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13.jpg" ContentType="image/jpg"/>
  <Override PartName="/ppt/media/image44.jpg" ContentType="image/jpg"/>
  <Override PartName="/ppt/media/image56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79.jpg" ContentType="image/jpg"/>
  <Override PartName="/ppt/media/image80.jpg" ContentType="image/jpg"/>
  <Override PartName="/ppt/media/image105.jpg" ContentType="image/jpg"/>
  <Override PartName="/ppt/media/image106.jpg" ContentType="image/jpg"/>
  <Override PartName="/ppt/media/image107.jpg" ContentType="image/jpg"/>
  <Override PartName="/ppt/media/image109.jpg" ContentType="image/jpg"/>
  <Override PartName="/ppt/media/image111.jpg" ContentType="image/jpg"/>
  <Override PartName="/ppt/media/image116.jpg" ContentType="image/jpg"/>
  <Override PartName="/ppt/media/image118.jpg" ContentType="image/jpg"/>
  <Override PartName="/ppt/media/image121.jpg" ContentType="image/jpg"/>
  <Override PartName="/ppt/media/image139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141"/>
  </p:notesMasterIdLst>
  <p:handoutMasterIdLst>
    <p:handoutMasterId r:id="rId142"/>
  </p:handoutMasterIdLst>
  <p:sldIdLst>
    <p:sldId id="261" r:id="rId5"/>
    <p:sldId id="1317" r:id="rId6"/>
    <p:sldId id="1318" r:id="rId7"/>
    <p:sldId id="1319" r:id="rId8"/>
    <p:sldId id="1320" r:id="rId9"/>
    <p:sldId id="1321" r:id="rId10"/>
    <p:sldId id="1322" r:id="rId11"/>
    <p:sldId id="1323" r:id="rId12"/>
    <p:sldId id="1324" r:id="rId13"/>
    <p:sldId id="1325" r:id="rId14"/>
    <p:sldId id="1326" r:id="rId15"/>
    <p:sldId id="1327" r:id="rId16"/>
    <p:sldId id="1328" r:id="rId17"/>
    <p:sldId id="1329" r:id="rId18"/>
    <p:sldId id="1330" r:id="rId19"/>
    <p:sldId id="1331" r:id="rId20"/>
    <p:sldId id="1332" r:id="rId21"/>
    <p:sldId id="1333" r:id="rId22"/>
    <p:sldId id="1334" r:id="rId23"/>
    <p:sldId id="1335" r:id="rId24"/>
    <p:sldId id="1336" r:id="rId25"/>
    <p:sldId id="1337" r:id="rId26"/>
    <p:sldId id="1338" r:id="rId27"/>
    <p:sldId id="1339" r:id="rId28"/>
    <p:sldId id="1340" r:id="rId29"/>
    <p:sldId id="1341" r:id="rId30"/>
    <p:sldId id="1342" r:id="rId31"/>
    <p:sldId id="1457" r:id="rId32"/>
    <p:sldId id="1343" r:id="rId33"/>
    <p:sldId id="1344" r:id="rId34"/>
    <p:sldId id="1345" r:id="rId35"/>
    <p:sldId id="1346" r:id="rId36"/>
    <p:sldId id="1348" r:id="rId37"/>
    <p:sldId id="1349" r:id="rId38"/>
    <p:sldId id="1386" r:id="rId39"/>
    <p:sldId id="1350" r:id="rId40"/>
    <p:sldId id="1351" r:id="rId41"/>
    <p:sldId id="1352" r:id="rId42"/>
    <p:sldId id="1353" r:id="rId43"/>
    <p:sldId id="1354" r:id="rId44"/>
    <p:sldId id="1355" r:id="rId45"/>
    <p:sldId id="1356" r:id="rId46"/>
    <p:sldId id="1357" r:id="rId47"/>
    <p:sldId id="1358" r:id="rId48"/>
    <p:sldId id="1359" r:id="rId49"/>
    <p:sldId id="1360" r:id="rId50"/>
    <p:sldId id="1361" r:id="rId51"/>
    <p:sldId id="1362" r:id="rId52"/>
    <p:sldId id="1363" r:id="rId53"/>
    <p:sldId id="1364" r:id="rId54"/>
    <p:sldId id="1365" r:id="rId55"/>
    <p:sldId id="1366" r:id="rId56"/>
    <p:sldId id="1367" r:id="rId57"/>
    <p:sldId id="1368" r:id="rId58"/>
    <p:sldId id="1369" r:id="rId59"/>
    <p:sldId id="1370" r:id="rId60"/>
    <p:sldId id="1371" r:id="rId61"/>
    <p:sldId id="1372" r:id="rId62"/>
    <p:sldId id="1373" r:id="rId63"/>
    <p:sldId id="1374" r:id="rId64"/>
    <p:sldId id="1375" r:id="rId65"/>
    <p:sldId id="1376" r:id="rId66"/>
    <p:sldId id="1377" r:id="rId67"/>
    <p:sldId id="1378" r:id="rId68"/>
    <p:sldId id="1379" r:id="rId69"/>
    <p:sldId id="1380" r:id="rId70"/>
    <p:sldId id="1381" r:id="rId71"/>
    <p:sldId id="1382" r:id="rId72"/>
    <p:sldId id="1383" r:id="rId73"/>
    <p:sldId id="1384" r:id="rId74"/>
    <p:sldId id="1387" r:id="rId75"/>
    <p:sldId id="1390" r:id="rId76"/>
    <p:sldId id="1391" r:id="rId77"/>
    <p:sldId id="1392" r:id="rId78"/>
    <p:sldId id="1393" r:id="rId79"/>
    <p:sldId id="1394" r:id="rId80"/>
    <p:sldId id="1395" r:id="rId81"/>
    <p:sldId id="1396" r:id="rId82"/>
    <p:sldId id="1397" r:id="rId83"/>
    <p:sldId id="1398" r:id="rId84"/>
    <p:sldId id="1399" r:id="rId85"/>
    <p:sldId id="1400" r:id="rId86"/>
    <p:sldId id="1402" r:id="rId87"/>
    <p:sldId id="1403" r:id="rId88"/>
    <p:sldId id="1404" r:id="rId89"/>
    <p:sldId id="1405" r:id="rId90"/>
    <p:sldId id="1406" r:id="rId91"/>
    <p:sldId id="1407" r:id="rId92"/>
    <p:sldId id="1408" r:id="rId93"/>
    <p:sldId id="1409" r:id="rId94"/>
    <p:sldId id="1410" r:id="rId95"/>
    <p:sldId id="1411" r:id="rId96"/>
    <p:sldId id="1412" r:id="rId97"/>
    <p:sldId id="1413" r:id="rId98"/>
    <p:sldId id="1414" r:id="rId99"/>
    <p:sldId id="1415" r:id="rId100"/>
    <p:sldId id="1416" r:id="rId101"/>
    <p:sldId id="1417" r:id="rId102"/>
    <p:sldId id="1418" r:id="rId103"/>
    <p:sldId id="1419" r:id="rId104"/>
    <p:sldId id="1420" r:id="rId105"/>
    <p:sldId id="1421" r:id="rId106"/>
    <p:sldId id="1422" r:id="rId107"/>
    <p:sldId id="1423" r:id="rId108"/>
    <p:sldId id="1424" r:id="rId109"/>
    <p:sldId id="1425" r:id="rId110"/>
    <p:sldId id="1426" r:id="rId111"/>
    <p:sldId id="1427" r:id="rId112"/>
    <p:sldId id="1430" r:id="rId113"/>
    <p:sldId id="1431" r:id="rId114"/>
    <p:sldId id="1432" r:id="rId115"/>
    <p:sldId id="1433" r:id="rId116"/>
    <p:sldId id="1434" r:id="rId117"/>
    <p:sldId id="1435" r:id="rId118"/>
    <p:sldId id="1436" r:id="rId119"/>
    <p:sldId id="1437" r:id="rId120"/>
    <p:sldId id="1438" r:id="rId121"/>
    <p:sldId id="1439" r:id="rId122"/>
    <p:sldId id="1440" r:id="rId123"/>
    <p:sldId id="1441" r:id="rId124"/>
    <p:sldId id="1442" r:id="rId125"/>
    <p:sldId id="1443" r:id="rId126"/>
    <p:sldId id="1444" r:id="rId127"/>
    <p:sldId id="1445" r:id="rId128"/>
    <p:sldId id="1446" r:id="rId129"/>
    <p:sldId id="1447" r:id="rId130"/>
    <p:sldId id="1448" r:id="rId131"/>
    <p:sldId id="1449" r:id="rId132"/>
    <p:sldId id="1450" r:id="rId133"/>
    <p:sldId id="1451" r:id="rId134"/>
    <p:sldId id="1452" r:id="rId135"/>
    <p:sldId id="1453" r:id="rId136"/>
    <p:sldId id="1454" r:id="rId137"/>
    <p:sldId id="1455" r:id="rId138"/>
    <p:sldId id="1456" r:id="rId139"/>
    <p:sldId id="820" r:id="rId140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914A23-C7A7-4C91-BC87-162FE2A22842}">
          <p14:sldIdLst>
            <p14:sldId id="261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  <p14:sldId id="1327"/>
            <p14:sldId id="1328"/>
            <p14:sldId id="1329"/>
            <p14:sldId id="1330"/>
            <p14:sldId id="1331"/>
            <p14:sldId id="1332"/>
            <p14:sldId id="1333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1457"/>
            <p14:sldId id="1343"/>
            <p14:sldId id="1344"/>
            <p14:sldId id="1345"/>
            <p14:sldId id="1346"/>
            <p14:sldId id="1348"/>
            <p14:sldId id="1349"/>
            <p14:sldId id="1386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359"/>
            <p14:sldId id="1360"/>
            <p14:sldId id="1361"/>
            <p14:sldId id="1362"/>
            <p14:sldId id="1363"/>
            <p14:sldId id="1364"/>
            <p14:sldId id="1365"/>
            <p14:sldId id="1366"/>
            <p14:sldId id="1367"/>
            <p14:sldId id="1368"/>
            <p14:sldId id="1369"/>
            <p14:sldId id="1370"/>
            <p14:sldId id="1371"/>
            <p14:sldId id="1372"/>
            <p14:sldId id="1373"/>
            <p14:sldId id="1374"/>
            <p14:sldId id="1375"/>
            <p14:sldId id="1376"/>
            <p14:sldId id="1377"/>
            <p14:sldId id="1378"/>
            <p14:sldId id="1379"/>
            <p14:sldId id="1380"/>
            <p14:sldId id="1381"/>
            <p14:sldId id="1382"/>
            <p14:sldId id="1383"/>
            <p14:sldId id="1384"/>
            <p14:sldId id="1387"/>
            <p14:sldId id="1390"/>
            <p14:sldId id="1391"/>
            <p14:sldId id="1392"/>
            <p14:sldId id="1393"/>
            <p14:sldId id="1394"/>
            <p14:sldId id="1395"/>
            <p14:sldId id="1396"/>
            <p14:sldId id="1397"/>
            <p14:sldId id="1398"/>
            <p14:sldId id="1399"/>
            <p14:sldId id="1400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1424"/>
            <p14:sldId id="1425"/>
            <p14:sldId id="1426"/>
            <p14:sldId id="1427"/>
            <p14:sldId id="1430"/>
            <p14:sldId id="1431"/>
            <p14:sldId id="1432"/>
            <p14:sldId id="1433"/>
            <p14:sldId id="1434"/>
            <p14:sldId id="1435"/>
            <p14:sldId id="1436"/>
            <p14:sldId id="1437"/>
            <p14:sldId id="1438"/>
            <p14:sldId id="1439"/>
            <p14:sldId id="1440"/>
            <p14:sldId id="1441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6"/>
            <p14:sldId id="8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14F"/>
    <a:srgbClr val="CA004E"/>
    <a:srgbClr val="7833AB"/>
    <a:srgbClr val="FDB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6663A-2B41-BFEA-E9B1-7D884C80C41A}" v="6" dt="2023-06-08T08:50:25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000" autoAdjust="0"/>
  </p:normalViewPr>
  <p:slideViewPr>
    <p:cSldViewPr snapToGrid="0" snapToObjects="1">
      <p:cViewPr varScale="1">
        <p:scale>
          <a:sx n="74" d="100"/>
          <a:sy n="74" d="100"/>
        </p:scale>
        <p:origin x="12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6" d="100"/>
          <a:sy n="46" d="100"/>
        </p:scale>
        <p:origin x="280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presProps" Target="presProps.xml"/><Relationship Id="rId14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Anand Prem P K" userId="S::anandprempk@am.amrita.edu::022029e0-7bca-495c-a437-68c02c92082c" providerId="AD" clId="Web-{6F06663A-2B41-BFEA-E9B1-7D884C80C41A}"/>
    <pc:docChg chg="modSld">
      <pc:chgData name="Dr. Anand Prem P K" userId="S::anandprempk@am.amrita.edu::022029e0-7bca-495c-a437-68c02c92082c" providerId="AD" clId="Web-{6F06663A-2B41-BFEA-E9B1-7D884C80C41A}" dt="2023-06-08T08:50:25.346" v="5" actId="1076"/>
      <pc:docMkLst>
        <pc:docMk/>
      </pc:docMkLst>
      <pc:sldChg chg="modSp">
        <pc:chgData name="Dr. Anand Prem P K" userId="S::anandprempk@am.amrita.edu::022029e0-7bca-495c-a437-68c02c92082c" providerId="AD" clId="Web-{6F06663A-2B41-BFEA-E9B1-7D884C80C41A}" dt="2023-06-08T08:39:52.991" v="0" actId="1076"/>
        <pc:sldMkLst>
          <pc:docMk/>
          <pc:sldMk cId="3005922939" sldId="261"/>
        </pc:sldMkLst>
        <pc:picChg chg="mod">
          <ac:chgData name="Dr. Anand Prem P K" userId="S::anandprempk@am.amrita.edu::022029e0-7bca-495c-a437-68c02c92082c" providerId="AD" clId="Web-{6F06663A-2B41-BFEA-E9B1-7D884C80C41A}" dt="2023-06-08T08:39:52.991" v="0" actId="1076"/>
          <ac:picMkLst>
            <pc:docMk/>
            <pc:sldMk cId="3005922939" sldId="261"/>
            <ac:picMk id="2" creationId="{00000000-0000-0000-0000-000000000000}"/>
          </ac:picMkLst>
        </pc:picChg>
      </pc:sldChg>
      <pc:sldChg chg="modSp">
        <pc:chgData name="Dr. Anand Prem P K" userId="S::anandprempk@am.amrita.edu::022029e0-7bca-495c-a437-68c02c92082c" providerId="AD" clId="Web-{6F06663A-2B41-BFEA-E9B1-7D884C80C41A}" dt="2023-06-08T08:50:25.346" v="5" actId="1076"/>
        <pc:sldMkLst>
          <pc:docMk/>
          <pc:sldMk cId="556450458" sldId="1400"/>
        </pc:sldMkLst>
        <pc:picChg chg="mod">
          <ac:chgData name="Dr. Anand Prem P K" userId="S::anandprempk@am.amrita.edu::022029e0-7bca-495c-a437-68c02c92082c" providerId="AD" clId="Web-{6F06663A-2B41-BFEA-E9B1-7D884C80C41A}" dt="2023-06-08T08:50:25.346" v="5" actId="1076"/>
          <ac:picMkLst>
            <pc:docMk/>
            <pc:sldMk cId="556450458" sldId="1400"/>
            <ac:picMk id="9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ABC720-70F0-4DA8-9B34-47E327D1E5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CA845-B1AB-491D-96D6-75CA4C54CE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12A8863-DC05-4404-B675-D72481211B2B}" type="datetimeFigureOut">
              <a:rPr lang="en-IN" smtClean="0"/>
              <a:t>08-06-2023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856A3-E57A-491B-8B44-3063E9720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CF31E-B7E3-4D34-88A1-328309CD95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0C237D6-0026-44A1-9ACB-1B49D24979D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037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776C710-9289-0047-825B-8D8A7CA55EFA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7FD96E4-A350-8F4A-8D8D-46AA29974E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https://www.amrita.edu/news/amrita-surya-vahini-solar-auto-rickshaw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D96E4-A350-8F4A-8D8D-46AA29974E1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ECE9-D645-0540-9DA0-AEC7DA1A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1137256"/>
            <a:ext cx="8407032" cy="490808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B4E98A-97D9-4526-9E90-BA541F5B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348662"/>
            <a:ext cx="8407032" cy="464000"/>
          </a:xfrm>
        </p:spPr>
        <p:txBody>
          <a:bodyPr>
            <a:noAutofit/>
          </a:bodyPr>
          <a:lstStyle>
            <a:lvl1pPr>
              <a:defRPr sz="3200" b="0">
                <a:solidFill>
                  <a:srgbClr val="A4123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Here To Edit Title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A784-0993-4F43-BA98-733CB6486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7" y="6369931"/>
            <a:ext cx="9164233" cy="52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41DD4-A5E8-4552-814D-0D80AF0F2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" y="6490361"/>
            <a:ext cx="1336456" cy="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4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6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68D9A-60AF-D041-8208-94719D7FA88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8248-39AE-B24D-B571-E8695ACF8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04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05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g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jp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jp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nd2tetris.org/" TargetMode="External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KBTg0ju4rxM&amp;list=PLrDd_kMiAuNmllp9vuPqCuttC1XL9VyVh" TargetMode="External"/><Relationship Id="rId5" Type="http://schemas.openxmlformats.org/officeDocument/2006/relationships/hyperlink" Target="https://www.nand2tetris.org/course" TargetMode="Externa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7025E-4863-6F49-AD01-8A5B65B0890F}"/>
              </a:ext>
            </a:extLst>
          </p:cNvPr>
          <p:cNvSpPr/>
          <p:nvPr/>
        </p:nvSpPr>
        <p:spPr>
          <a:xfrm>
            <a:off x="1244" y="0"/>
            <a:ext cx="9144000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288CD4-7B52-C244-BAD4-BFF7D9DC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3" y="2898285"/>
            <a:ext cx="3443174" cy="1104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76D66-1F2F-B348-8DC7-42BD5D86556D}"/>
              </a:ext>
            </a:extLst>
          </p:cNvPr>
          <p:cNvSpPr txBox="1"/>
          <p:nvPr/>
        </p:nvSpPr>
        <p:spPr>
          <a:xfrm>
            <a:off x="4870643" y="2973680"/>
            <a:ext cx="4093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22AIE113</a:t>
            </a: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 Elements of Computing -2 </a:t>
            </a:r>
          </a:p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Compiler 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58083-EF1A-427F-9030-DC289843A2BF}"/>
              </a:ext>
            </a:extLst>
          </p:cNvPr>
          <p:cNvCxnSpPr>
            <a:cxnSpLocks/>
          </p:cNvCxnSpPr>
          <p:nvPr/>
        </p:nvCxnSpPr>
        <p:spPr>
          <a:xfrm>
            <a:off x="4766673" y="2401044"/>
            <a:ext cx="0" cy="163681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07A921-4A34-4052-800D-82EA711F2427}"/>
              </a:ext>
            </a:extLst>
          </p:cNvPr>
          <p:cNvSpPr txBox="1"/>
          <p:nvPr/>
        </p:nvSpPr>
        <p:spPr>
          <a:xfrm>
            <a:off x="4901671" y="4720974"/>
            <a:ext cx="4062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Department of Computer Science &amp; Engineering, </a:t>
            </a:r>
          </a:p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Amrita School of Engineering</a:t>
            </a:r>
          </a:p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Amrita Vishwa Vidyapeetham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" y="74057"/>
            <a:ext cx="9144000" cy="27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9057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60" dirty="0"/>
              <a:t> </a:t>
            </a:r>
            <a:r>
              <a:rPr spc="-5" dirty="0"/>
              <a:t>tokens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42433" y="1295400"/>
            <a:ext cx="2730500" cy="1752600"/>
            <a:chOff x="842433" y="1295400"/>
            <a:chExt cx="2730500" cy="17526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95400"/>
              <a:ext cx="2730500" cy="17526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566" y="1354665"/>
              <a:ext cx="2421467" cy="1595967"/>
            </a:xfrm>
            <a:prstGeom prst="rect">
              <a:avLst/>
            </a:prstGeom>
          </p:spPr>
        </p:pic>
      </p:grpSp>
      <p:sp>
        <p:nvSpPr>
          <p:cNvPr id="12" name="object 7"/>
          <p:cNvSpPr txBox="1"/>
          <p:nvPr/>
        </p:nvSpPr>
        <p:spPr>
          <a:xfrm>
            <a:off x="850763" y="1305607"/>
            <a:ext cx="2585720" cy="160845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63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179705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431800" marR="294005">
              <a:lnSpc>
                <a:spcPts val="1770"/>
              </a:lnSpc>
              <a:spcBef>
                <a:spcPts val="7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prints</a:t>
            </a:r>
            <a:r>
              <a:rPr sz="1200" spc="6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66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sign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sign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"negative";</a:t>
            </a:r>
          </a:p>
          <a:p>
            <a:pPr marL="179705">
              <a:lnSpc>
                <a:spcPct val="100000"/>
              </a:lnSpc>
              <a:spcBef>
                <a:spcPts val="18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797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3" name="object 8"/>
          <p:cNvSpPr txBox="1"/>
          <p:nvPr/>
        </p:nvSpPr>
        <p:spPr>
          <a:xfrm>
            <a:off x="878322" y="994193"/>
            <a:ext cx="1492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nsolas"/>
                <a:cs typeface="Consolas"/>
              </a:rPr>
              <a:t>Prog.jack</a:t>
            </a:r>
            <a:r>
              <a:rPr sz="1400" spc="-30" dirty="0">
                <a:latin typeface="Consolas"/>
                <a:cs typeface="Consolas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(input)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311867" y="3364399"/>
            <a:ext cx="3960495" cy="3020695"/>
          </a:xfrm>
          <a:prstGeom prst="rect">
            <a:avLst/>
          </a:prstGeom>
          <a:solidFill>
            <a:srgbClr val="FBE5D6"/>
          </a:solidFill>
        </p:spPr>
        <p:txBody>
          <a:bodyPr vert="horz" wrap="square" lIns="0" tIns="32384" rIns="0" bIns="0" rtlCol="0">
            <a:spAutoFit/>
          </a:bodyPr>
          <a:lstStyle/>
          <a:p>
            <a:pPr marL="815340" marR="315595" indent="-723900">
              <a:lnSpc>
                <a:spcPct val="100099"/>
              </a:lnSpc>
              <a:spcBef>
                <a:spcPts val="254"/>
              </a:spcBef>
              <a:tabLst>
                <a:tab pos="819785" algn="l"/>
              </a:tabLst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keyword:</a:t>
            </a:r>
            <a:r>
              <a:rPr sz="1200" spc="-5" dirty="0">
                <a:latin typeface="Times New Roman"/>
                <a:cs typeface="Times New Roman"/>
              </a:rPr>
              <a:t>		'</a:t>
            </a:r>
            <a:r>
              <a:rPr sz="1200" spc="-5" dirty="0">
                <a:latin typeface="Consolas"/>
                <a:cs typeface="Consolas"/>
              </a:rPr>
              <a:t>class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constructor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function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field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static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var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char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boolean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void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true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false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null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this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let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do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if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else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while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return</a:t>
            </a:r>
            <a:r>
              <a:rPr sz="1200" spc="-5" dirty="0">
                <a:latin typeface="Times New Roman"/>
                <a:cs typeface="Times New Roman"/>
              </a:rPr>
              <a:t>’</a:t>
            </a:r>
            <a:endParaRPr sz="1200" dirty="0">
              <a:latin typeface="Times New Roman"/>
              <a:cs typeface="Times New Roman"/>
            </a:endParaRPr>
          </a:p>
          <a:p>
            <a:pPr marL="777240" marR="300990" indent="-685800">
              <a:lnSpc>
                <a:spcPct val="100000"/>
              </a:lnSpc>
              <a:spcBef>
                <a:spcPts val="1195"/>
              </a:spcBef>
              <a:tabLst>
                <a:tab pos="773430" algn="l"/>
              </a:tabLst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symbol:</a:t>
            </a:r>
            <a:r>
              <a:rPr sz="1200" spc="-5" dirty="0">
                <a:latin typeface="Times New Roman"/>
                <a:cs typeface="Times New Roman"/>
              </a:rPr>
              <a:t>	'</a:t>
            </a:r>
            <a:r>
              <a:rPr sz="1200" spc="-5" dirty="0">
                <a:latin typeface="Consolas"/>
                <a:cs typeface="Consolas"/>
              </a:rPr>
              <a:t>{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}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(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)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[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]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'. </a:t>
            </a:r>
            <a:r>
              <a:rPr sz="1200" dirty="0">
                <a:latin typeface="Times New Roman"/>
                <a:cs typeface="Times New Roman"/>
              </a:rPr>
              <a:t>' | </a:t>
            </a:r>
            <a:r>
              <a:rPr sz="1200" spc="-5" dirty="0">
                <a:latin typeface="Times New Roman"/>
                <a:cs typeface="Times New Roman"/>
              </a:rPr>
              <a:t>', </a:t>
            </a:r>
            <a:r>
              <a:rPr sz="1200" dirty="0">
                <a:latin typeface="Times New Roman"/>
                <a:cs typeface="Times New Roman"/>
              </a:rPr>
              <a:t>' | </a:t>
            </a:r>
            <a:r>
              <a:rPr sz="1200" spc="-5" dirty="0">
                <a:latin typeface="Times New Roman"/>
                <a:cs typeface="Times New Roman"/>
              </a:rPr>
              <a:t>'; </a:t>
            </a:r>
            <a:r>
              <a:rPr sz="1200" dirty="0">
                <a:latin typeface="Times New Roman"/>
                <a:cs typeface="Times New Roman"/>
              </a:rPr>
              <a:t>' 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+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-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*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/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&amp;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&lt;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&gt;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=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'~'</a:t>
            </a:r>
            <a:endParaRPr sz="1200" dirty="0">
              <a:latin typeface="Times New Roman"/>
              <a:cs typeface="Times New Roman"/>
            </a:endParaRPr>
          </a:p>
          <a:p>
            <a:pPr marL="90805" marR="191770">
              <a:lnSpc>
                <a:spcPct val="178200"/>
              </a:lnSpc>
              <a:spcBef>
                <a:spcPts val="130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integerConstant:</a:t>
            </a:r>
            <a:r>
              <a:rPr sz="1200" dirty="0">
                <a:latin typeface="Times New Roman"/>
                <a:cs typeface="Times New Roman"/>
              </a:rPr>
              <a:t> a decimal number in the range 0 ... 32767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StringConstant: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b="1" spc="-5" dirty="0">
                <a:latin typeface="Consolas"/>
                <a:cs typeface="Consolas"/>
              </a:rPr>
              <a:t>"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sequence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Unicode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characters,</a:t>
            </a:r>
            <a:endParaRPr sz="1200" dirty="0">
              <a:latin typeface="Times New Roman"/>
              <a:cs typeface="Times New Roman"/>
            </a:endParaRPr>
          </a:p>
          <a:p>
            <a:pPr marL="131064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double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quote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newline '</a:t>
            </a:r>
            <a:r>
              <a:rPr sz="1200" b="1" spc="-5" dirty="0">
                <a:latin typeface="Consolas"/>
                <a:cs typeface="Consolas"/>
              </a:rPr>
              <a:t>"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815340" marR="609600" indent="-723900">
              <a:lnSpc>
                <a:spcPts val="1370"/>
              </a:lnSpc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identifier:</a:t>
            </a:r>
            <a:r>
              <a:rPr sz="1200" spc="3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sequence</a:t>
            </a:r>
            <a:r>
              <a:rPr sz="1200" dirty="0">
                <a:latin typeface="Times New Roman"/>
                <a:cs typeface="Times New Roman"/>
              </a:rPr>
              <a:t> of </a:t>
            </a:r>
            <a:r>
              <a:rPr sz="1200" spc="-5" dirty="0">
                <a:latin typeface="Times New Roman"/>
                <a:cs typeface="Times New Roman"/>
              </a:rPr>
              <a:t>letters,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digits,</a:t>
            </a:r>
            <a:r>
              <a:rPr sz="1200" dirty="0">
                <a:latin typeface="Times New Roman"/>
                <a:cs typeface="Times New Roman"/>
              </a:rPr>
              <a:t> and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underscore</a:t>
            </a:r>
            <a:r>
              <a:rPr sz="1200" dirty="0">
                <a:latin typeface="Times New Roman"/>
                <a:cs typeface="Times New Roman"/>
              </a:rPr>
              <a:t> (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b="1" spc="-5" dirty="0">
                <a:latin typeface="Consolas"/>
                <a:cs typeface="Consolas"/>
              </a:rPr>
              <a:t>_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) not </a:t>
            </a:r>
            <a:r>
              <a:rPr sz="1200" spc="-5" dirty="0">
                <a:latin typeface="Times New Roman"/>
                <a:cs typeface="Times New Roman"/>
              </a:rPr>
              <a:t>starting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dirty="0">
                <a:latin typeface="Times New Roman"/>
                <a:cs typeface="Times New Roman"/>
              </a:rPr>
              <a:t> a digit.</a:t>
            </a:r>
          </a:p>
        </p:txBody>
      </p:sp>
    </p:spTree>
    <p:extLst>
      <p:ext uri="{BB962C8B-B14F-4D97-AF65-F5344CB8AC3E}">
        <p14:creationId xmlns:p14="http://schemas.microsoft.com/office/powerpoint/2010/main" val="9132379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437132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JackAnalyzer</a:t>
            </a:r>
            <a:r>
              <a:rPr spc="-40" dirty="0"/>
              <a:t> </a:t>
            </a:r>
            <a:r>
              <a:rPr spc="-5" dirty="0"/>
              <a:t>in</a:t>
            </a:r>
            <a:r>
              <a:rPr spc="-45" dirty="0"/>
              <a:t> </a:t>
            </a:r>
            <a:r>
              <a:rPr spc="-5" dirty="0"/>
              <a:t>action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42433" y="1223434"/>
            <a:ext cx="2849245" cy="2074545"/>
            <a:chOff x="842433" y="1223434"/>
            <a:chExt cx="2849245" cy="2074545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23434"/>
              <a:ext cx="2849032" cy="2074332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599" y="1278467"/>
              <a:ext cx="2755900" cy="1921932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2704824" y="0"/>
                  </a:moveTo>
                  <a:lnTo>
                    <a:pt x="0" y="0"/>
                  </a:lnTo>
                  <a:lnTo>
                    <a:pt x="0" y="1931047"/>
                  </a:lnTo>
                  <a:lnTo>
                    <a:pt x="2704824" y="1931047"/>
                  </a:lnTo>
                  <a:lnTo>
                    <a:pt x="2704824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8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0" y="0"/>
                  </a:moveTo>
                  <a:lnTo>
                    <a:pt x="2704824" y="0"/>
                  </a:lnTo>
                  <a:lnTo>
                    <a:pt x="2704824" y="1931047"/>
                  </a:lnTo>
                  <a:lnTo>
                    <a:pt x="0" y="19310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1198476" y="2578210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946064" y="276441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6" name="object 11"/>
          <p:cNvSpPr txBox="1"/>
          <p:nvPr/>
        </p:nvSpPr>
        <p:spPr>
          <a:xfrm>
            <a:off x="852406" y="954163"/>
            <a:ext cx="2559685" cy="1650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Point.jack</a:t>
            </a:r>
            <a:endParaRPr sz="1400" dirty="0">
              <a:latin typeface="Consolas"/>
              <a:cs typeface="Consolas"/>
            </a:endParaRPr>
          </a:p>
          <a:p>
            <a:pPr marL="106045" marR="257175">
              <a:lnSpc>
                <a:spcPct val="100000"/>
              </a:lnSpc>
              <a:spcBef>
                <a:spcPts val="1040"/>
              </a:spcBef>
            </a:pPr>
            <a:r>
              <a:rPr sz="1200" dirty="0">
                <a:latin typeface="Consolas"/>
                <a:cs typeface="Consolas"/>
              </a:rPr>
              <a:t>/**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Represents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Point.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*/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 {</a:t>
            </a:r>
          </a:p>
          <a:p>
            <a:pPr marL="358140">
              <a:lnSpc>
                <a:spcPts val="1425"/>
              </a:lnSpc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  <a:p>
            <a:pPr marL="358140" marR="508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/**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Returns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value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*/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getx()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10870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return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x;</a:t>
            </a:r>
          </a:p>
          <a:p>
            <a:pPr marL="35814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object 12"/>
          <p:cNvSpPr txBox="1"/>
          <p:nvPr/>
        </p:nvSpPr>
        <p:spPr>
          <a:xfrm>
            <a:off x="910329" y="3629503"/>
            <a:ext cx="2713990" cy="200660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00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JackAnalyzer</a:t>
            </a:r>
            <a:endParaRPr sz="2000" dirty="0">
              <a:latin typeface="Times New Roman"/>
              <a:cs typeface="Times New Roman"/>
            </a:endParaRPr>
          </a:p>
          <a:p>
            <a:pPr marL="241300" marR="267970" indent="-228600">
              <a:lnSpc>
                <a:spcPts val="2130"/>
              </a:lnSpc>
              <a:spcBef>
                <a:spcPts val="16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Uses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JackTokenizer</a:t>
            </a:r>
            <a:endParaRPr sz="20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70"/>
              </a:lnSpc>
              <a:spcBef>
                <a:spcPts val="16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latin typeface="Times New Roman"/>
                <a:cs typeface="Times New Roman"/>
              </a:rPr>
              <a:t>Written </a:t>
            </a:r>
            <a:r>
              <a:rPr sz="2000" spc="-5" dirty="0">
                <a:latin typeface="Times New Roman"/>
                <a:cs typeface="Times New Roman"/>
              </a:rPr>
              <a:t>according to 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Jack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grammar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2821345" y="2226260"/>
            <a:ext cx="1500505" cy="1044575"/>
          </a:xfrm>
          <a:custGeom>
            <a:avLst/>
            <a:gdLst/>
            <a:ahLst/>
            <a:cxnLst/>
            <a:rect l="l" t="t" r="r" b="b"/>
            <a:pathLst>
              <a:path w="1500504" h="1044575">
                <a:moveTo>
                  <a:pt x="954171" y="0"/>
                </a:moveTo>
                <a:lnTo>
                  <a:pt x="954171" y="260990"/>
                </a:lnTo>
                <a:lnTo>
                  <a:pt x="0" y="260990"/>
                </a:lnTo>
                <a:lnTo>
                  <a:pt x="0" y="782971"/>
                </a:lnTo>
                <a:lnTo>
                  <a:pt x="954171" y="782971"/>
                </a:lnTo>
                <a:lnTo>
                  <a:pt x="954171" y="1043961"/>
                </a:lnTo>
                <a:lnTo>
                  <a:pt x="1499881" y="521981"/>
                </a:lnTo>
                <a:lnTo>
                  <a:pt x="9541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4"/>
          <p:cNvSpPr txBox="1"/>
          <p:nvPr/>
        </p:nvSpPr>
        <p:spPr>
          <a:xfrm>
            <a:off x="2885837" y="2585681"/>
            <a:ext cx="120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JackAnalyzer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0" name="object 15"/>
          <p:cNvGrpSpPr/>
          <p:nvPr/>
        </p:nvGrpSpPr>
        <p:grpSpPr>
          <a:xfrm>
            <a:off x="4385733" y="1202266"/>
            <a:ext cx="3907790" cy="5520690"/>
            <a:chOff x="4385733" y="1202266"/>
            <a:chExt cx="3907790" cy="5520690"/>
          </a:xfrm>
        </p:grpSpPr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5733" y="1206500"/>
              <a:ext cx="3907367" cy="5511800"/>
            </a:xfrm>
            <a:prstGeom prst="rect">
              <a:avLst/>
            </a:prstGeom>
          </p:spPr>
        </p:pic>
        <p:pic>
          <p:nvPicPr>
            <p:cNvPr id="22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1567" y="1202266"/>
              <a:ext cx="3712632" cy="5520267"/>
            </a:xfrm>
            <a:prstGeom prst="rect">
              <a:avLst/>
            </a:prstGeom>
          </p:spPr>
        </p:pic>
      </p:grpSp>
      <p:sp>
        <p:nvSpPr>
          <p:cNvPr id="23" name="object 18"/>
          <p:cNvSpPr txBox="1"/>
          <p:nvPr/>
        </p:nvSpPr>
        <p:spPr>
          <a:xfrm>
            <a:off x="4393346" y="1217564"/>
            <a:ext cx="3762375" cy="536384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&lt;class&gt;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class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Point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&lt;subroutineDec&gt;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method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int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getx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&lt;parameterList&gt;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&lt;/parameterList&gt;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&lt;subroutineBody&gt;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10179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&lt;returnStatement&gt;</a:t>
            </a:r>
            <a:endParaRPr sz="1000" dirty="0">
              <a:latin typeface="Consolas"/>
              <a:cs typeface="Consolas"/>
            </a:endParaRPr>
          </a:p>
          <a:p>
            <a:pPr marL="12274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return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274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14370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  <a:p>
            <a:pPr marL="16465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x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R="39052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39052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9017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R="46037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&lt;/returnStatement&gt;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&lt;/statements&gt;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&lt;/subroutineBody&gt;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&lt;/subroutineDec&gt;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nsolas"/>
                <a:cs typeface="Consolas"/>
              </a:rPr>
              <a:t>...</a:t>
            </a: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&lt;class&gt;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811113" y="6539316"/>
            <a:ext cx="72326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5" name="object 19"/>
          <p:cNvSpPr txBox="1"/>
          <p:nvPr/>
        </p:nvSpPr>
        <p:spPr>
          <a:xfrm>
            <a:off x="4376408" y="928126"/>
            <a:ext cx="911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Point.xml</a:t>
            </a:r>
            <a:endParaRPr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5353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811113" y="6530808"/>
            <a:ext cx="967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766081" y="6552016"/>
            <a:ext cx="421005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Chapter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©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0" name="object 6"/>
          <p:cNvGrpSpPr/>
          <p:nvPr/>
        </p:nvGrpSpPr>
        <p:grpSpPr>
          <a:xfrm>
            <a:off x="806152" y="820883"/>
            <a:ext cx="7832725" cy="5973445"/>
            <a:chOff x="806152" y="820883"/>
            <a:chExt cx="7832725" cy="5973445"/>
          </a:xfrm>
        </p:grpSpPr>
        <p:sp>
          <p:nvSpPr>
            <p:cNvPr id="11" name="object 7"/>
            <p:cNvSpPr/>
            <p:nvPr/>
          </p:nvSpPr>
          <p:spPr>
            <a:xfrm>
              <a:off x="815677" y="830408"/>
              <a:ext cx="7813675" cy="12065"/>
            </a:xfrm>
            <a:custGeom>
              <a:avLst/>
              <a:gdLst/>
              <a:ahLst/>
              <a:cxnLst/>
              <a:rect l="l" t="t" r="r" b="b"/>
              <a:pathLst>
                <a:path w="7813675" h="12065">
                  <a:moveTo>
                    <a:pt x="0" y="11867"/>
                  </a:moveTo>
                  <a:lnTo>
                    <a:pt x="781366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669" y="893657"/>
              <a:ext cx="4324830" cy="5886932"/>
            </a:xfrm>
            <a:prstGeom prst="rect">
              <a:avLst/>
            </a:prstGeom>
          </p:spPr>
        </p:pic>
        <p:sp>
          <p:nvSpPr>
            <p:cNvPr id="13" name="object 9"/>
            <p:cNvSpPr/>
            <p:nvPr/>
          </p:nvSpPr>
          <p:spPr>
            <a:xfrm>
              <a:off x="6199248" y="932455"/>
              <a:ext cx="213360" cy="1146175"/>
            </a:xfrm>
            <a:custGeom>
              <a:avLst/>
              <a:gdLst/>
              <a:ahLst/>
              <a:cxnLst/>
              <a:rect l="l" t="t" r="r" b="b"/>
              <a:pathLst>
                <a:path w="213360" h="1146175">
                  <a:moveTo>
                    <a:pt x="0" y="0"/>
                  </a:moveTo>
                  <a:lnTo>
                    <a:pt x="41484" y="6827"/>
                  </a:lnTo>
                  <a:lnTo>
                    <a:pt x="75360" y="25448"/>
                  </a:lnTo>
                  <a:lnTo>
                    <a:pt x="98201" y="53065"/>
                  </a:lnTo>
                  <a:lnTo>
                    <a:pt x="106576" y="86885"/>
                  </a:lnTo>
                  <a:lnTo>
                    <a:pt x="106576" y="485910"/>
                  </a:lnTo>
                  <a:lnTo>
                    <a:pt x="114951" y="519729"/>
                  </a:lnTo>
                  <a:lnTo>
                    <a:pt x="137792" y="547347"/>
                  </a:lnTo>
                  <a:lnTo>
                    <a:pt x="171668" y="565967"/>
                  </a:lnTo>
                  <a:lnTo>
                    <a:pt x="213153" y="572795"/>
                  </a:lnTo>
                  <a:lnTo>
                    <a:pt x="171668" y="579623"/>
                  </a:lnTo>
                  <a:lnTo>
                    <a:pt x="137792" y="598243"/>
                  </a:lnTo>
                  <a:lnTo>
                    <a:pt x="114951" y="625861"/>
                  </a:lnTo>
                  <a:lnTo>
                    <a:pt x="106576" y="659680"/>
                  </a:lnTo>
                  <a:lnTo>
                    <a:pt x="106576" y="1058706"/>
                  </a:lnTo>
                  <a:lnTo>
                    <a:pt x="98201" y="1092525"/>
                  </a:lnTo>
                  <a:lnTo>
                    <a:pt x="75360" y="1120142"/>
                  </a:lnTo>
                  <a:lnTo>
                    <a:pt x="41484" y="1138763"/>
                  </a:lnTo>
                  <a:lnTo>
                    <a:pt x="0" y="114559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0"/>
            <p:cNvSpPr/>
            <p:nvPr/>
          </p:nvSpPr>
          <p:spPr>
            <a:xfrm>
              <a:off x="6190367" y="2202374"/>
              <a:ext cx="275590" cy="4582795"/>
            </a:xfrm>
            <a:custGeom>
              <a:avLst/>
              <a:gdLst/>
              <a:ahLst/>
              <a:cxnLst/>
              <a:rect l="l" t="t" r="r" b="b"/>
              <a:pathLst>
                <a:path w="275589" h="4582795">
                  <a:moveTo>
                    <a:pt x="0" y="0"/>
                  </a:moveTo>
                  <a:lnTo>
                    <a:pt x="53584" y="8819"/>
                  </a:lnTo>
                  <a:lnTo>
                    <a:pt x="97341" y="32871"/>
                  </a:lnTo>
                  <a:lnTo>
                    <a:pt x="126843" y="68544"/>
                  </a:lnTo>
                  <a:lnTo>
                    <a:pt x="137661" y="112228"/>
                  </a:lnTo>
                  <a:lnTo>
                    <a:pt x="137661" y="2178951"/>
                  </a:lnTo>
                  <a:lnTo>
                    <a:pt x="148479" y="2222635"/>
                  </a:lnTo>
                  <a:lnTo>
                    <a:pt x="177981" y="2258308"/>
                  </a:lnTo>
                  <a:lnTo>
                    <a:pt x="221738" y="2282360"/>
                  </a:lnTo>
                  <a:lnTo>
                    <a:pt x="275323" y="2291180"/>
                  </a:lnTo>
                  <a:lnTo>
                    <a:pt x="221738" y="2299999"/>
                  </a:lnTo>
                  <a:lnTo>
                    <a:pt x="177981" y="2324050"/>
                  </a:lnTo>
                  <a:lnTo>
                    <a:pt x="148479" y="2359724"/>
                  </a:lnTo>
                  <a:lnTo>
                    <a:pt x="137661" y="2403409"/>
                  </a:lnTo>
                  <a:lnTo>
                    <a:pt x="137661" y="4470131"/>
                  </a:lnTo>
                  <a:lnTo>
                    <a:pt x="126843" y="4513815"/>
                  </a:lnTo>
                  <a:lnTo>
                    <a:pt x="97341" y="4549488"/>
                  </a:lnTo>
                  <a:lnTo>
                    <a:pt x="53584" y="4573540"/>
                  </a:lnTo>
                  <a:lnTo>
                    <a:pt x="0" y="458236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1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75773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5" dirty="0"/>
              <a:t> grammar </a:t>
            </a:r>
            <a:r>
              <a:rPr sz="2000" spc="-5" dirty="0"/>
              <a:t>(guideline</a:t>
            </a:r>
            <a:r>
              <a:rPr sz="2000" spc="-10" dirty="0"/>
              <a:t> </a:t>
            </a:r>
            <a:r>
              <a:rPr sz="2000" spc="-5" dirty="0"/>
              <a:t>for writing the JackAnalyzer)</a:t>
            </a:r>
            <a:endParaRPr sz="2000" dirty="0"/>
          </a:p>
        </p:txBody>
      </p:sp>
      <p:sp>
        <p:nvSpPr>
          <p:cNvPr id="16" name="object 12"/>
          <p:cNvSpPr txBox="1"/>
          <p:nvPr/>
        </p:nvSpPr>
        <p:spPr>
          <a:xfrm>
            <a:off x="6534698" y="1302453"/>
            <a:ext cx="14706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nsolas"/>
                <a:cs typeface="Consolas"/>
              </a:rPr>
              <a:t>JackTokenizer</a:t>
            </a:r>
            <a:endParaRPr sz="1600" dirty="0">
              <a:latin typeface="Consolas"/>
              <a:cs typeface="Consolas"/>
            </a:endParaRPr>
          </a:p>
        </p:txBody>
      </p:sp>
      <p:sp>
        <p:nvSpPr>
          <p:cNvPr id="17" name="object 13"/>
          <p:cNvSpPr txBox="1"/>
          <p:nvPr/>
        </p:nvSpPr>
        <p:spPr>
          <a:xfrm>
            <a:off x="6579105" y="4286316"/>
            <a:ext cx="1915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nsolas"/>
                <a:cs typeface="Consolas"/>
              </a:rPr>
              <a:t>CompilationEngine</a:t>
            </a:r>
            <a:endParaRPr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86650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5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54585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</a:t>
            </a:r>
            <a:r>
              <a:rPr spc="-10" dirty="0"/>
              <a:t>ac</a:t>
            </a:r>
            <a:r>
              <a:rPr dirty="0"/>
              <a:t>kAn</a:t>
            </a:r>
            <a:r>
              <a:rPr spc="-10" dirty="0"/>
              <a:t>a</a:t>
            </a:r>
            <a:r>
              <a:rPr spc="-5" dirty="0"/>
              <a:t>l</a:t>
            </a:r>
            <a:r>
              <a:rPr dirty="0"/>
              <a:t>y</a:t>
            </a:r>
            <a:r>
              <a:rPr spc="-10" dirty="0"/>
              <a:t>ze</a:t>
            </a:r>
            <a:r>
              <a:rPr dirty="0"/>
              <a:t>r</a:t>
            </a:r>
          </a:p>
        </p:txBody>
      </p:sp>
      <p:grpSp>
        <p:nvGrpSpPr>
          <p:cNvPr id="10" name="object 6"/>
          <p:cNvGrpSpPr/>
          <p:nvPr/>
        </p:nvGrpSpPr>
        <p:grpSpPr>
          <a:xfrm>
            <a:off x="842433" y="1223434"/>
            <a:ext cx="2849245" cy="2074545"/>
            <a:chOff x="842433" y="1223434"/>
            <a:chExt cx="2849245" cy="2074545"/>
          </a:xfrm>
        </p:grpSpPr>
        <p:pic>
          <p:nvPicPr>
            <p:cNvPr id="11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23434"/>
              <a:ext cx="2849032" cy="2074332"/>
            </a:xfrm>
            <a:prstGeom prst="rect">
              <a:avLst/>
            </a:prstGeom>
          </p:spPr>
        </p:pic>
        <p:pic>
          <p:nvPicPr>
            <p:cNvPr id="12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599" y="1278467"/>
              <a:ext cx="2755900" cy="1921932"/>
            </a:xfrm>
            <a:prstGeom prst="rect">
              <a:avLst/>
            </a:prstGeom>
          </p:spPr>
        </p:pic>
        <p:sp>
          <p:nvSpPr>
            <p:cNvPr id="13" name="object 9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2704824" y="0"/>
                  </a:moveTo>
                  <a:lnTo>
                    <a:pt x="0" y="0"/>
                  </a:lnTo>
                  <a:lnTo>
                    <a:pt x="0" y="1931047"/>
                  </a:lnTo>
                  <a:lnTo>
                    <a:pt x="2704824" y="1931047"/>
                  </a:lnTo>
                  <a:lnTo>
                    <a:pt x="2704824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0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0" y="0"/>
                  </a:moveTo>
                  <a:lnTo>
                    <a:pt x="2704824" y="0"/>
                  </a:lnTo>
                  <a:lnTo>
                    <a:pt x="2704824" y="1931047"/>
                  </a:lnTo>
                  <a:lnTo>
                    <a:pt x="0" y="19310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1"/>
          <p:cNvSpPr txBox="1"/>
          <p:nvPr/>
        </p:nvSpPr>
        <p:spPr>
          <a:xfrm>
            <a:off x="946064" y="1299681"/>
            <a:ext cx="2466340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71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/**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Represents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Point.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*/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 {</a:t>
            </a:r>
          </a:p>
          <a:p>
            <a:pPr marL="264795">
              <a:lnSpc>
                <a:spcPts val="1425"/>
              </a:lnSpc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  <a:p>
            <a:pPr marL="264795" marR="508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/**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Returns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value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*/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getx()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516890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return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x;</a:t>
            </a:r>
          </a:p>
          <a:p>
            <a:pPr marL="26479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6" name="object 12"/>
          <p:cNvSpPr txBox="1"/>
          <p:nvPr/>
        </p:nvSpPr>
        <p:spPr>
          <a:xfrm>
            <a:off x="1198476" y="2578210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7" name="object 13"/>
          <p:cNvSpPr txBox="1"/>
          <p:nvPr/>
        </p:nvSpPr>
        <p:spPr>
          <a:xfrm>
            <a:off x="946064" y="276441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8" name="object 14"/>
          <p:cNvSpPr txBox="1"/>
          <p:nvPr/>
        </p:nvSpPr>
        <p:spPr>
          <a:xfrm>
            <a:off x="878322" y="897744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grpSp>
        <p:nvGrpSpPr>
          <p:cNvPr id="19" name="object 15"/>
          <p:cNvGrpSpPr/>
          <p:nvPr/>
        </p:nvGrpSpPr>
        <p:grpSpPr>
          <a:xfrm>
            <a:off x="4385733" y="1206500"/>
            <a:ext cx="3907790" cy="5524500"/>
            <a:chOff x="4385733" y="1206500"/>
            <a:chExt cx="3907790" cy="5524500"/>
          </a:xfrm>
        </p:grpSpPr>
        <p:pic>
          <p:nvPicPr>
            <p:cNvPr id="20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5733" y="1206500"/>
              <a:ext cx="3907367" cy="5511800"/>
            </a:xfrm>
            <a:prstGeom prst="rect">
              <a:avLst/>
            </a:prstGeom>
          </p:spPr>
        </p:pic>
        <p:pic>
          <p:nvPicPr>
            <p:cNvPr id="21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1567" y="1210732"/>
              <a:ext cx="3712632" cy="5520267"/>
            </a:xfrm>
            <a:prstGeom prst="rect">
              <a:avLst/>
            </a:prstGeom>
          </p:spPr>
        </p:pic>
      </p:grpSp>
      <p:sp>
        <p:nvSpPr>
          <p:cNvPr id="22" name="object 18"/>
          <p:cNvSpPr txBox="1"/>
          <p:nvPr/>
        </p:nvSpPr>
        <p:spPr>
          <a:xfrm>
            <a:off x="4393346" y="1217564"/>
            <a:ext cx="3762375" cy="536384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8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&lt;class&gt;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class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Point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&lt;subroutineDec&gt;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method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int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getx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&lt;parameterList&gt;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&lt;/parameterList&gt;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&lt;subroutineBody&gt;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10179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&lt;returnStatement&gt;</a:t>
            </a:r>
            <a:endParaRPr sz="1000" dirty="0">
              <a:latin typeface="Consolas"/>
              <a:cs typeface="Consolas"/>
            </a:endParaRPr>
          </a:p>
          <a:p>
            <a:pPr marL="12274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return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274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14370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  <a:p>
            <a:pPr marL="16465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x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R="39052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39052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9017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R="46037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&lt;/returnStatement&gt;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&lt;/statements&gt;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&lt;/subroutineBody&gt;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&lt;/subroutineDec&gt;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nsolas"/>
                <a:cs typeface="Consolas"/>
              </a:rPr>
              <a:t>...</a:t>
            </a: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&lt;class&gt;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3" name="object 19"/>
          <p:cNvSpPr txBox="1"/>
          <p:nvPr/>
        </p:nvSpPr>
        <p:spPr>
          <a:xfrm>
            <a:off x="4462797" y="871706"/>
            <a:ext cx="1040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ML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put</a:t>
            </a:r>
          </a:p>
        </p:txBody>
      </p:sp>
      <p:sp>
        <p:nvSpPr>
          <p:cNvPr id="24" name="object 20"/>
          <p:cNvSpPr/>
          <p:nvPr/>
        </p:nvSpPr>
        <p:spPr>
          <a:xfrm>
            <a:off x="2821345" y="2226260"/>
            <a:ext cx="1500505" cy="1044575"/>
          </a:xfrm>
          <a:custGeom>
            <a:avLst/>
            <a:gdLst/>
            <a:ahLst/>
            <a:cxnLst/>
            <a:rect l="l" t="t" r="r" b="b"/>
            <a:pathLst>
              <a:path w="1500504" h="1044575">
                <a:moveTo>
                  <a:pt x="954171" y="0"/>
                </a:moveTo>
                <a:lnTo>
                  <a:pt x="954171" y="260990"/>
                </a:lnTo>
                <a:lnTo>
                  <a:pt x="0" y="260990"/>
                </a:lnTo>
                <a:lnTo>
                  <a:pt x="0" y="782971"/>
                </a:lnTo>
                <a:lnTo>
                  <a:pt x="954171" y="782971"/>
                </a:lnTo>
                <a:lnTo>
                  <a:pt x="954171" y="1043961"/>
                </a:lnTo>
                <a:lnTo>
                  <a:pt x="1499881" y="521981"/>
                </a:lnTo>
                <a:lnTo>
                  <a:pt x="9541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1"/>
          <p:cNvSpPr txBox="1"/>
          <p:nvPr/>
        </p:nvSpPr>
        <p:spPr>
          <a:xfrm>
            <a:off x="2885837" y="2585681"/>
            <a:ext cx="120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JackAnalyzer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706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5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969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</a:t>
            </a:r>
            <a:r>
              <a:rPr spc="-10" dirty="0"/>
              <a:t>ac</a:t>
            </a:r>
            <a:r>
              <a:rPr dirty="0"/>
              <a:t>k</a:t>
            </a:r>
            <a:r>
              <a:rPr spc="-195" dirty="0"/>
              <a:t>T</a:t>
            </a:r>
            <a:r>
              <a:rPr dirty="0"/>
              <a:t>ok</a:t>
            </a:r>
            <a:r>
              <a:rPr spc="-10" dirty="0"/>
              <a:t>e</a:t>
            </a:r>
            <a:r>
              <a:rPr dirty="0"/>
              <a:t>n</a:t>
            </a:r>
            <a:r>
              <a:rPr spc="-5" dirty="0"/>
              <a:t>i</a:t>
            </a:r>
            <a:r>
              <a:rPr spc="-10" dirty="0"/>
              <a:t>ze</a:t>
            </a:r>
            <a:r>
              <a:rPr dirty="0"/>
              <a:t>r</a:t>
            </a:r>
          </a:p>
        </p:txBody>
      </p:sp>
      <p:grpSp>
        <p:nvGrpSpPr>
          <p:cNvPr id="10" name="object 6"/>
          <p:cNvGrpSpPr/>
          <p:nvPr/>
        </p:nvGrpSpPr>
        <p:grpSpPr>
          <a:xfrm>
            <a:off x="842433" y="1223434"/>
            <a:ext cx="2849245" cy="2074545"/>
            <a:chOff x="842433" y="1223434"/>
            <a:chExt cx="2849245" cy="2074545"/>
          </a:xfrm>
        </p:grpSpPr>
        <p:pic>
          <p:nvPicPr>
            <p:cNvPr id="11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23434"/>
              <a:ext cx="2849032" cy="2074332"/>
            </a:xfrm>
            <a:prstGeom prst="rect">
              <a:avLst/>
            </a:prstGeom>
          </p:spPr>
        </p:pic>
        <p:pic>
          <p:nvPicPr>
            <p:cNvPr id="12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599" y="1278467"/>
              <a:ext cx="2755900" cy="1921932"/>
            </a:xfrm>
            <a:prstGeom prst="rect">
              <a:avLst/>
            </a:prstGeom>
          </p:spPr>
        </p:pic>
        <p:sp>
          <p:nvSpPr>
            <p:cNvPr id="13" name="object 9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2704824" y="0"/>
                  </a:moveTo>
                  <a:lnTo>
                    <a:pt x="0" y="0"/>
                  </a:lnTo>
                  <a:lnTo>
                    <a:pt x="0" y="1931047"/>
                  </a:lnTo>
                  <a:lnTo>
                    <a:pt x="2704824" y="1931047"/>
                  </a:lnTo>
                  <a:lnTo>
                    <a:pt x="2704824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0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0" y="0"/>
                  </a:moveTo>
                  <a:lnTo>
                    <a:pt x="2704824" y="0"/>
                  </a:lnTo>
                  <a:lnTo>
                    <a:pt x="2704824" y="1931047"/>
                  </a:lnTo>
                  <a:lnTo>
                    <a:pt x="0" y="19310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1"/>
          <p:cNvSpPr txBox="1"/>
          <p:nvPr/>
        </p:nvSpPr>
        <p:spPr>
          <a:xfrm>
            <a:off x="946064" y="1299681"/>
            <a:ext cx="2466340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71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/**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Represents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Point.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*/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 {</a:t>
            </a:r>
          </a:p>
          <a:p>
            <a:pPr marL="264795">
              <a:lnSpc>
                <a:spcPts val="1425"/>
              </a:lnSpc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  <a:p>
            <a:pPr marL="264795" marR="508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/**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Returns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value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*/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getx()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516890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return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x;</a:t>
            </a:r>
          </a:p>
          <a:p>
            <a:pPr marL="26479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6" name="object 12"/>
          <p:cNvSpPr txBox="1"/>
          <p:nvPr/>
        </p:nvSpPr>
        <p:spPr>
          <a:xfrm>
            <a:off x="1198476" y="2578210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7" name="object 13"/>
          <p:cNvSpPr txBox="1"/>
          <p:nvPr/>
        </p:nvSpPr>
        <p:spPr>
          <a:xfrm>
            <a:off x="946064" y="276441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8" name="object 14"/>
          <p:cNvSpPr txBox="1"/>
          <p:nvPr/>
        </p:nvSpPr>
        <p:spPr>
          <a:xfrm>
            <a:off x="878322" y="897744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19" name="object 15"/>
          <p:cNvSpPr txBox="1"/>
          <p:nvPr/>
        </p:nvSpPr>
        <p:spPr>
          <a:xfrm>
            <a:off x="4462797" y="871706"/>
            <a:ext cx="1040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ML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put</a:t>
            </a:r>
          </a:p>
        </p:txBody>
      </p:sp>
      <p:grpSp>
        <p:nvGrpSpPr>
          <p:cNvPr id="20" name="object 16"/>
          <p:cNvGrpSpPr/>
          <p:nvPr/>
        </p:nvGrpSpPr>
        <p:grpSpPr>
          <a:xfrm>
            <a:off x="4385733" y="1206500"/>
            <a:ext cx="3907790" cy="5511800"/>
            <a:chOff x="4385733" y="1206500"/>
            <a:chExt cx="3907790" cy="5511800"/>
          </a:xfrm>
        </p:grpSpPr>
        <p:pic>
          <p:nvPicPr>
            <p:cNvPr id="21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5733" y="1206500"/>
              <a:ext cx="3907367" cy="5511800"/>
            </a:xfrm>
            <a:prstGeom prst="rect">
              <a:avLst/>
            </a:prstGeom>
          </p:spPr>
        </p:pic>
        <p:pic>
          <p:nvPicPr>
            <p:cNvPr id="22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3233" y="1375832"/>
              <a:ext cx="3500967" cy="5190067"/>
            </a:xfrm>
            <a:prstGeom prst="rect">
              <a:avLst/>
            </a:prstGeom>
          </p:spPr>
        </p:pic>
        <p:sp>
          <p:nvSpPr>
            <p:cNvPr id="23" name="object 19"/>
            <p:cNvSpPr/>
            <p:nvPr/>
          </p:nvSpPr>
          <p:spPr>
            <a:xfrm>
              <a:off x="4393346" y="1217564"/>
              <a:ext cx="3762375" cy="5363845"/>
            </a:xfrm>
            <a:custGeom>
              <a:avLst/>
              <a:gdLst/>
              <a:ahLst/>
              <a:cxnLst/>
              <a:rect l="l" t="t" r="r" b="b"/>
              <a:pathLst>
                <a:path w="3762375" h="5363845">
                  <a:moveTo>
                    <a:pt x="3761778" y="0"/>
                  </a:moveTo>
                  <a:lnTo>
                    <a:pt x="0" y="0"/>
                  </a:lnTo>
                  <a:lnTo>
                    <a:pt x="0" y="5363592"/>
                  </a:lnTo>
                  <a:lnTo>
                    <a:pt x="3761778" y="5363592"/>
                  </a:lnTo>
                  <a:lnTo>
                    <a:pt x="376177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0"/>
            <p:cNvSpPr/>
            <p:nvPr/>
          </p:nvSpPr>
          <p:spPr>
            <a:xfrm>
              <a:off x="4393346" y="1217564"/>
              <a:ext cx="3762375" cy="5363845"/>
            </a:xfrm>
            <a:custGeom>
              <a:avLst/>
              <a:gdLst/>
              <a:ahLst/>
              <a:cxnLst/>
              <a:rect l="l" t="t" r="r" b="b"/>
              <a:pathLst>
                <a:path w="3762375" h="5363845">
                  <a:moveTo>
                    <a:pt x="0" y="0"/>
                  </a:moveTo>
                  <a:lnTo>
                    <a:pt x="3761778" y="0"/>
                  </a:lnTo>
                  <a:lnTo>
                    <a:pt x="3761778" y="5363593"/>
                  </a:lnTo>
                  <a:lnTo>
                    <a:pt x="0" y="536359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1"/>
          <p:cNvSpPr txBox="1"/>
          <p:nvPr/>
        </p:nvSpPr>
        <p:spPr>
          <a:xfrm>
            <a:off x="4782897" y="1380563"/>
            <a:ext cx="2247900" cy="6858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class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Point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6" name="object 22"/>
          <p:cNvSpPr txBox="1"/>
          <p:nvPr/>
        </p:nvSpPr>
        <p:spPr>
          <a:xfrm>
            <a:off x="4992447" y="2206063"/>
            <a:ext cx="2178050" cy="6858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method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int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getx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7" name="object 23"/>
          <p:cNvSpPr txBox="1"/>
          <p:nvPr/>
        </p:nvSpPr>
        <p:spPr>
          <a:xfrm>
            <a:off x="4782897" y="3209363"/>
            <a:ext cx="3225800" cy="314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Consolas"/>
              <a:cs typeface="Consolas"/>
            </a:endParaRPr>
          </a:p>
          <a:p>
            <a:pPr marL="838200">
              <a:lnSpc>
                <a:spcPct val="100000"/>
              </a:lnSpc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return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Consolas"/>
              <a:cs typeface="Consolas"/>
            </a:endParaRPr>
          </a:p>
          <a:p>
            <a:pPr marL="1257300">
              <a:lnSpc>
                <a:spcPct val="100000"/>
              </a:lnSpc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x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Consolas"/>
              <a:cs typeface="Consolas"/>
            </a:endParaRPr>
          </a:p>
          <a:p>
            <a:pPr marL="838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000" dirty="0">
                <a:latin typeface="Consolas"/>
                <a:cs typeface="Consolas"/>
              </a:rPr>
              <a:t>...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grpSp>
        <p:nvGrpSpPr>
          <p:cNvPr id="28" name="object 24"/>
          <p:cNvGrpSpPr/>
          <p:nvPr/>
        </p:nvGrpSpPr>
        <p:grpSpPr>
          <a:xfrm>
            <a:off x="7180899" y="1728533"/>
            <a:ext cx="833755" cy="628015"/>
            <a:chOff x="7180899" y="1728533"/>
            <a:chExt cx="833755" cy="628015"/>
          </a:xfrm>
        </p:grpSpPr>
        <p:sp>
          <p:nvSpPr>
            <p:cNvPr id="29" name="object 25"/>
            <p:cNvSpPr/>
            <p:nvPr/>
          </p:nvSpPr>
          <p:spPr>
            <a:xfrm>
              <a:off x="7184074" y="1731708"/>
              <a:ext cx="827405" cy="621665"/>
            </a:xfrm>
            <a:custGeom>
              <a:avLst/>
              <a:gdLst/>
              <a:ahLst/>
              <a:cxnLst/>
              <a:rect l="l" t="t" r="r" b="b"/>
              <a:pathLst>
                <a:path w="827404" h="621664">
                  <a:moveTo>
                    <a:pt x="723376" y="0"/>
                  </a:moveTo>
                  <a:lnTo>
                    <a:pt x="103607" y="0"/>
                  </a:lnTo>
                  <a:lnTo>
                    <a:pt x="63278" y="8142"/>
                  </a:lnTo>
                  <a:lnTo>
                    <a:pt x="30346" y="30346"/>
                  </a:lnTo>
                  <a:lnTo>
                    <a:pt x="8142" y="63278"/>
                  </a:lnTo>
                  <a:lnTo>
                    <a:pt x="0" y="103605"/>
                  </a:lnTo>
                  <a:lnTo>
                    <a:pt x="0" y="518026"/>
                  </a:lnTo>
                  <a:lnTo>
                    <a:pt x="8142" y="558356"/>
                  </a:lnTo>
                  <a:lnTo>
                    <a:pt x="30346" y="591289"/>
                  </a:lnTo>
                  <a:lnTo>
                    <a:pt x="63278" y="613493"/>
                  </a:lnTo>
                  <a:lnTo>
                    <a:pt x="103607" y="621635"/>
                  </a:lnTo>
                  <a:lnTo>
                    <a:pt x="723376" y="621635"/>
                  </a:lnTo>
                  <a:lnTo>
                    <a:pt x="763705" y="613493"/>
                  </a:lnTo>
                  <a:lnTo>
                    <a:pt x="796638" y="591289"/>
                  </a:lnTo>
                  <a:lnTo>
                    <a:pt x="818842" y="558356"/>
                  </a:lnTo>
                  <a:lnTo>
                    <a:pt x="826984" y="518026"/>
                  </a:lnTo>
                  <a:lnTo>
                    <a:pt x="826984" y="103605"/>
                  </a:lnTo>
                  <a:lnTo>
                    <a:pt x="818842" y="63278"/>
                  </a:lnTo>
                  <a:lnTo>
                    <a:pt x="796638" y="30346"/>
                  </a:lnTo>
                  <a:lnTo>
                    <a:pt x="763705" y="8142"/>
                  </a:lnTo>
                  <a:lnTo>
                    <a:pt x="72337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6"/>
            <p:cNvSpPr/>
            <p:nvPr/>
          </p:nvSpPr>
          <p:spPr>
            <a:xfrm>
              <a:off x="7184074" y="1731708"/>
              <a:ext cx="827405" cy="621665"/>
            </a:xfrm>
            <a:custGeom>
              <a:avLst/>
              <a:gdLst/>
              <a:ahLst/>
              <a:cxnLst/>
              <a:rect l="l" t="t" r="r" b="b"/>
              <a:pathLst>
                <a:path w="827404" h="621664">
                  <a:moveTo>
                    <a:pt x="0" y="103608"/>
                  </a:moveTo>
                  <a:lnTo>
                    <a:pt x="8142" y="63279"/>
                  </a:lnTo>
                  <a:lnTo>
                    <a:pt x="30346" y="30346"/>
                  </a:lnTo>
                  <a:lnTo>
                    <a:pt x="63279" y="8142"/>
                  </a:lnTo>
                  <a:lnTo>
                    <a:pt x="103608" y="0"/>
                  </a:lnTo>
                  <a:lnTo>
                    <a:pt x="137830" y="0"/>
                  </a:lnTo>
                  <a:lnTo>
                    <a:pt x="344577" y="0"/>
                  </a:lnTo>
                  <a:lnTo>
                    <a:pt x="723376" y="0"/>
                  </a:lnTo>
                  <a:lnTo>
                    <a:pt x="763705" y="8142"/>
                  </a:lnTo>
                  <a:lnTo>
                    <a:pt x="796638" y="30346"/>
                  </a:lnTo>
                  <a:lnTo>
                    <a:pt x="818842" y="63279"/>
                  </a:lnTo>
                  <a:lnTo>
                    <a:pt x="826985" y="103608"/>
                  </a:lnTo>
                  <a:lnTo>
                    <a:pt x="826985" y="259014"/>
                  </a:lnTo>
                  <a:lnTo>
                    <a:pt x="826985" y="518027"/>
                  </a:lnTo>
                  <a:lnTo>
                    <a:pt x="818842" y="558356"/>
                  </a:lnTo>
                  <a:lnTo>
                    <a:pt x="796638" y="591289"/>
                  </a:lnTo>
                  <a:lnTo>
                    <a:pt x="763705" y="613493"/>
                  </a:lnTo>
                  <a:lnTo>
                    <a:pt x="723376" y="621636"/>
                  </a:lnTo>
                  <a:lnTo>
                    <a:pt x="344577" y="621636"/>
                  </a:lnTo>
                  <a:lnTo>
                    <a:pt x="137830" y="621636"/>
                  </a:lnTo>
                  <a:lnTo>
                    <a:pt x="103608" y="621636"/>
                  </a:lnTo>
                  <a:lnTo>
                    <a:pt x="63279" y="613493"/>
                  </a:lnTo>
                  <a:lnTo>
                    <a:pt x="30346" y="591289"/>
                  </a:lnTo>
                  <a:lnTo>
                    <a:pt x="8142" y="558356"/>
                  </a:lnTo>
                  <a:lnTo>
                    <a:pt x="0" y="518027"/>
                  </a:lnTo>
                  <a:lnTo>
                    <a:pt x="0" y="259014"/>
                  </a:lnTo>
                  <a:lnTo>
                    <a:pt x="0" y="310538"/>
                  </a:lnTo>
                  <a:lnTo>
                    <a:pt x="0" y="103605"/>
                  </a:lnTo>
                  <a:close/>
                </a:path>
              </a:pathLst>
            </a:custGeom>
            <a:ln w="6350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27"/>
          <p:cNvSpPr txBox="1"/>
          <p:nvPr/>
        </p:nvSpPr>
        <p:spPr>
          <a:xfrm>
            <a:off x="7305860" y="1777540"/>
            <a:ext cx="54419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>
              <a:lnSpc>
                <a:spcPct val="100699"/>
              </a:lnSpc>
              <a:spcBef>
                <a:spcPts val="85"/>
              </a:spcBef>
            </a:pP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okens  only</a:t>
            </a:r>
          </a:p>
        </p:txBody>
      </p:sp>
      <p:sp>
        <p:nvSpPr>
          <p:cNvPr id="32" name="object 28"/>
          <p:cNvSpPr/>
          <p:nvPr/>
        </p:nvSpPr>
        <p:spPr>
          <a:xfrm>
            <a:off x="2821345" y="2226260"/>
            <a:ext cx="1500505" cy="1044575"/>
          </a:xfrm>
          <a:custGeom>
            <a:avLst/>
            <a:gdLst/>
            <a:ahLst/>
            <a:cxnLst/>
            <a:rect l="l" t="t" r="r" b="b"/>
            <a:pathLst>
              <a:path w="1500504" h="1044575">
                <a:moveTo>
                  <a:pt x="954171" y="0"/>
                </a:moveTo>
                <a:lnTo>
                  <a:pt x="954171" y="260990"/>
                </a:lnTo>
                <a:lnTo>
                  <a:pt x="0" y="260990"/>
                </a:lnTo>
                <a:lnTo>
                  <a:pt x="0" y="782971"/>
                </a:lnTo>
                <a:lnTo>
                  <a:pt x="954171" y="782971"/>
                </a:lnTo>
                <a:lnTo>
                  <a:pt x="954171" y="1043961"/>
                </a:lnTo>
                <a:lnTo>
                  <a:pt x="1499881" y="521981"/>
                </a:lnTo>
                <a:lnTo>
                  <a:pt x="9541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29"/>
          <p:cNvSpPr txBox="1"/>
          <p:nvPr/>
        </p:nvSpPr>
        <p:spPr>
          <a:xfrm>
            <a:off x="2885837" y="2585681"/>
            <a:ext cx="120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JackAnalyzer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6893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7745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</a:t>
            </a:r>
            <a:r>
              <a:rPr spc="-10" dirty="0"/>
              <a:t>ac</a:t>
            </a:r>
            <a:r>
              <a:rPr dirty="0"/>
              <a:t>k</a:t>
            </a:r>
            <a:r>
              <a:rPr spc="-195" dirty="0"/>
              <a:t>T</a:t>
            </a:r>
            <a:r>
              <a:rPr dirty="0"/>
              <a:t>ok</a:t>
            </a:r>
            <a:r>
              <a:rPr spc="-10" dirty="0"/>
              <a:t>e</a:t>
            </a:r>
            <a:r>
              <a:rPr dirty="0"/>
              <a:t>n</a:t>
            </a:r>
            <a:r>
              <a:rPr spc="-5" dirty="0"/>
              <a:t>i</a:t>
            </a:r>
            <a:r>
              <a:rPr spc="-10" dirty="0"/>
              <a:t>ze</a:t>
            </a:r>
            <a:r>
              <a:rPr dirty="0"/>
              <a:t>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42433" y="1223434"/>
            <a:ext cx="2849245" cy="2074545"/>
            <a:chOff x="842433" y="1223434"/>
            <a:chExt cx="2849245" cy="2074545"/>
          </a:xfrm>
        </p:grpSpPr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433" y="1223434"/>
              <a:ext cx="2849032" cy="2074332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599" y="1278467"/>
              <a:ext cx="2755900" cy="1921932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2704824" y="0"/>
                  </a:moveTo>
                  <a:lnTo>
                    <a:pt x="0" y="0"/>
                  </a:lnTo>
                  <a:lnTo>
                    <a:pt x="0" y="1931047"/>
                  </a:lnTo>
                  <a:lnTo>
                    <a:pt x="2704824" y="1931047"/>
                  </a:lnTo>
                  <a:lnTo>
                    <a:pt x="2704824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8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0" y="0"/>
                  </a:moveTo>
                  <a:lnTo>
                    <a:pt x="2704824" y="0"/>
                  </a:lnTo>
                  <a:lnTo>
                    <a:pt x="2704824" y="1931047"/>
                  </a:lnTo>
                  <a:lnTo>
                    <a:pt x="0" y="19310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946064" y="1299681"/>
            <a:ext cx="2466340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71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Represents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Point.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 {</a:t>
            </a:r>
          </a:p>
          <a:p>
            <a:pPr marL="264795">
              <a:lnSpc>
                <a:spcPts val="1425"/>
              </a:lnSpc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  <a:p>
            <a:pPr marL="264795" marR="508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Returns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value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getx()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516890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return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x;</a:t>
            </a:r>
          </a:p>
          <a:p>
            <a:pPr marL="26479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5" name="object 10"/>
          <p:cNvSpPr txBox="1"/>
          <p:nvPr/>
        </p:nvSpPr>
        <p:spPr>
          <a:xfrm>
            <a:off x="1198476" y="2578210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946064" y="276441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object 12"/>
          <p:cNvSpPr txBox="1"/>
          <p:nvPr/>
        </p:nvSpPr>
        <p:spPr>
          <a:xfrm>
            <a:off x="878322" y="897744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18" name="object 13"/>
          <p:cNvSpPr txBox="1"/>
          <p:nvPr/>
        </p:nvSpPr>
        <p:spPr>
          <a:xfrm>
            <a:off x="4462797" y="871706"/>
            <a:ext cx="1040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ML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put</a:t>
            </a:r>
          </a:p>
        </p:txBody>
      </p:sp>
      <p:sp>
        <p:nvSpPr>
          <p:cNvPr id="19" name="object 14"/>
          <p:cNvSpPr txBox="1"/>
          <p:nvPr/>
        </p:nvSpPr>
        <p:spPr>
          <a:xfrm>
            <a:off x="5361020" y="3551534"/>
            <a:ext cx="2574290" cy="11049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7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JackTokenizer:</a:t>
            </a:r>
            <a:endParaRPr sz="1700" dirty="0">
              <a:latin typeface="Times New Roman"/>
              <a:cs typeface="Times New Roman"/>
            </a:endParaRPr>
          </a:p>
          <a:p>
            <a:pPr marL="12700" marR="5080">
              <a:lnSpc>
                <a:spcPct val="138900"/>
              </a:lnSpc>
            </a:pPr>
            <a:r>
              <a:rPr sz="1700" spc="-5" dirty="0">
                <a:latin typeface="Times New Roman"/>
                <a:cs typeface="Times New Roman"/>
              </a:rPr>
              <a:t>Handles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10" dirty="0">
                <a:latin typeface="Times New Roman"/>
                <a:cs typeface="Times New Roman"/>
              </a:rPr>
              <a:t>compiler’s </a:t>
            </a:r>
            <a:r>
              <a:rPr sz="1700" dirty="0">
                <a:latin typeface="Times New Roman"/>
                <a:cs typeface="Times New Roman"/>
              </a:rPr>
              <a:t>input.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Allows:</a:t>
            </a:r>
            <a:endParaRPr sz="1700" dirty="0">
              <a:latin typeface="Times New Roman"/>
              <a:cs typeface="Times New Roman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5361020" y="4631034"/>
            <a:ext cx="2518410" cy="15201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latin typeface="Times New Roman"/>
                <a:cs typeface="Times New Roman"/>
              </a:rPr>
              <a:t>Ignoring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white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space</a:t>
            </a:r>
            <a:endParaRPr sz="1700" dirty="0">
              <a:latin typeface="Times New Roman"/>
              <a:cs typeface="Times New Roman"/>
            </a:endParaRPr>
          </a:p>
          <a:p>
            <a:pPr marL="241300" marR="87630" indent="-228600">
              <a:lnSpc>
                <a:spcPts val="1630"/>
              </a:lnSpc>
              <a:spcBef>
                <a:spcPts val="11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latin typeface="Times New Roman"/>
                <a:cs typeface="Times New Roman"/>
              </a:rPr>
              <a:t>Advancing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input,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one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token at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time</a:t>
            </a:r>
          </a:p>
          <a:p>
            <a:pPr marL="241300" indent="-228600">
              <a:lnSpc>
                <a:spcPts val="1835"/>
              </a:lnSpc>
              <a:spcBef>
                <a:spcPts val="8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latin typeface="Times New Roman"/>
                <a:cs typeface="Times New Roman"/>
              </a:rPr>
              <a:t>Getting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latin typeface="Times New Roman"/>
                <a:cs typeface="Times New Roman"/>
              </a:rPr>
              <a:t>value</a:t>
            </a:r>
            <a:r>
              <a:rPr sz="1700" i="1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 </a:t>
            </a:r>
            <a:r>
              <a:rPr sz="1700" i="1" spc="-5" dirty="0">
                <a:latin typeface="Times New Roman"/>
                <a:cs typeface="Times New Roman"/>
              </a:rPr>
              <a:t>type</a:t>
            </a:r>
            <a:endParaRPr sz="1700" dirty="0">
              <a:latin typeface="Times New Roman"/>
              <a:cs typeface="Times New Roman"/>
            </a:endParaRPr>
          </a:p>
          <a:p>
            <a:pPr marL="241300">
              <a:lnSpc>
                <a:spcPts val="1835"/>
              </a:lnSpc>
            </a:pP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i="1" spc="-15" dirty="0">
                <a:latin typeface="Times New Roman"/>
                <a:cs typeface="Times New Roman"/>
              </a:rPr>
              <a:t>current</a:t>
            </a:r>
            <a:r>
              <a:rPr sz="1700" i="1" spc="-10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latin typeface="Times New Roman"/>
                <a:cs typeface="Times New Roman"/>
              </a:rPr>
              <a:t>token</a:t>
            </a:r>
            <a:endParaRPr sz="1700" dirty="0">
              <a:latin typeface="Times New Roman"/>
              <a:cs typeface="Times New Roman"/>
            </a:endParaRPr>
          </a:p>
        </p:txBody>
      </p:sp>
      <p:grpSp>
        <p:nvGrpSpPr>
          <p:cNvPr id="21" name="object 16"/>
          <p:cNvGrpSpPr/>
          <p:nvPr/>
        </p:nvGrpSpPr>
        <p:grpSpPr>
          <a:xfrm>
            <a:off x="4385733" y="1206500"/>
            <a:ext cx="3907790" cy="2286000"/>
            <a:chOff x="4385733" y="1206500"/>
            <a:chExt cx="3907790" cy="2286000"/>
          </a:xfrm>
        </p:grpSpPr>
        <p:pic>
          <p:nvPicPr>
            <p:cNvPr id="22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5733" y="1206500"/>
              <a:ext cx="3907367" cy="2286000"/>
            </a:xfrm>
            <a:prstGeom prst="rect">
              <a:avLst/>
            </a:prstGeom>
          </p:spPr>
        </p:pic>
        <p:sp>
          <p:nvSpPr>
            <p:cNvPr id="23" name="object 18"/>
            <p:cNvSpPr/>
            <p:nvPr/>
          </p:nvSpPr>
          <p:spPr>
            <a:xfrm>
              <a:off x="4393346" y="1217564"/>
              <a:ext cx="3762375" cy="2139315"/>
            </a:xfrm>
            <a:custGeom>
              <a:avLst/>
              <a:gdLst/>
              <a:ahLst/>
              <a:cxnLst/>
              <a:rect l="l" t="t" r="r" b="b"/>
              <a:pathLst>
                <a:path w="3762375" h="2139315">
                  <a:moveTo>
                    <a:pt x="3761778" y="0"/>
                  </a:moveTo>
                  <a:lnTo>
                    <a:pt x="0" y="0"/>
                  </a:lnTo>
                  <a:lnTo>
                    <a:pt x="0" y="2139281"/>
                  </a:lnTo>
                  <a:lnTo>
                    <a:pt x="3761778" y="2139281"/>
                  </a:lnTo>
                  <a:lnTo>
                    <a:pt x="376177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9"/>
            <p:cNvSpPr/>
            <p:nvPr/>
          </p:nvSpPr>
          <p:spPr>
            <a:xfrm>
              <a:off x="4393346" y="1217565"/>
              <a:ext cx="3762375" cy="2139315"/>
            </a:xfrm>
            <a:custGeom>
              <a:avLst/>
              <a:gdLst/>
              <a:ahLst/>
              <a:cxnLst/>
              <a:rect l="l" t="t" r="r" b="b"/>
              <a:pathLst>
                <a:path w="3762375" h="2139315">
                  <a:moveTo>
                    <a:pt x="0" y="0"/>
                  </a:moveTo>
                  <a:lnTo>
                    <a:pt x="3761778" y="0"/>
                  </a:lnTo>
                  <a:lnTo>
                    <a:pt x="3761778" y="2139282"/>
                  </a:lnTo>
                  <a:lnTo>
                    <a:pt x="0" y="21392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0"/>
          <p:cNvSpPr txBox="1"/>
          <p:nvPr/>
        </p:nvSpPr>
        <p:spPr>
          <a:xfrm>
            <a:off x="4782897" y="1380564"/>
            <a:ext cx="2247900" cy="6858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class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Point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4992447" y="2206064"/>
            <a:ext cx="2178050" cy="8509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method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int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getx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endParaRPr sz="1000" dirty="0">
              <a:latin typeface="Consolas"/>
              <a:cs typeface="Consolas"/>
            </a:endParaRPr>
          </a:p>
        </p:txBody>
      </p:sp>
      <p:grpSp>
        <p:nvGrpSpPr>
          <p:cNvPr id="27" name="object 22"/>
          <p:cNvGrpSpPr/>
          <p:nvPr/>
        </p:nvGrpSpPr>
        <p:grpSpPr>
          <a:xfrm>
            <a:off x="7180899" y="1728533"/>
            <a:ext cx="833755" cy="628015"/>
            <a:chOff x="7180899" y="1728533"/>
            <a:chExt cx="833755" cy="628015"/>
          </a:xfrm>
        </p:grpSpPr>
        <p:sp>
          <p:nvSpPr>
            <p:cNvPr id="28" name="object 23"/>
            <p:cNvSpPr/>
            <p:nvPr/>
          </p:nvSpPr>
          <p:spPr>
            <a:xfrm>
              <a:off x="7184074" y="1731708"/>
              <a:ext cx="827405" cy="621665"/>
            </a:xfrm>
            <a:custGeom>
              <a:avLst/>
              <a:gdLst/>
              <a:ahLst/>
              <a:cxnLst/>
              <a:rect l="l" t="t" r="r" b="b"/>
              <a:pathLst>
                <a:path w="827404" h="621664">
                  <a:moveTo>
                    <a:pt x="723376" y="0"/>
                  </a:moveTo>
                  <a:lnTo>
                    <a:pt x="103607" y="0"/>
                  </a:lnTo>
                  <a:lnTo>
                    <a:pt x="63278" y="8142"/>
                  </a:lnTo>
                  <a:lnTo>
                    <a:pt x="30346" y="30346"/>
                  </a:lnTo>
                  <a:lnTo>
                    <a:pt x="8142" y="63278"/>
                  </a:lnTo>
                  <a:lnTo>
                    <a:pt x="0" y="103605"/>
                  </a:lnTo>
                  <a:lnTo>
                    <a:pt x="0" y="518026"/>
                  </a:lnTo>
                  <a:lnTo>
                    <a:pt x="8142" y="558356"/>
                  </a:lnTo>
                  <a:lnTo>
                    <a:pt x="30346" y="591289"/>
                  </a:lnTo>
                  <a:lnTo>
                    <a:pt x="63278" y="613493"/>
                  </a:lnTo>
                  <a:lnTo>
                    <a:pt x="103607" y="621635"/>
                  </a:lnTo>
                  <a:lnTo>
                    <a:pt x="723376" y="621635"/>
                  </a:lnTo>
                  <a:lnTo>
                    <a:pt x="763705" y="613493"/>
                  </a:lnTo>
                  <a:lnTo>
                    <a:pt x="796638" y="591289"/>
                  </a:lnTo>
                  <a:lnTo>
                    <a:pt x="818842" y="558356"/>
                  </a:lnTo>
                  <a:lnTo>
                    <a:pt x="826984" y="518026"/>
                  </a:lnTo>
                  <a:lnTo>
                    <a:pt x="826984" y="103605"/>
                  </a:lnTo>
                  <a:lnTo>
                    <a:pt x="818842" y="63278"/>
                  </a:lnTo>
                  <a:lnTo>
                    <a:pt x="796638" y="30346"/>
                  </a:lnTo>
                  <a:lnTo>
                    <a:pt x="763705" y="8142"/>
                  </a:lnTo>
                  <a:lnTo>
                    <a:pt x="72337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4"/>
            <p:cNvSpPr/>
            <p:nvPr/>
          </p:nvSpPr>
          <p:spPr>
            <a:xfrm>
              <a:off x="7184074" y="1731708"/>
              <a:ext cx="827405" cy="621665"/>
            </a:xfrm>
            <a:custGeom>
              <a:avLst/>
              <a:gdLst/>
              <a:ahLst/>
              <a:cxnLst/>
              <a:rect l="l" t="t" r="r" b="b"/>
              <a:pathLst>
                <a:path w="827404" h="621664">
                  <a:moveTo>
                    <a:pt x="0" y="103608"/>
                  </a:moveTo>
                  <a:lnTo>
                    <a:pt x="8142" y="63279"/>
                  </a:lnTo>
                  <a:lnTo>
                    <a:pt x="30346" y="30346"/>
                  </a:lnTo>
                  <a:lnTo>
                    <a:pt x="63279" y="8142"/>
                  </a:lnTo>
                  <a:lnTo>
                    <a:pt x="103608" y="0"/>
                  </a:lnTo>
                  <a:lnTo>
                    <a:pt x="137830" y="0"/>
                  </a:lnTo>
                  <a:lnTo>
                    <a:pt x="344577" y="0"/>
                  </a:lnTo>
                  <a:lnTo>
                    <a:pt x="723376" y="0"/>
                  </a:lnTo>
                  <a:lnTo>
                    <a:pt x="763705" y="8142"/>
                  </a:lnTo>
                  <a:lnTo>
                    <a:pt x="796638" y="30346"/>
                  </a:lnTo>
                  <a:lnTo>
                    <a:pt x="818842" y="63279"/>
                  </a:lnTo>
                  <a:lnTo>
                    <a:pt x="826985" y="103608"/>
                  </a:lnTo>
                  <a:lnTo>
                    <a:pt x="826985" y="259014"/>
                  </a:lnTo>
                  <a:lnTo>
                    <a:pt x="826985" y="518027"/>
                  </a:lnTo>
                  <a:lnTo>
                    <a:pt x="818842" y="558356"/>
                  </a:lnTo>
                  <a:lnTo>
                    <a:pt x="796638" y="591289"/>
                  </a:lnTo>
                  <a:lnTo>
                    <a:pt x="763705" y="613493"/>
                  </a:lnTo>
                  <a:lnTo>
                    <a:pt x="723376" y="621636"/>
                  </a:lnTo>
                  <a:lnTo>
                    <a:pt x="344577" y="621636"/>
                  </a:lnTo>
                  <a:lnTo>
                    <a:pt x="137830" y="621636"/>
                  </a:lnTo>
                  <a:lnTo>
                    <a:pt x="103608" y="621636"/>
                  </a:lnTo>
                  <a:lnTo>
                    <a:pt x="63279" y="613493"/>
                  </a:lnTo>
                  <a:lnTo>
                    <a:pt x="30346" y="591289"/>
                  </a:lnTo>
                  <a:lnTo>
                    <a:pt x="8142" y="558356"/>
                  </a:lnTo>
                  <a:lnTo>
                    <a:pt x="0" y="518027"/>
                  </a:lnTo>
                  <a:lnTo>
                    <a:pt x="0" y="259014"/>
                  </a:lnTo>
                  <a:lnTo>
                    <a:pt x="0" y="310538"/>
                  </a:lnTo>
                  <a:lnTo>
                    <a:pt x="0" y="103605"/>
                  </a:lnTo>
                  <a:close/>
                </a:path>
              </a:pathLst>
            </a:custGeom>
            <a:ln w="6350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25"/>
          <p:cNvSpPr txBox="1"/>
          <p:nvPr/>
        </p:nvSpPr>
        <p:spPr>
          <a:xfrm>
            <a:off x="7305860" y="1777540"/>
            <a:ext cx="54419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>
              <a:lnSpc>
                <a:spcPct val="100699"/>
              </a:lnSpc>
              <a:spcBef>
                <a:spcPts val="85"/>
              </a:spcBef>
            </a:pP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okens  only</a:t>
            </a:r>
          </a:p>
        </p:txBody>
      </p:sp>
      <p:sp>
        <p:nvSpPr>
          <p:cNvPr id="31" name="object 26"/>
          <p:cNvSpPr txBox="1"/>
          <p:nvPr/>
        </p:nvSpPr>
        <p:spPr>
          <a:xfrm>
            <a:off x="720986" y="4089540"/>
            <a:ext cx="3968750" cy="2624455"/>
          </a:xfrm>
          <a:prstGeom prst="rect">
            <a:avLst/>
          </a:prstGeom>
          <a:solidFill>
            <a:srgbClr val="FBE5D6"/>
          </a:solidFill>
        </p:spPr>
        <p:txBody>
          <a:bodyPr vert="horz" wrap="square" lIns="0" tIns="32384" rIns="0" bIns="0" rtlCol="0">
            <a:spAutoFit/>
          </a:bodyPr>
          <a:lstStyle/>
          <a:p>
            <a:pPr marL="754380" marR="145415" indent="-663575">
              <a:lnSpc>
                <a:spcPct val="100200"/>
              </a:lnSpc>
              <a:spcBef>
                <a:spcPts val="254"/>
              </a:spcBef>
              <a:tabLst>
                <a:tab pos="75755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keyword:</a:t>
            </a:r>
            <a:r>
              <a:rPr sz="1100" spc="-5" dirty="0">
                <a:latin typeface="Times New Roman"/>
                <a:cs typeface="Times New Roman"/>
              </a:rPr>
              <a:t>		'</a:t>
            </a:r>
            <a:r>
              <a:rPr sz="1100" spc="-5" dirty="0">
                <a:latin typeface="Consolas"/>
                <a:cs typeface="Consolas"/>
              </a:rPr>
              <a:t>class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constructor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function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method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field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static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var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int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char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boolean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void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true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false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null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this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</a:t>
            </a:r>
            <a:r>
              <a:rPr sz="1100" spc="27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let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do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2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if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else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</a:t>
            </a:r>
            <a:r>
              <a:rPr sz="1100" spc="-5" dirty="0">
                <a:latin typeface="Times New Roman"/>
                <a:cs typeface="Times New Roman"/>
              </a:rPr>
              <a:t> '</a:t>
            </a:r>
            <a:r>
              <a:rPr sz="1100" spc="-5" dirty="0">
                <a:latin typeface="Consolas"/>
                <a:cs typeface="Consolas"/>
              </a:rPr>
              <a:t>while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return</a:t>
            </a:r>
            <a:r>
              <a:rPr sz="1100" spc="-5" dirty="0"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719455" marR="593090" indent="-628650">
              <a:lnSpc>
                <a:spcPct val="101000"/>
              </a:lnSpc>
              <a:spcBef>
                <a:spcPts val="5"/>
              </a:spcBef>
              <a:tabLst>
                <a:tab pos="71310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symbol:</a:t>
            </a:r>
            <a:r>
              <a:rPr sz="1100" spc="-5" dirty="0">
                <a:latin typeface="Times New Roman"/>
                <a:cs typeface="Times New Roman"/>
              </a:rPr>
              <a:t>	'</a:t>
            </a:r>
            <a:r>
              <a:rPr sz="1100" spc="-5" dirty="0">
                <a:latin typeface="Consolas"/>
                <a:cs typeface="Consolas"/>
              </a:rPr>
              <a:t>{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}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(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)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[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]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'. '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| ', ' | ';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'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+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-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*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2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/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&amp;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|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</a:t>
            </a:r>
            <a:r>
              <a:rPr sz="1100" spc="-5" dirty="0">
                <a:latin typeface="Times New Roman"/>
                <a:cs typeface="Times New Roman"/>
              </a:rPr>
              <a:t> '</a:t>
            </a:r>
            <a:r>
              <a:rPr sz="1100" spc="-5" dirty="0">
                <a:latin typeface="Consolas"/>
                <a:cs typeface="Consolas"/>
              </a:rPr>
              <a:t>&lt;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&gt;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=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</a:t>
            </a:r>
            <a:r>
              <a:rPr sz="1100" spc="27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'~’</a:t>
            </a:r>
          </a:p>
          <a:p>
            <a:pPr marL="91440" marR="527685">
              <a:lnSpc>
                <a:spcPct val="186900"/>
              </a:lnSpc>
              <a:spcBef>
                <a:spcPts val="95"/>
              </a:spcBef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integerConstant:</a:t>
            </a:r>
            <a:r>
              <a:rPr sz="1100" dirty="0">
                <a:latin typeface="Times New Roman"/>
                <a:cs typeface="Times New Roman"/>
              </a:rPr>
              <a:t> a </a:t>
            </a:r>
            <a:r>
              <a:rPr sz="1100" spc="-5" dirty="0">
                <a:latin typeface="Times New Roman"/>
                <a:cs typeface="Times New Roman"/>
              </a:rPr>
              <a:t>decimal number in the range </a:t>
            </a:r>
            <a:r>
              <a:rPr sz="1100" dirty="0">
                <a:latin typeface="Times New Roman"/>
                <a:cs typeface="Times New Roman"/>
              </a:rPr>
              <a:t>0 ... 32767 </a:t>
            </a:r>
            <a:r>
              <a:rPr sz="1100" spc="-260" dirty="0">
                <a:latin typeface="Times New Roman"/>
                <a:cs typeface="Times New Roman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StringConstant: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"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5" dirty="0">
                <a:latin typeface="Times New Roman"/>
                <a:cs typeface="Times New Roman"/>
              </a:rPr>
              <a:t> sequence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-5" dirty="0">
                <a:latin typeface="Times New Roman"/>
                <a:cs typeface="Times New Roman"/>
              </a:rPr>
              <a:t> Unicode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characters,</a:t>
            </a:r>
            <a:endParaRPr sz="1100" dirty="0">
              <a:latin typeface="Times New Roman"/>
              <a:cs typeface="Times New Roman"/>
            </a:endParaRPr>
          </a:p>
          <a:p>
            <a:pPr marL="1243330">
              <a:lnSpc>
                <a:spcPct val="100000"/>
              </a:lnSpc>
              <a:spcBef>
                <a:spcPts val="15"/>
              </a:spcBef>
            </a:pPr>
            <a:r>
              <a:rPr sz="1100" dirty="0">
                <a:latin typeface="Times New Roman"/>
                <a:cs typeface="Times New Roman"/>
              </a:rPr>
              <a:t>not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including double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quote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or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newline '</a:t>
            </a:r>
            <a:r>
              <a:rPr sz="1100" b="1" spc="-5" dirty="0">
                <a:latin typeface="Consolas"/>
                <a:cs typeface="Consolas"/>
              </a:rPr>
              <a:t>"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identifier:</a:t>
            </a:r>
            <a:r>
              <a:rPr sz="1100" spc="5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5" dirty="0">
                <a:latin typeface="Times New Roman"/>
                <a:cs typeface="Times New Roman"/>
              </a:rPr>
              <a:t> sequence</a:t>
            </a:r>
            <a:r>
              <a:rPr sz="1100" dirty="0">
                <a:latin typeface="Times New Roman"/>
                <a:cs typeface="Times New Roman"/>
              </a:rPr>
              <a:t> of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letters,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digits,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and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764280" y="3652144"/>
            <a:ext cx="1149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tokens: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3" name="object 28"/>
          <p:cNvSpPr/>
          <p:nvPr/>
        </p:nvSpPr>
        <p:spPr>
          <a:xfrm>
            <a:off x="2821345" y="2226260"/>
            <a:ext cx="1500505" cy="1044575"/>
          </a:xfrm>
          <a:custGeom>
            <a:avLst/>
            <a:gdLst/>
            <a:ahLst/>
            <a:cxnLst/>
            <a:rect l="l" t="t" r="r" b="b"/>
            <a:pathLst>
              <a:path w="1500504" h="1044575">
                <a:moveTo>
                  <a:pt x="954171" y="0"/>
                </a:moveTo>
                <a:lnTo>
                  <a:pt x="954171" y="260990"/>
                </a:lnTo>
                <a:lnTo>
                  <a:pt x="0" y="260990"/>
                </a:lnTo>
                <a:lnTo>
                  <a:pt x="0" y="782971"/>
                </a:lnTo>
                <a:lnTo>
                  <a:pt x="954171" y="782971"/>
                </a:lnTo>
                <a:lnTo>
                  <a:pt x="954171" y="1043961"/>
                </a:lnTo>
                <a:lnTo>
                  <a:pt x="1499881" y="521981"/>
                </a:lnTo>
                <a:lnTo>
                  <a:pt x="9541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9"/>
          <p:cNvSpPr txBox="1"/>
          <p:nvPr/>
        </p:nvSpPr>
        <p:spPr>
          <a:xfrm>
            <a:off x="2885837" y="2585681"/>
            <a:ext cx="120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JackAnalyzer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6" name="object 31"/>
          <p:cNvSpPr txBox="1"/>
          <p:nvPr/>
        </p:nvSpPr>
        <p:spPr>
          <a:xfrm>
            <a:off x="1463301" y="6428006"/>
            <a:ext cx="232727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0"/>
              </a:lnSpc>
            </a:pPr>
            <a:r>
              <a:rPr sz="1100" spc="-5" dirty="0">
                <a:latin typeface="Times New Roman"/>
                <a:cs typeface="Times New Roman"/>
              </a:rPr>
              <a:t>underscore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_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)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not</a:t>
            </a:r>
            <a:r>
              <a:rPr sz="1100" spc="-10" dirty="0">
                <a:latin typeface="Times New Roman"/>
                <a:cs typeface="Times New Roman"/>
              </a:rPr>
              <a:t> starting</a:t>
            </a:r>
            <a:r>
              <a:rPr sz="1100" spc="-5" dirty="0">
                <a:latin typeface="Times New Roman"/>
                <a:cs typeface="Times New Roman"/>
              </a:rPr>
              <a:t> with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5" dirty="0">
                <a:latin typeface="Times New Roman"/>
                <a:cs typeface="Times New Roman"/>
              </a:rPr>
              <a:t> digit.</a:t>
            </a:r>
            <a:endParaRPr sz="1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16304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6" name="object 2"/>
          <p:cNvSpPr txBox="1"/>
          <p:nvPr/>
        </p:nvSpPr>
        <p:spPr>
          <a:xfrm>
            <a:off x="823813" y="6552016"/>
            <a:ext cx="3881754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Chapter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6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07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</a:t>
            </a:r>
            <a:r>
              <a:rPr spc="-10" dirty="0"/>
              <a:t>ac</a:t>
            </a:r>
            <a:r>
              <a:rPr dirty="0"/>
              <a:t>k</a:t>
            </a:r>
            <a:r>
              <a:rPr spc="-195" dirty="0"/>
              <a:t>T</a:t>
            </a:r>
            <a:r>
              <a:rPr dirty="0"/>
              <a:t>ok</a:t>
            </a:r>
            <a:r>
              <a:rPr spc="-10" dirty="0"/>
              <a:t>e</a:t>
            </a:r>
            <a:r>
              <a:rPr dirty="0"/>
              <a:t>n</a:t>
            </a:r>
            <a:r>
              <a:rPr spc="-5" dirty="0"/>
              <a:t>i</a:t>
            </a:r>
            <a:r>
              <a:rPr spc="-10" dirty="0"/>
              <a:t>ze</a:t>
            </a:r>
            <a:r>
              <a:rPr dirty="0"/>
              <a:t>r</a:t>
            </a:r>
          </a:p>
        </p:txBody>
      </p:sp>
      <p:grpSp>
        <p:nvGrpSpPr>
          <p:cNvPr id="11" name="object 7"/>
          <p:cNvGrpSpPr/>
          <p:nvPr/>
        </p:nvGrpSpPr>
        <p:grpSpPr>
          <a:xfrm>
            <a:off x="842433" y="1223434"/>
            <a:ext cx="2849245" cy="2074545"/>
            <a:chOff x="842433" y="1223434"/>
            <a:chExt cx="2849245" cy="2074545"/>
          </a:xfrm>
        </p:grpSpPr>
        <p:pic>
          <p:nvPicPr>
            <p:cNvPr id="12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23434"/>
              <a:ext cx="2849032" cy="2074332"/>
            </a:xfrm>
            <a:prstGeom prst="rect">
              <a:avLst/>
            </a:prstGeom>
          </p:spPr>
        </p:pic>
        <p:pic>
          <p:nvPicPr>
            <p:cNvPr id="13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599" y="1278467"/>
              <a:ext cx="2755900" cy="1921932"/>
            </a:xfrm>
            <a:prstGeom prst="rect">
              <a:avLst/>
            </a:prstGeom>
          </p:spPr>
        </p:pic>
        <p:sp>
          <p:nvSpPr>
            <p:cNvPr id="14" name="object 10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2704824" y="0"/>
                  </a:moveTo>
                  <a:lnTo>
                    <a:pt x="0" y="0"/>
                  </a:lnTo>
                  <a:lnTo>
                    <a:pt x="0" y="1931047"/>
                  </a:lnTo>
                  <a:lnTo>
                    <a:pt x="2704824" y="1931047"/>
                  </a:lnTo>
                  <a:lnTo>
                    <a:pt x="2704824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1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0" y="0"/>
                  </a:moveTo>
                  <a:lnTo>
                    <a:pt x="2704824" y="0"/>
                  </a:lnTo>
                  <a:lnTo>
                    <a:pt x="2704824" y="1931047"/>
                  </a:lnTo>
                  <a:lnTo>
                    <a:pt x="0" y="19310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2"/>
          <p:cNvSpPr txBox="1"/>
          <p:nvPr/>
        </p:nvSpPr>
        <p:spPr>
          <a:xfrm>
            <a:off x="946064" y="1299681"/>
            <a:ext cx="2466340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71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Represents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Point.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 {</a:t>
            </a:r>
          </a:p>
          <a:p>
            <a:pPr marL="264795">
              <a:lnSpc>
                <a:spcPts val="1425"/>
              </a:lnSpc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  <a:p>
            <a:pPr marL="264795" marR="508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Returns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value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getx()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516890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return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x;</a:t>
            </a:r>
          </a:p>
          <a:p>
            <a:pPr marL="26479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object 13"/>
          <p:cNvSpPr txBox="1"/>
          <p:nvPr/>
        </p:nvSpPr>
        <p:spPr>
          <a:xfrm>
            <a:off x="1198476" y="2578210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8" name="object 14"/>
          <p:cNvSpPr txBox="1"/>
          <p:nvPr/>
        </p:nvSpPr>
        <p:spPr>
          <a:xfrm>
            <a:off x="946064" y="276441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9" name="object 15"/>
          <p:cNvSpPr txBox="1"/>
          <p:nvPr/>
        </p:nvSpPr>
        <p:spPr>
          <a:xfrm>
            <a:off x="878322" y="897744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20" name="object 16"/>
          <p:cNvSpPr txBox="1"/>
          <p:nvPr/>
        </p:nvSpPr>
        <p:spPr>
          <a:xfrm>
            <a:off x="4462797" y="871706"/>
            <a:ext cx="1040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ML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put</a:t>
            </a:r>
          </a:p>
        </p:txBody>
      </p:sp>
      <p:grpSp>
        <p:nvGrpSpPr>
          <p:cNvPr id="21" name="object 17"/>
          <p:cNvGrpSpPr/>
          <p:nvPr/>
        </p:nvGrpSpPr>
        <p:grpSpPr>
          <a:xfrm>
            <a:off x="4385733" y="1206500"/>
            <a:ext cx="3907790" cy="2286000"/>
            <a:chOff x="4385733" y="1206500"/>
            <a:chExt cx="3907790" cy="2286000"/>
          </a:xfrm>
        </p:grpSpPr>
        <p:pic>
          <p:nvPicPr>
            <p:cNvPr id="22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5733" y="1206500"/>
              <a:ext cx="3907367" cy="2286000"/>
            </a:xfrm>
            <a:prstGeom prst="rect">
              <a:avLst/>
            </a:prstGeom>
          </p:spPr>
        </p:pic>
        <p:sp>
          <p:nvSpPr>
            <p:cNvPr id="23" name="object 19"/>
            <p:cNvSpPr/>
            <p:nvPr/>
          </p:nvSpPr>
          <p:spPr>
            <a:xfrm>
              <a:off x="4393346" y="1217564"/>
              <a:ext cx="3762375" cy="2139315"/>
            </a:xfrm>
            <a:custGeom>
              <a:avLst/>
              <a:gdLst/>
              <a:ahLst/>
              <a:cxnLst/>
              <a:rect l="l" t="t" r="r" b="b"/>
              <a:pathLst>
                <a:path w="3762375" h="2139315">
                  <a:moveTo>
                    <a:pt x="3761778" y="0"/>
                  </a:moveTo>
                  <a:lnTo>
                    <a:pt x="0" y="0"/>
                  </a:lnTo>
                  <a:lnTo>
                    <a:pt x="0" y="2139281"/>
                  </a:lnTo>
                  <a:lnTo>
                    <a:pt x="3761778" y="2139281"/>
                  </a:lnTo>
                  <a:lnTo>
                    <a:pt x="376177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0"/>
            <p:cNvSpPr/>
            <p:nvPr/>
          </p:nvSpPr>
          <p:spPr>
            <a:xfrm>
              <a:off x="4393346" y="1217565"/>
              <a:ext cx="3762375" cy="2139315"/>
            </a:xfrm>
            <a:custGeom>
              <a:avLst/>
              <a:gdLst/>
              <a:ahLst/>
              <a:cxnLst/>
              <a:rect l="l" t="t" r="r" b="b"/>
              <a:pathLst>
                <a:path w="3762375" h="2139315">
                  <a:moveTo>
                    <a:pt x="0" y="0"/>
                  </a:moveTo>
                  <a:lnTo>
                    <a:pt x="3761778" y="0"/>
                  </a:lnTo>
                  <a:lnTo>
                    <a:pt x="3761778" y="2139282"/>
                  </a:lnTo>
                  <a:lnTo>
                    <a:pt x="0" y="21392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1"/>
          <p:cNvSpPr txBox="1"/>
          <p:nvPr/>
        </p:nvSpPr>
        <p:spPr>
          <a:xfrm>
            <a:off x="4782897" y="1380564"/>
            <a:ext cx="2247900" cy="6858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class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Point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6" name="object 22"/>
          <p:cNvSpPr txBox="1"/>
          <p:nvPr/>
        </p:nvSpPr>
        <p:spPr>
          <a:xfrm>
            <a:off x="4992447" y="2206064"/>
            <a:ext cx="2178050" cy="8509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method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int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getx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endParaRPr sz="1000" dirty="0">
              <a:latin typeface="Consolas"/>
              <a:cs typeface="Consolas"/>
            </a:endParaRPr>
          </a:p>
        </p:txBody>
      </p:sp>
      <p:grpSp>
        <p:nvGrpSpPr>
          <p:cNvPr id="27" name="object 23"/>
          <p:cNvGrpSpPr/>
          <p:nvPr/>
        </p:nvGrpSpPr>
        <p:grpSpPr>
          <a:xfrm>
            <a:off x="7180899" y="1728533"/>
            <a:ext cx="833755" cy="628015"/>
            <a:chOff x="7180899" y="1728533"/>
            <a:chExt cx="833755" cy="628015"/>
          </a:xfrm>
        </p:grpSpPr>
        <p:sp>
          <p:nvSpPr>
            <p:cNvPr id="28" name="object 24"/>
            <p:cNvSpPr/>
            <p:nvPr/>
          </p:nvSpPr>
          <p:spPr>
            <a:xfrm>
              <a:off x="7184074" y="1731708"/>
              <a:ext cx="827405" cy="621665"/>
            </a:xfrm>
            <a:custGeom>
              <a:avLst/>
              <a:gdLst/>
              <a:ahLst/>
              <a:cxnLst/>
              <a:rect l="l" t="t" r="r" b="b"/>
              <a:pathLst>
                <a:path w="827404" h="621664">
                  <a:moveTo>
                    <a:pt x="723376" y="0"/>
                  </a:moveTo>
                  <a:lnTo>
                    <a:pt x="103607" y="0"/>
                  </a:lnTo>
                  <a:lnTo>
                    <a:pt x="63278" y="8142"/>
                  </a:lnTo>
                  <a:lnTo>
                    <a:pt x="30346" y="30346"/>
                  </a:lnTo>
                  <a:lnTo>
                    <a:pt x="8142" y="63278"/>
                  </a:lnTo>
                  <a:lnTo>
                    <a:pt x="0" y="103605"/>
                  </a:lnTo>
                  <a:lnTo>
                    <a:pt x="0" y="518026"/>
                  </a:lnTo>
                  <a:lnTo>
                    <a:pt x="8142" y="558356"/>
                  </a:lnTo>
                  <a:lnTo>
                    <a:pt x="30346" y="591289"/>
                  </a:lnTo>
                  <a:lnTo>
                    <a:pt x="63278" y="613493"/>
                  </a:lnTo>
                  <a:lnTo>
                    <a:pt x="103607" y="621635"/>
                  </a:lnTo>
                  <a:lnTo>
                    <a:pt x="723376" y="621635"/>
                  </a:lnTo>
                  <a:lnTo>
                    <a:pt x="763705" y="613493"/>
                  </a:lnTo>
                  <a:lnTo>
                    <a:pt x="796638" y="591289"/>
                  </a:lnTo>
                  <a:lnTo>
                    <a:pt x="818842" y="558356"/>
                  </a:lnTo>
                  <a:lnTo>
                    <a:pt x="826984" y="518026"/>
                  </a:lnTo>
                  <a:lnTo>
                    <a:pt x="826984" y="103605"/>
                  </a:lnTo>
                  <a:lnTo>
                    <a:pt x="818842" y="63278"/>
                  </a:lnTo>
                  <a:lnTo>
                    <a:pt x="796638" y="30346"/>
                  </a:lnTo>
                  <a:lnTo>
                    <a:pt x="763705" y="8142"/>
                  </a:lnTo>
                  <a:lnTo>
                    <a:pt x="72337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5"/>
            <p:cNvSpPr/>
            <p:nvPr/>
          </p:nvSpPr>
          <p:spPr>
            <a:xfrm>
              <a:off x="7184074" y="1731708"/>
              <a:ext cx="827405" cy="621665"/>
            </a:xfrm>
            <a:custGeom>
              <a:avLst/>
              <a:gdLst/>
              <a:ahLst/>
              <a:cxnLst/>
              <a:rect l="l" t="t" r="r" b="b"/>
              <a:pathLst>
                <a:path w="827404" h="621664">
                  <a:moveTo>
                    <a:pt x="0" y="103608"/>
                  </a:moveTo>
                  <a:lnTo>
                    <a:pt x="8142" y="63279"/>
                  </a:lnTo>
                  <a:lnTo>
                    <a:pt x="30346" y="30346"/>
                  </a:lnTo>
                  <a:lnTo>
                    <a:pt x="63279" y="8142"/>
                  </a:lnTo>
                  <a:lnTo>
                    <a:pt x="103608" y="0"/>
                  </a:lnTo>
                  <a:lnTo>
                    <a:pt x="137830" y="0"/>
                  </a:lnTo>
                  <a:lnTo>
                    <a:pt x="344577" y="0"/>
                  </a:lnTo>
                  <a:lnTo>
                    <a:pt x="723376" y="0"/>
                  </a:lnTo>
                  <a:lnTo>
                    <a:pt x="763705" y="8142"/>
                  </a:lnTo>
                  <a:lnTo>
                    <a:pt x="796638" y="30346"/>
                  </a:lnTo>
                  <a:lnTo>
                    <a:pt x="818842" y="63279"/>
                  </a:lnTo>
                  <a:lnTo>
                    <a:pt x="826985" y="103608"/>
                  </a:lnTo>
                  <a:lnTo>
                    <a:pt x="826985" y="259014"/>
                  </a:lnTo>
                  <a:lnTo>
                    <a:pt x="826985" y="518027"/>
                  </a:lnTo>
                  <a:lnTo>
                    <a:pt x="818842" y="558356"/>
                  </a:lnTo>
                  <a:lnTo>
                    <a:pt x="796638" y="591289"/>
                  </a:lnTo>
                  <a:lnTo>
                    <a:pt x="763705" y="613493"/>
                  </a:lnTo>
                  <a:lnTo>
                    <a:pt x="723376" y="621636"/>
                  </a:lnTo>
                  <a:lnTo>
                    <a:pt x="344577" y="621636"/>
                  </a:lnTo>
                  <a:lnTo>
                    <a:pt x="137830" y="621636"/>
                  </a:lnTo>
                  <a:lnTo>
                    <a:pt x="103608" y="621636"/>
                  </a:lnTo>
                  <a:lnTo>
                    <a:pt x="63279" y="613493"/>
                  </a:lnTo>
                  <a:lnTo>
                    <a:pt x="30346" y="591289"/>
                  </a:lnTo>
                  <a:lnTo>
                    <a:pt x="8142" y="558356"/>
                  </a:lnTo>
                  <a:lnTo>
                    <a:pt x="0" y="518027"/>
                  </a:lnTo>
                  <a:lnTo>
                    <a:pt x="0" y="259014"/>
                  </a:lnTo>
                  <a:lnTo>
                    <a:pt x="0" y="310538"/>
                  </a:lnTo>
                  <a:lnTo>
                    <a:pt x="0" y="103605"/>
                  </a:lnTo>
                  <a:close/>
                </a:path>
              </a:pathLst>
            </a:custGeom>
            <a:ln w="6350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26"/>
          <p:cNvSpPr txBox="1"/>
          <p:nvPr/>
        </p:nvSpPr>
        <p:spPr>
          <a:xfrm>
            <a:off x="7305860" y="1777540"/>
            <a:ext cx="54419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>
              <a:lnSpc>
                <a:spcPct val="100699"/>
              </a:lnSpc>
              <a:spcBef>
                <a:spcPts val="85"/>
              </a:spcBef>
            </a:pP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okens  only</a:t>
            </a:r>
          </a:p>
        </p:txBody>
      </p:sp>
      <p:sp>
        <p:nvSpPr>
          <p:cNvPr id="31" name="object 27"/>
          <p:cNvSpPr txBox="1"/>
          <p:nvPr/>
        </p:nvSpPr>
        <p:spPr>
          <a:xfrm>
            <a:off x="720986" y="4089540"/>
            <a:ext cx="3968750" cy="2624455"/>
          </a:xfrm>
          <a:prstGeom prst="rect">
            <a:avLst/>
          </a:prstGeom>
          <a:solidFill>
            <a:srgbClr val="FBE5D6"/>
          </a:solidFill>
        </p:spPr>
        <p:txBody>
          <a:bodyPr vert="horz" wrap="square" lIns="0" tIns="32384" rIns="0" bIns="0" rtlCol="0">
            <a:spAutoFit/>
          </a:bodyPr>
          <a:lstStyle/>
          <a:p>
            <a:pPr marL="754380" marR="145415" indent="-663575">
              <a:lnSpc>
                <a:spcPct val="100200"/>
              </a:lnSpc>
              <a:spcBef>
                <a:spcPts val="254"/>
              </a:spcBef>
              <a:tabLst>
                <a:tab pos="75755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keyword:</a:t>
            </a:r>
            <a:r>
              <a:rPr sz="1100" spc="-5" dirty="0">
                <a:latin typeface="Times New Roman"/>
                <a:cs typeface="Times New Roman"/>
              </a:rPr>
              <a:t>		'</a:t>
            </a:r>
            <a:r>
              <a:rPr sz="1100" spc="-5" dirty="0">
                <a:latin typeface="Consolas"/>
                <a:cs typeface="Consolas"/>
              </a:rPr>
              <a:t>class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constructor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function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method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field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static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var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int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char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boolean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void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true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false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null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this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</a:t>
            </a:r>
            <a:r>
              <a:rPr sz="1100" spc="27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let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do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2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if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else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</a:t>
            </a:r>
            <a:r>
              <a:rPr sz="1100" spc="-5" dirty="0">
                <a:latin typeface="Times New Roman"/>
                <a:cs typeface="Times New Roman"/>
              </a:rPr>
              <a:t> '</a:t>
            </a:r>
            <a:r>
              <a:rPr sz="1100" spc="-5" dirty="0">
                <a:latin typeface="Consolas"/>
                <a:cs typeface="Consolas"/>
              </a:rPr>
              <a:t>while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return</a:t>
            </a:r>
            <a:r>
              <a:rPr sz="1100" spc="-5" dirty="0"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719455" marR="593090" indent="-628650">
              <a:lnSpc>
                <a:spcPct val="101000"/>
              </a:lnSpc>
              <a:spcBef>
                <a:spcPts val="5"/>
              </a:spcBef>
              <a:tabLst>
                <a:tab pos="71310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symbol:</a:t>
            </a:r>
            <a:r>
              <a:rPr sz="1100" spc="-5" dirty="0">
                <a:latin typeface="Times New Roman"/>
                <a:cs typeface="Times New Roman"/>
              </a:rPr>
              <a:t>	'</a:t>
            </a:r>
            <a:r>
              <a:rPr sz="1100" spc="-5" dirty="0">
                <a:latin typeface="Consolas"/>
                <a:cs typeface="Consolas"/>
              </a:rPr>
              <a:t>{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}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(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)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[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]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'. '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| ', ' | ';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'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+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-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*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2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/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&amp;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|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</a:t>
            </a:r>
            <a:r>
              <a:rPr sz="1100" spc="-5" dirty="0">
                <a:latin typeface="Times New Roman"/>
                <a:cs typeface="Times New Roman"/>
              </a:rPr>
              <a:t> '</a:t>
            </a:r>
            <a:r>
              <a:rPr sz="1100" spc="-5" dirty="0">
                <a:latin typeface="Consolas"/>
                <a:cs typeface="Consolas"/>
              </a:rPr>
              <a:t>&lt;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&gt;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spc="-5" dirty="0">
                <a:latin typeface="Consolas"/>
                <a:cs typeface="Consolas"/>
              </a:rPr>
              <a:t>=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|</a:t>
            </a:r>
            <a:r>
              <a:rPr sz="1100" spc="27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'~’</a:t>
            </a:r>
          </a:p>
          <a:p>
            <a:pPr marL="91440" marR="527685">
              <a:lnSpc>
                <a:spcPct val="186900"/>
              </a:lnSpc>
              <a:spcBef>
                <a:spcPts val="95"/>
              </a:spcBef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integerConstant:</a:t>
            </a:r>
            <a:r>
              <a:rPr sz="1100" dirty="0">
                <a:latin typeface="Times New Roman"/>
                <a:cs typeface="Times New Roman"/>
              </a:rPr>
              <a:t> a </a:t>
            </a:r>
            <a:r>
              <a:rPr sz="1100" spc="-5" dirty="0">
                <a:latin typeface="Times New Roman"/>
                <a:cs typeface="Times New Roman"/>
              </a:rPr>
              <a:t>decimal number in the range </a:t>
            </a:r>
            <a:r>
              <a:rPr sz="1100" dirty="0">
                <a:latin typeface="Times New Roman"/>
                <a:cs typeface="Times New Roman"/>
              </a:rPr>
              <a:t>0 ... 32767 </a:t>
            </a:r>
            <a:r>
              <a:rPr sz="1100" spc="-260" dirty="0">
                <a:latin typeface="Times New Roman"/>
                <a:cs typeface="Times New Roman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StringConstant: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"</a:t>
            </a:r>
            <a:r>
              <a:rPr sz="1100" spc="-5" dirty="0">
                <a:latin typeface="Times New Roman"/>
                <a:cs typeface="Times New Roman"/>
              </a:rPr>
              <a:t>'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5" dirty="0">
                <a:latin typeface="Times New Roman"/>
                <a:cs typeface="Times New Roman"/>
              </a:rPr>
              <a:t> sequence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-5" dirty="0">
                <a:latin typeface="Times New Roman"/>
                <a:cs typeface="Times New Roman"/>
              </a:rPr>
              <a:t> Unicode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characters,</a:t>
            </a:r>
            <a:endParaRPr sz="1100" dirty="0">
              <a:latin typeface="Times New Roman"/>
              <a:cs typeface="Times New Roman"/>
            </a:endParaRPr>
          </a:p>
          <a:p>
            <a:pPr marL="1243330">
              <a:lnSpc>
                <a:spcPct val="100000"/>
              </a:lnSpc>
              <a:spcBef>
                <a:spcPts val="15"/>
              </a:spcBef>
            </a:pPr>
            <a:r>
              <a:rPr sz="1100" dirty="0">
                <a:latin typeface="Times New Roman"/>
                <a:cs typeface="Times New Roman"/>
              </a:rPr>
              <a:t>not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including double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quote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or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newline '</a:t>
            </a:r>
            <a:r>
              <a:rPr sz="1100" b="1" spc="-5" dirty="0">
                <a:latin typeface="Consolas"/>
                <a:cs typeface="Consolas"/>
              </a:rPr>
              <a:t>"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754380" marR="903605" indent="-663575">
              <a:lnSpc>
                <a:spcPts val="1270"/>
              </a:lnSpc>
            </a:pP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identifier:</a:t>
            </a:r>
            <a:r>
              <a:rPr sz="1100" spc="28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5" dirty="0">
                <a:latin typeface="Times New Roman"/>
                <a:cs typeface="Times New Roman"/>
              </a:rPr>
              <a:t> sequence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letters,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digits,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and 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underscore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_</a:t>
            </a:r>
            <a:r>
              <a:rPr sz="1100" spc="-5" dirty="0">
                <a:latin typeface="Times New Roman"/>
                <a:cs typeface="Times New Roman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)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not</a:t>
            </a:r>
            <a:r>
              <a:rPr sz="1100" spc="-10" dirty="0">
                <a:latin typeface="Times New Roman"/>
                <a:cs typeface="Times New Roman"/>
              </a:rPr>
              <a:t> starting</a:t>
            </a:r>
            <a:r>
              <a:rPr sz="1100" spc="-5" dirty="0">
                <a:latin typeface="Times New Roman"/>
                <a:cs typeface="Times New Roman"/>
              </a:rPr>
              <a:t> with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5" dirty="0">
                <a:latin typeface="Times New Roman"/>
                <a:cs typeface="Times New Roman"/>
              </a:rPr>
              <a:t> digit.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2" name="object 28"/>
          <p:cNvSpPr txBox="1"/>
          <p:nvPr/>
        </p:nvSpPr>
        <p:spPr>
          <a:xfrm>
            <a:off x="764280" y="3652144"/>
            <a:ext cx="1149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tokens: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33" name="object 29"/>
          <p:cNvGrpSpPr/>
          <p:nvPr/>
        </p:nvGrpSpPr>
        <p:grpSpPr>
          <a:xfrm>
            <a:off x="5439833" y="3966633"/>
            <a:ext cx="2599690" cy="2374900"/>
            <a:chOff x="5439833" y="3966633"/>
            <a:chExt cx="2599690" cy="2374900"/>
          </a:xfrm>
        </p:grpSpPr>
        <p:pic>
          <p:nvPicPr>
            <p:cNvPr id="34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9833" y="3966633"/>
              <a:ext cx="2599267" cy="2374900"/>
            </a:xfrm>
            <a:prstGeom prst="rect">
              <a:avLst/>
            </a:prstGeom>
          </p:spPr>
        </p:pic>
        <p:pic>
          <p:nvPicPr>
            <p:cNvPr id="35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933" y="4068233"/>
              <a:ext cx="2324100" cy="2159000"/>
            </a:xfrm>
            <a:prstGeom prst="rect">
              <a:avLst/>
            </a:prstGeom>
          </p:spPr>
        </p:pic>
      </p:grpSp>
      <p:sp>
        <p:nvSpPr>
          <p:cNvPr id="36" name="object 32"/>
          <p:cNvSpPr txBox="1"/>
          <p:nvPr/>
        </p:nvSpPr>
        <p:spPr>
          <a:xfrm>
            <a:off x="5447756" y="3974977"/>
            <a:ext cx="2457450" cy="22288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1000"/>
              </a:spcBef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JackTokenizer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504190" marR="189230" indent="-24130">
              <a:lnSpc>
                <a:spcPct val="155100"/>
              </a:lnSpc>
              <a:spcBef>
                <a:spcPts val="30"/>
              </a:spcBef>
            </a:pPr>
            <a:r>
              <a:rPr sz="1200" dirty="0">
                <a:latin typeface="Times New Roman"/>
                <a:cs typeface="Times New Roman"/>
              </a:rPr>
              <a:t>// </a:t>
            </a:r>
            <a:r>
              <a:rPr sz="1200" spc="-5" dirty="0">
                <a:latin typeface="Times New Roman"/>
                <a:cs typeface="Times New Roman"/>
              </a:rPr>
              <a:t>Constructor </a:t>
            </a:r>
            <a:r>
              <a:rPr sz="1200" dirty="0">
                <a:latin typeface="Times New Roman"/>
                <a:cs typeface="Times New Roman"/>
              </a:rPr>
              <a:t>(code omitted)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onsolas"/>
                <a:cs typeface="Consolas"/>
              </a:rPr>
              <a:t>hasMoreTokens()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advance()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tokenType()</a:t>
            </a:r>
          </a:p>
          <a:p>
            <a:pPr marL="504190">
              <a:lnSpc>
                <a:spcPct val="100000"/>
              </a:lnSpc>
              <a:spcBef>
                <a:spcPts val="7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251460">
              <a:lnSpc>
                <a:spcPct val="100000"/>
              </a:lnSpc>
              <a:spcBef>
                <a:spcPts val="7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37" name="object 33"/>
          <p:cNvSpPr txBox="1"/>
          <p:nvPr/>
        </p:nvSpPr>
        <p:spPr>
          <a:xfrm>
            <a:off x="5452539" y="3646989"/>
            <a:ext cx="11982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Jack</a:t>
            </a:r>
            <a:r>
              <a:rPr sz="1600" spc="-114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oken</a:t>
            </a: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zer</a:t>
            </a:r>
          </a:p>
        </p:txBody>
      </p:sp>
      <p:sp>
        <p:nvSpPr>
          <p:cNvPr id="38" name="object 34"/>
          <p:cNvSpPr/>
          <p:nvPr/>
        </p:nvSpPr>
        <p:spPr>
          <a:xfrm>
            <a:off x="2821345" y="2226260"/>
            <a:ext cx="1500505" cy="1044575"/>
          </a:xfrm>
          <a:custGeom>
            <a:avLst/>
            <a:gdLst/>
            <a:ahLst/>
            <a:cxnLst/>
            <a:rect l="l" t="t" r="r" b="b"/>
            <a:pathLst>
              <a:path w="1500504" h="1044575">
                <a:moveTo>
                  <a:pt x="954171" y="0"/>
                </a:moveTo>
                <a:lnTo>
                  <a:pt x="954171" y="260990"/>
                </a:lnTo>
                <a:lnTo>
                  <a:pt x="0" y="260990"/>
                </a:lnTo>
                <a:lnTo>
                  <a:pt x="0" y="782971"/>
                </a:lnTo>
                <a:lnTo>
                  <a:pt x="954171" y="782971"/>
                </a:lnTo>
                <a:lnTo>
                  <a:pt x="954171" y="1043961"/>
                </a:lnTo>
                <a:lnTo>
                  <a:pt x="1499881" y="521981"/>
                </a:lnTo>
                <a:lnTo>
                  <a:pt x="9541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5"/>
          <p:cNvSpPr txBox="1"/>
          <p:nvPr/>
        </p:nvSpPr>
        <p:spPr>
          <a:xfrm>
            <a:off x="2885837" y="2585681"/>
            <a:ext cx="120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JackAnalyzer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335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4150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</a:t>
            </a:r>
            <a:r>
              <a:rPr spc="-10" dirty="0"/>
              <a:t>ac</a:t>
            </a:r>
            <a:r>
              <a:rPr dirty="0"/>
              <a:t>k</a:t>
            </a:r>
            <a:r>
              <a:rPr spc="-195" dirty="0"/>
              <a:t>T</a:t>
            </a:r>
            <a:r>
              <a:rPr dirty="0"/>
              <a:t>ok</a:t>
            </a:r>
            <a:r>
              <a:rPr spc="-10" dirty="0"/>
              <a:t>e</a:t>
            </a:r>
            <a:r>
              <a:rPr dirty="0"/>
              <a:t>n</a:t>
            </a:r>
            <a:r>
              <a:rPr spc="-5" dirty="0"/>
              <a:t>i</a:t>
            </a:r>
            <a:r>
              <a:rPr spc="-10" dirty="0"/>
              <a:t>ze</a:t>
            </a:r>
            <a:r>
              <a:rPr dirty="0"/>
              <a:t>r</a:t>
            </a:r>
            <a:r>
              <a:rPr spc="-150" dirty="0"/>
              <a:t> </a:t>
            </a:r>
            <a:r>
              <a:rPr dirty="0"/>
              <a:t>A</a:t>
            </a:r>
            <a:r>
              <a:rPr spc="5" dirty="0"/>
              <a:t>P</a:t>
            </a:r>
            <a:r>
              <a:rPr dirty="0"/>
              <a:t>I</a:t>
            </a:r>
          </a:p>
        </p:txBody>
      </p:sp>
      <p:pic>
        <p:nvPicPr>
          <p:cNvPr id="8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682" y="1113586"/>
            <a:ext cx="7354552" cy="397746"/>
          </a:xfrm>
          <a:prstGeom prst="rect">
            <a:avLst/>
          </a:prstGeom>
        </p:spPr>
      </p:pic>
      <p:grpSp>
        <p:nvGrpSpPr>
          <p:cNvPr id="9" name="object 4"/>
          <p:cNvGrpSpPr/>
          <p:nvPr/>
        </p:nvGrpSpPr>
        <p:grpSpPr>
          <a:xfrm>
            <a:off x="661226" y="1625578"/>
            <a:ext cx="6822440" cy="3359785"/>
            <a:chOff x="661226" y="1625578"/>
            <a:chExt cx="6822440" cy="3359785"/>
          </a:xfrm>
        </p:grpSpPr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21" y="1665127"/>
              <a:ext cx="6402390" cy="3319812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226" y="1625578"/>
              <a:ext cx="6822163" cy="368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1433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78980" y="5749565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140511" y="6377894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70694" y="94248"/>
            <a:ext cx="39090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</a:t>
            </a:r>
            <a:r>
              <a:rPr spc="-10" dirty="0"/>
              <a:t>ac</a:t>
            </a:r>
            <a:r>
              <a:rPr dirty="0"/>
              <a:t>k</a:t>
            </a:r>
            <a:r>
              <a:rPr spc="-195" dirty="0"/>
              <a:t>T</a:t>
            </a:r>
            <a:r>
              <a:rPr dirty="0"/>
              <a:t>ok</a:t>
            </a:r>
            <a:r>
              <a:rPr spc="-10" dirty="0"/>
              <a:t>e</a:t>
            </a:r>
            <a:r>
              <a:rPr dirty="0"/>
              <a:t>n</a:t>
            </a:r>
            <a:r>
              <a:rPr spc="-5" dirty="0"/>
              <a:t>i</a:t>
            </a:r>
            <a:r>
              <a:rPr spc="-10" dirty="0"/>
              <a:t>ze</a:t>
            </a:r>
            <a:r>
              <a:rPr dirty="0"/>
              <a:t>r</a:t>
            </a:r>
            <a:r>
              <a:rPr spc="-150" dirty="0"/>
              <a:t> </a:t>
            </a:r>
            <a:r>
              <a:rPr dirty="0"/>
              <a:t>A</a:t>
            </a:r>
            <a:r>
              <a:rPr spc="5" dirty="0"/>
              <a:t>P</a:t>
            </a:r>
            <a:r>
              <a:rPr dirty="0"/>
              <a:t>I</a:t>
            </a:r>
          </a:p>
        </p:txBody>
      </p:sp>
      <p:grpSp>
        <p:nvGrpSpPr>
          <p:cNvPr id="8" name="object 3"/>
          <p:cNvGrpSpPr/>
          <p:nvPr/>
        </p:nvGrpSpPr>
        <p:grpSpPr>
          <a:xfrm>
            <a:off x="214981" y="1410428"/>
            <a:ext cx="6822440" cy="5106670"/>
            <a:chOff x="661226" y="1615081"/>
            <a:chExt cx="6822440" cy="510667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813" y="1658787"/>
              <a:ext cx="6389578" cy="349361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985" y="1960148"/>
              <a:ext cx="6493520" cy="4761547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366" y="2020863"/>
              <a:ext cx="807026" cy="321640"/>
            </a:xfrm>
            <a:prstGeom prst="rect">
              <a:avLst/>
            </a:prstGeom>
          </p:spPr>
        </p:pic>
        <p:pic>
          <p:nvPicPr>
            <p:cNvPr id="12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226" y="1615081"/>
              <a:ext cx="6822163" cy="368624"/>
            </a:xfrm>
            <a:prstGeom prst="rect">
              <a:avLst/>
            </a:prstGeom>
          </p:spPr>
        </p:pic>
      </p:grpSp>
      <p:pic>
        <p:nvPicPr>
          <p:cNvPr id="13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8437" y="908933"/>
            <a:ext cx="7354552" cy="3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083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6" name="object 2"/>
          <p:cNvGrpSpPr/>
          <p:nvPr/>
        </p:nvGrpSpPr>
        <p:grpSpPr>
          <a:xfrm>
            <a:off x="806152" y="820883"/>
            <a:ext cx="7854315" cy="5973445"/>
            <a:chOff x="806152" y="820883"/>
            <a:chExt cx="7854315" cy="5973445"/>
          </a:xfrm>
        </p:grpSpPr>
        <p:sp>
          <p:nvSpPr>
            <p:cNvPr id="8" name="object 3"/>
            <p:cNvSpPr/>
            <p:nvPr/>
          </p:nvSpPr>
          <p:spPr>
            <a:xfrm>
              <a:off x="815677" y="830408"/>
              <a:ext cx="7813675" cy="12065"/>
            </a:xfrm>
            <a:custGeom>
              <a:avLst/>
              <a:gdLst/>
              <a:ahLst/>
              <a:cxnLst/>
              <a:rect l="l" t="t" r="r" b="b"/>
              <a:pathLst>
                <a:path w="7813675" h="12065">
                  <a:moveTo>
                    <a:pt x="0" y="11867"/>
                  </a:moveTo>
                  <a:lnTo>
                    <a:pt x="781366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5669" y="893657"/>
              <a:ext cx="4324830" cy="5886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6199248" y="932455"/>
              <a:ext cx="213360" cy="1146175"/>
            </a:xfrm>
            <a:custGeom>
              <a:avLst/>
              <a:gdLst/>
              <a:ahLst/>
              <a:cxnLst/>
              <a:rect l="l" t="t" r="r" b="b"/>
              <a:pathLst>
                <a:path w="213360" h="1146175">
                  <a:moveTo>
                    <a:pt x="0" y="0"/>
                  </a:moveTo>
                  <a:lnTo>
                    <a:pt x="41484" y="6827"/>
                  </a:lnTo>
                  <a:lnTo>
                    <a:pt x="75360" y="25448"/>
                  </a:lnTo>
                  <a:lnTo>
                    <a:pt x="98201" y="53065"/>
                  </a:lnTo>
                  <a:lnTo>
                    <a:pt x="106576" y="86885"/>
                  </a:lnTo>
                  <a:lnTo>
                    <a:pt x="106576" y="485910"/>
                  </a:lnTo>
                  <a:lnTo>
                    <a:pt x="114951" y="519729"/>
                  </a:lnTo>
                  <a:lnTo>
                    <a:pt x="137792" y="547347"/>
                  </a:lnTo>
                  <a:lnTo>
                    <a:pt x="171668" y="565967"/>
                  </a:lnTo>
                  <a:lnTo>
                    <a:pt x="213153" y="572795"/>
                  </a:lnTo>
                  <a:lnTo>
                    <a:pt x="171668" y="579623"/>
                  </a:lnTo>
                  <a:lnTo>
                    <a:pt x="137792" y="598243"/>
                  </a:lnTo>
                  <a:lnTo>
                    <a:pt x="114951" y="625861"/>
                  </a:lnTo>
                  <a:lnTo>
                    <a:pt x="106576" y="659680"/>
                  </a:lnTo>
                  <a:lnTo>
                    <a:pt x="106576" y="1058706"/>
                  </a:lnTo>
                  <a:lnTo>
                    <a:pt x="98201" y="1092525"/>
                  </a:lnTo>
                  <a:lnTo>
                    <a:pt x="75360" y="1120142"/>
                  </a:lnTo>
                  <a:lnTo>
                    <a:pt x="41484" y="1138763"/>
                  </a:lnTo>
                  <a:lnTo>
                    <a:pt x="0" y="114559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/>
            <p:cNvSpPr/>
            <p:nvPr/>
          </p:nvSpPr>
          <p:spPr>
            <a:xfrm>
              <a:off x="6190367" y="2202374"/>
              <a:ext cx="275590" cy="4582795"/>
            </a:xfrm>
            <a:custGeom>
              <a:avLst/>
              <a:gdLst/>
              <a:ahLst/>
              <a:cxnLst/>
              <a:rect l="l" t="t" r="r" b="b"/>
              <a:pathLst>
                <a:path w="275589" h="4582795">
                  <a:moveTo>
                    <a:pt x="0" y="0"/>
                  </a:moveTo>
                  <a:lnTo>
                    <a:pt x="53584" y="8819"/>
                  </a:lnTo>
                  <a:lnTo>
                    <a:pt x="97341" y="32871"/>
                  </a:lnTo>
                  <a:lnTo>
                    <a:pt x="126843" y="68544"/>
                  </a:lnTo>
                  <a:lnTo>
                    <a:pt x="137661" y="112228"/>
                  </a:lnTo>
                  <a:lnTo>
                    <a:pt x="137661" y="2178951"/>
                  </a:lnTo>
                  <a:lnTo>
                    <a:pt x="148479" y="2222635"/>
                  </a:lnTo>
                  <a:lnTo>
                    <a:pt x="177981" y="2258308"/>
                  </a:lnTo>
                  <a:lnTo>
                    <a:pt x="221738" y="2282360"/>
                  </a:lnTo>
                  <a:lnTo>
                    <a:pt x="275323" y="2291180"/>
                  </a:lnTo>
                  <a:lnTo>
                    <a:pt x="221738" y="2299999"/>
                  </a:lnTo>
                  <a:lnTo>
                    <a:pt x="177981" y="2324050"/>
                  </a:lnTo>
                  <a:lnTo>
                    <a:pt x="148479" y="2359724"/>
                  </a:lnTo>
                  <a:lnTo>
                    <a:pt x="137661" y="2403409"/>
                  </a:lnTo>
                  <a:lnTo>
                    <a:pt x="137661" y="4470131"/>
                  </a:lnTo>
                  <a:lnTo>
                    <a:pt x="126843" y="4513815"/>
                  </a:lnTo>
                  <a:lnTo>
                    <a:pt x="97341" y="4549488"/>
                  </a:lnTo>
                  <a:lnTo>
                    <a:pt x="53584" y="4573540"/>
                  </a:lnTo>
                  <a:lnTo>
                    <a:pt x="0" y="458236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9557" y="1150134"/>
              <a:ext cx="940817" cy="586306"/>
            </a:xfrm>
            <a:prstGeom prst="rect">
              <a:avLst/>
            </a:prstGeom>
          </p:spPr>
        </p:pic>
      </p:grpSp>
      <p:sp>
        <p:nvSpPr>
          <p:cNvPr id="13" name="object 8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1978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65" dirty="0"/>
              <a:t> </a:t>
            </a:r>
            <a:r>
              <a:rPr spc="-5" dirty="0"/>
              <a:t>grammar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811113" y="6539316"/>
            <a:ext cx="96774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6534698" y="1302453"/>
            <a:ext cx="1026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nsolas"/>
                <a:cs typeface="Consolas"/>
              </a:rPr>
              <a:t>Tokenizer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6579105" y="4286316"/>
            <a:ext cx="1915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nsolas"/>
                <a:cs typeface="Consolas"/>
              </a:rPr>
              <a:t>CompilationEngine</a:t>
            </a:r>
            <a:endParaRPr sz="16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883496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51528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CompilationEngine</a:t>
            </a:r>
            <a:r>
              <a:rPr spc="-55" dirty="0"/>
              <a:t> </a:t>
            </a:r>
            <a:r>
              <a:rPr spc="-5" dirty="0"/>
              <a:t>design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965200" y="1312334"/>
            <a:ext cx="3166745" cy="2713990"/>
            <a:chOff x="965200" y="1312334"/>
            <a:chExt cx="3166745" cy="271399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666" y="1337732"/>
              <a:ext cx="3158067" cy="2688167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312334"/>
              <a:ext cx="2755900" cy="2709332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983068" y="1347901"/>
              <a:ext cx="3012440" cy="2541905"/>
            </a:xfrm>
            <a:custGeom>
              <a:avLst/>
              <a:gdLst/>
              <a:ahLst/>
              <a:cxnLst/>
              <a:rect l="l" t="t" r="r" b="b"/>
              <a:pathLst>
                <a:path w="3012440" h="2541904">
                  <a:moveTo>
                    <a:pt x="3012258" y="0"/>
                  </a:moveTo>
                  <a:lnTo>
                    <a:pt x="0" y="0"/>
                  </a:lnTo>
                  <a:lnTo>
                    <a:pt x="0" y="2541776"/>
                  </a:lnTo>
                  <a:lnTo>
                    <a:pt x="3012258" y="2541776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983068" y="1347900"/>
              <a:ext cx="3012440" cy="2541905"/>
            </a:xfrm>
            <a:custGeom>
              <a:avLst/>
              <a:gdLst/>
              <a:ahLst/>
              <a:cxnLst/>
              <a:rect l="l" t="t" r="r" b="b"/>
              <a:pathLst>
                <a:path w="3012440" h="2541904">
                  <a:moveTo>
                    <a:pt x="0" y="0"/>
                  </a:moveTo>
                  <a:lnTo>
                    <a:pt x="3012259" y="0"/>
                  </a:lnTo>
                  <a:lnTo>
                    <a:pt x="3012259" y="2541777"/>
                  </a:lnTo>
                  <a:lnTo>
                    <a:pt x="0" y="254177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1356692" y="1357044"/>
            <a:ext cx="596265" cy="56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8000"/>
                </a:solidFill>
                <a:latin typeface="Times New Roman"/>
                <a:cs typeface="Times New Roman"/>
              </a:rPr>
              <a:t>...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2031350" y="1729513"/>
            <a:ext cx="970915" cy="5321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" marR="5080" indent="-17780">
              <a:lnSpc>
                <a:spcPct val="101000"/>
              </a:lnSpc>
              <a:spcBef>
                <a:spcPts val="8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r>
              <a:rPr sz="1100" spc="-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...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1321767" y="2360364"/>
            <a:ext cx="6502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statements: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2050405" y="2360364"/>
            <a:ext cx="6273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1251917" y="2648189"/>
            <a:ext cx="7042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1042367" y="3109622"/>
            <a:ext cx="929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2034507" y="2648189"/>
            <a:ext cx="1483360" cy="82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98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1702767" y="3503364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8000"/>
                </a:solidFill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1041746" y="4023031"/>
            <a:ext cx="2724150" cy="7607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5080" indent="-285750">
              <a:lnSpc>
                <a:spcPct val="100699"/>
              </a:lnSpc>
              <a:spcBef>
                <a:spcPts val="8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Times New Roman"/>
                <a:cs typeface="Times New Roman"/>
              </a:rPr>
              <a:t>Gets </a:t>
            </a:r>
            <a:r>
              <a:rPr sz="1600" dirty="0">
                <a:latin typeface="Times New Roman"/>
                <a:cs typeface="Times New Roman"/>
              </a:rPr>
              <a:t>its input from a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JackTokenizer</a:t>
            </a:r>
            <a:r>
              <a:rPr sz="1600" dirty="0">
                <a:latin typeface="Times New Roman"/>
                <a:cs typeface="Times New Roman"/>
              </a:rPr>
              <a:t>, and emits its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output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output file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1041746" y="4878143"/>
            <a:ext cx="6818630" cy="13785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8450" marR="1692275" indent="-285750">
              <a:lnSpc>
                <a:spcPct val="10240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output is generated by a series of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600" i="1" dirty="0">
                <a:latin typeface="Times New Roman"/>
                <a:cs typeface="Times New Roman"/>
              </a:rPr>
              <a:t>xxx </a:t>
            </a:r>
            <a:r>
              <a:rPr sz="1600" dirty="0">
                <a:latin typeface="Times New Roman"/>
                <a:cs typeface="Times New Roman"/>
              </a:rPr>
              <a:t>routines,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structured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according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rules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 define </a:t>
            </a:r>
            <a:r>
              <a:rPr sz="1600" i="1" dirty="0">
                <a:latin typeface="Times New Roman"/>
                <a:cs typeface="Times New Roman"/>
              </a:rPr>
              <a:t>xxx</a:t>
            </a:r>
            <a:endParaRPr sz="16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1600"/>
              </a:lnSpc>
              <a:spcBef>
                <a:spcPts val="9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Times New Roman"/>
                <a:cs typeface="Times New Roman"/>
              </a:rPr>
              <a:t>Each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600" i="1" dirty="0">
                <a:latin typeface="Times New Roman"/>
                <a:cs typeface="Times New Roman"/>
              </a:rPr>
              <a:t>xxx </a:t>
            </a:r>
            <a:r>
              <a:rPr sz="1600" dirty="0">
                <a:latin typeface="Times New Roman"/>
                <a:cs typeface="Times New Roman"/>
              </a:rPr>
              <a:t>routine is responsible for handling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all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 tokens that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make up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xxx</a:t>
            </a:r>
            <a:r>
              <a:rPr sz="1600" dirty="0">
                <a:latin typeface="Times New Roman"/>
                <a:cs typeface="Times New Roman"/>
              </a:rPr>
              <a:t>, advancing the tokenizer exactly beyond these tokens, and outputing the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parsing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xxx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4" name="object 19"/>
          <p:cNvGrpSpPr/>
          <p:nvPr/>
        </p:nvGrpSpPr>
        <p:grpSpPr>
          <a:xfrm>
            <a:off x="4436533" y="1325032"/>
            <a:ext cx="3806190" cy="3196590"/>
            <a:chOff x="4436533" y="1325032"/>
            <a:chExt cx="3806190" cy="3196590"/>
          </a:xfrm>
        </p:grpSpPr>
        <p:pic>
          <p:nvPicPr>
            <p:cNvPr id="25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6533" y="1325032"/>
              <a:ext cx="3805767" cy="3196167"/>
            </a:xfrm>
            <a:prstGeom prst="rect">
              <a:avLst/>
            </a:prstGeom>
          </p:spPr>
        </p:pic>
        <p:pic>
          <p:nvPicPr>
            <p:cNvPr id="26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1633" y="1333499"/>
              <a:ext cx="3293532" cy="3115732"/>
            </a:xfrm>
            <a:prstGeom prst="rect">
              <a:avLst/>
            </a:prstGeom>
          </p:spPr>
        </p:pic>
        <p:sp>
          <p:nvSpPr>
            <p:cNvPr id="27" name="object 22"/>
            <p:cNvSpPr/>
            <p:nvPr/>
          </p:nvSpPr>
          <p:spPr>
            <a:xfrm>
              <a:off x="4444311" y="1331984"/>
              <a:ext cx="3663315" cy="3055620"/>
            </a:xfrm>
            <a:custGeom>
              <a:avLst/>
              <a:gdLst/>
              <a:ahLst/>
              <a:cxnLst/>
              <a:rect l="l" t="t" r="r" b="b"/>
              <a:pathLst>
                <a:path w="3663315" h="3055620">
                  <a:moveTo>
                    <a:pt x="3662902" y="0"/>
                  </a:moveTo>
                  <a:lnTo>
                    <a:pt x="0" y="0"/>
                  </a:lnTo>
                  <a:lnTo>
                    <a:pt x="0" y="3055011"/>
                  </a:lnTo>
                  <a:lnTo>
                    <a:pt x="3662902" y="3055011"/>
                  </a:lnTo>
                  <a:lnTo>
                    <a:pt x="3662902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/>
            <p:cNvSpPr/>
            <p:nvPr/>
          </p:nvSpPr>
          <p:spPr>
            <a:xfrm>
              <a:off x="4444311" y="1331984"/>
              <a:ext cx="3663315" cy="3055620"/>
            </a:xfrm>
            <a:custGeom>
              <a:avLst/>
              <a:gdLst/>
              <a:ahLst/>
              <a:cxnLst/>
              <a:rect l="l" t="t" r="r" b="b"/>
              <a:pathLst>
                <a:path w="3663315" h="3055620">
                  <a:moveTo>
                    <a:pt x="0" y="0"/>
                  </a:moveTo>
                  <a:lnTo>
                    <a:pt x="3662902" y="0"/>
                  </a:lnTo>
                  <a:lnTo>
                    <a:pt x="3662902" y="3055012"/>
                  </a:lnTo>
                  <a:lnTo>
                    <a:pt x="0" y="305501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4"/>
          <p:cNvSpPr txBox="1"/>
          <p:nvPr/>
        </p:nvSpPr>
        <p:spPr>
          <a:xfrm>
            <a:off x="4683611" y="1273122"/>
            <a:ext cx="3003550" cy="29508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CompilationEngine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4130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Constructor</a:t>
            </a:r>
            <a:r>
              <a:rPr sz="12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(code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omitted)</a:t>
            </a:r>
            <a:endParaRPr sz="1200">
              <a:latin typeface="Times New Roman"/>
              <a:cs typeface="Times New Roman"/>
            </a:endParaRPr>
          </a:p>
          <a:p>
            <a:pPr marL="264795">
              <a:lnSpc>
                <a:spcPct val="100000"/>
              </a:lnSpc>
              <a:spcBef>
                <a:spcPts val="565"/>
              </a:spcBef>
            </a:pPr>
            <a:r>
              <a:rPr sz="1200" dirty="0">
                <a:latin typeface="Consolas"/>
                <a:cs typeface="Consolas"/>
              </a:rPr>
              <a:t>compileStatements()</a:t>
            </a:r>
            <a:r>
              <a:rPr sz="1200" spc="-9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1752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endParaRPr sz="1200">
              <a:latin typeface="Times New Roman"/>
              <a:cs typeface="Times New Roman"/>
            </a:endParaRPr>
          </a:p>
          <a:p>
            <a:pPr marL="264795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590"/>
              </a:spcBef>
            </a:pPr>
            <a:r>
              <a:rPr sz="1200" dirty="0">
                <a:latin typeface="Consolas"/>
                <a:cs typeface="Consolas"/>
              </a:rPr>
              <a:t>compileIfStatement()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1752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an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if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statement</a:t>
            </a:r>
            <a:endParaRPr sz="1200">
              <a:latin typeface="Times New Roman"/>
              <a:cs typeface="Times New Roman"/>
            </a:endParaRPr>
          </a:p>
          <a:p>
            <a:pPr marL="264795">
              <a:lnSpc>
                <a:spcPct val="100000"/>
              </a:lnSpc>
              <a:spcBef>
                <a:spcPts val="6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onsolas"/>
                <a:cs typeface="Consolas"/>
              </a:rPr>
              <a:t>compileWhileStatement()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1752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an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</a:t>
            </a:r>
            <a:endParaRPr sz="1200">
              <a:latin typeface="Times New Roman"/>
              <a:cs typeface="Times New Roman"/>
            </a:endParaRPr>
          </a:p>
          <a:p>
            <a:pPr marL="264795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963101" y="1003997"/>
            <a:ext cx="5106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8215" algn="l"/>
              </a:tabLst>
            </a:pPr>
            <a:r>
              <a:rPr sz="2400" spc="-15" baseline="1736" dirty="0">
                <a:latin typeface="Times New Roman"/>
                <a:cs typeface="Times New Roman"/>
              </a:rPr>
              <a:t>G</a:t>
            </a:r>
            <a:r>
              <a:rPr sz="2400" baseline="1736" dirty="0">
                <a:latin typeface="Times New Roman"/>
                <a:cs typeface="Times New Roman"/>
              </a:rPr>
              <a:t>ra</a:t>
            </a:r>
            <a:r>
              <a:rPr sz="2400" spc="7" baseline="1736" dirty="0">
                <a:latin typeface="Times New Roman"/>
                <a:cs typeface="Times New Roman"/>
              </a:rPr>
              <a:t>mm</a:t>
            </a:r>
            <a:r>
              <a:rPr sz="2400" baseline="1736" dirty="0">
                <a:latin typeface="Times New Roman"/>
                <a:cs typeface="Times New Roman"/>
              </a:rPr>
              <a:t>ar	</a:t>
            </a:r>
            <a:r>
              <a:rPr sz="1600" spc="-5" dirty="0">
                <a:latin typeface="Times New Roman"/>
                <a:cs typeface="Times New Roman"/>
              </a:rPr>
              <a:t>C</a:t>
            </a:r>
            <a:r>
              <a:rPr sz="1600" dirty="0">
                <a:latin typeface="Times New Roman"/>
                <a:cs typeface="Times New Roman"/>
              </a:rPr>
              <a:t>o</a:t>
            </a:r>
            <a:r>
              <a:rPr sz="1600" spc="5" dirty="0">
                <a:latin typeface="Times New Roman"/>
                <a:cs typeface="Times New Roman"/>
              </a:rPr>
              <a:t>m</a:t>
            </a:r>
            <a:r>
              <a:rPr sz="1600" dirty="0">
                <a:latin typeface="Times New Roman"/>
                <a:cs typeface="Times New Roman"/>
              </a:rPr>
              <a:t>p</a:t>
            </a:r>
            <a:r>
              <a:rPr sz="1600" spc="5" dirty="0">
                <a:latin typeface="Times New Roman"/>
                <a:cs typeface="Times New Roman"/>
              </a:rPr>
              <a:t>il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ti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ng</a:t>
            </a: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26"/>
          <p:cNvSpPr/>
          <p:nvPr/>
        </p:nvSpPr>
        <p:spPr>
          <a:xfrm>
            <a:off x="2842032" y="1991928"/>
            <a:ext cx="2033905" cy="483234"/>
          </a:xfrm>
          <a:custGeom>
            <a:avLst/>
            <a:gdLst/>
            <a:ahLst/>
            <a:cxnLst/>
            <a:rect l="l" t="t" r="r" b="b"/>
            <a:pathLst>
              <a:path w="2033904" h="483235">
                <a:moveTo>
                  <a:pt x="1936691" y="0"/>
                </a:moveTo>
                <a:lnTo>
                  <a:pt x="1933088" y="1784"/>
                </a:lnTo>
                <a:lnTo>
                  <a:pt x="1930844" y="8430"/>
                </a:lnTo>
                <a:lnTo>
                  <a:pt x="1932628" y="12033"/>
                </a:lnTo>
                <a:lnTo>
                  <a:pt x="1997276" y="33864"/>
                </a:lnTo>
                <a:lnTo>
                  <a:pt x="34076" y="436751"/>
                </a:lnTo>
                <a:lnTo>
                  <a:pt x="84902" y="391223"/>
                </a:lnTo>
                <a:lnTo>
                  <a:pt x="85123" y="387209"/>
                </a:lnTo>
                <a:lnTo>
                  <a:pt x="80443" y="381984"/>
                </a:lnTo>
                <a:lnTo>
                  <a:pt x="76428" y="381763"/>
                </a:lnTo>
                <a:lnTo>
                  <a:pt x="0" y="450227"/>
                </a:lnTo>
                <a:lnTo>
                  <a:pt x="93893" y="481934"/>
                </a:lnTo>
                <a:lnTo>
                  <a:pt x="97215" y="483057"/>
                </a:lnTo>
                <a:lnTo>
                  <a:pt x="100818" y="481272"/>
                </a:lnTo>
                <a:lnTo>
                  <a:pt x="103063" y="474626"/>
                </a:lnTo>
                <a:lnTo>
                  <a:pt x="101278" y="471023"/>
                </a:lnTo>
                <a:lnTo>
                  <a:pt x="36629" y="449192"/>
                </a:lnTo>
                <a:lnTo>
                  <a:pt x="1999830" y="46304"/>
                </a:lnTo>
                <a:lnTo>
                  <a:pt x="1949005" y="91833"/>
                </a:lnTo>
                <a:lnTo>
                  <a:pt x="1948784" y="95848"/>
                </a:lnTo>
                <a:lnTo>
                  <a:pt x="1953464" y="101072"/>
                </a:lnTo>
                <a:lnTo>
                  <a:pt x="1957478" y="101293"/>
                </a:lnTo>
                <a:lnTo>
                  <a:pt x="2033907" y="32829"/>
                </a:lnTo>
                <a:lnTo>
                  <a:pt x="193669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3349688" y="2609964"/>
            <a:ext cx="1526540" cy="758825"/>
          </a:xfrm>
          <a:custGeom>
            <a:avLst/>
            <a:gdLst/>
            <a:ahLst/>
            <a:cxnLst/>
            <a:rect l="l" t="t" r="r" b="b"/>
            <a:pathLst>
              <a:path w="1526539" h="758825">
                <a:moveTo>
                  <a:pt x="1508480" y="711365"/>
                </a:moveTo>
                <a:lnTo>
                  <a:pt x="1422425" y="655485"/>
                </a:lnTo>
                <a:lnTo>
                  <a:pt x="1418488" y="656323"/>
                </a:lnTo>
                <a:lnTo>
                  <a:pt x="1414665" y="662216"/>
                </a:lnTo>
                <a:lnTo>
                  <a:pt x="1415503" y="666140"/>
                </a:lnTo>
                <a:lnTo>
                  <a:pt x="1472742" y="703300"/>
                </a:lnTo>
                <a:lnTo>
                  <a:pt x="304203" y="647446"/>
                </a:lnTo>
                <a:lnTo>
                  <a:pt x="364718" y="615911"/>
                </a:lnTo>
                <a:lnTo>
                  <a:pt x="365925" y="612076"/>
                </a:lnTo>
                <a:lnTo>
                  <a:pt x="363499" y="607415"/>
                </a:lnTo>
                <a:lnTo>
                  <a:pt x="362140" y="606336"/>
                </a:lnTo>
                <a:lnTo>
                  <a:pt x="360591" y="605840"/>
                </a:lnTo>
                <a:lnTo>
                  <a:pt x="359029" y="605358"/>
                </a:lnTo>
                <a:lnTo>
                  <a:pt x="357301" y="605459"/>
                </a:lnTo>
                <a:lnTo>
                  <a:pt x="267855" y="652056"/>
                </a:lnTo>
                <a:lnTo>
                  <a:pt x="353910" y="707936"/>
                </a:lnTo>
                <a:lnTo>
                  <a:pt x="357847" y="707097"/>
                </a:lnTo>
                <a:lnTo>
                  <a:pt x="361670" y="701217"/>
                </a:lnTo>
                <a:lnTo>
                  <a:pt x="360832" y="697280"/>
                </a:lnTo>
                <a:lnTo>
                  <a:pt x="303606" y="660133"/>
                </a:lnTo>
                <a:lnTo>
                  <a:pt x="1472133" y="715987"/>
                </a:lnTo>
                <a:lnTo>
                  <a:pt x="1411617" y="747509"/>
                </a:lnTo>
                <a:lnTo>
                  <a:pt x="1410411" y="751344"/>
                </a:lnTo>
                <a:lnTo>
                  <a:pt x="1413649" y="757567"/>
                </a:lnTo>
                <a:lnTo>
                  <a:pt x="1417485" y="758774"/>
                </a:lnTo>
                <a:lnTo>
                  <a:pt x="1508480" y="711365"/>
                </a:lnTo>
                <a:close/>
              </a:path>
              <a:path w="1526539" h="758825">
                <a:moveTo>
                  <a:pt x="1526247" y="45326"/>
                </a:moveTo>
                <a:lnTo>
                  <a:pt x="1434185" y="0"/>
                </a:lnTo>
                <a:lnTo>
                  <a:pt x="1430375" y="1295"/>
                </a:lnTo>
                <a:lnTo>
                  <a:pt x="1427276" y="7594"/>
                </a:lnTo>
                <a:lnTo>
                  <a:pt x="1428572" y="11404"/>
                </a:lnTo>
                <a:lnTo>
                  <a:pt x="1489798" y="41541"/>
                </a:lnTo>
                <a:lnTo>
                  <a:pt x="35547" y="144437"/>
                </a:lnTo>
                <a:lnTo>
                  <a:pt x="91909" y="105981"/>
                </a:lnTo>
                <a:lnTo>
                  <a:pt x="92659" y="102031"/>
                </a:lnTo>
                <a:lnTo>
                  <a:pt x="88709" y="96240"/>
                </a:lnTo>
                <a:lnTo>
                  <a:pt x="84759" y="95491"/>
                </a:lnTo>
                <a:lnTo>
                  <a:pt x="0" y="153327"/>
                </a:lnTo>
                <a:lnTo>
                  <a:pt x="90487" y="197866"/>
                </a:lnTo>
                <a:lnTo>
                  <a:pt x="92227" y="197929"/>
                </a:lnTo>
                <a:lnTo>
                  <a:pt x="93764" y="197408"/>
                </a:lnTo>
                <a:lnTo>
                  <a:pt x="95300" y="196888"/>
                </a:lnTo>
                <a:lnTo>
                  <a:pt x="96634" y="195770"/>
                </a:lnTo>
                <a:lnTo>
                  <a:pt x="98958" y="191046"/>
                </a:lnTo>
                <a:lnTo>
                  <a:pt x="97663" y="187248"/>
                </a:lnTo>
                <a:lnTo>
                  <a:pt x="36449" y="157111"/>
                </a:lnTo>
                <a:lnTo>
                  <a:pt x="1490700" y="54203"/>
                </a:lnTo>
                <a:lnTo>
                  <a:pt x="1434325" y="92659"/>
                </a:lnTo>
                <a:lnTo>
                  <a:pt x="1433576" y="96608"/>
                </a:lnTo>
                <a:lnTo>
                  <a:pt x="1437538" y="102400"/>
                </a:lnTo>
                <a:lnTo>
                  <a:pt x="1441488" y="103149"/>
                </a:lnTo>
                <a:lnTo>
                  <a:pt x="1526247" y="45326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006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35542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70" dirty="0"/>
              <a:t> </a:t>
            </a:r>
            <a:r>
              <a:rPr spc="-5" dirty="0"/>
              <a:t>tokenizer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42433" y="1295400"/>
            <a:ext cx="2730500" cy="1752600"/>
            <a:chOff x="842433" y="1295400"/>
            <a:chExt cx="2730500" cy="17526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95400"/>
              <a:ext cx="2730500" cy="17526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566" y="1354665"/>
              <a:ext cx="2421467" cy="1595967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50763" y="1305606"/>
              <a:ext cx="2585720" cy="1608455"/>
            </a:xfrm>
            <a:custGeom>
              <a:avLst/>
              <a:gdLst/>
              <a:ahLst/>
              <a:cxnLst/>
              <a:rect l="l" t="t" r="r" b="b"/>
              <a:pathLst>
                <a:path w="2585720" h="1608455">
                  <a:moveTo>
                    <a:pt x="2585707" y="0"/>
                  </a:moveTo>
                  <a:lnTo>
                    <a:pt x="0" y="0"/>
                  </a:lnTo>
                  <a:lnTo>
                    <a:pt x="0" y="1607921"/>
                  </a:lnTo>
                  <a:lnTo>
                    <a:pt x="2585707" y="1607921"/>
                  </a:lnTo>
                  <a:lnTo>
                    <a:pt x="2585707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8"/>
            <p:cNvSpPr/>
            <p:nvPr/>
          </p:nvSpPr>
          <p:spPr>
            <a:xfrm>
              <a:off x="850763" y="1305606"/>
              <a:ext cx="2585720" cy="1608455"/>
            </a:xfrm>
            <a:custGeom>
              <a:avLst/>
              <a:gdLst/>
              <a:ahLst/>
              <a:cxnLst/>
              <a:rect l="l" t="t" r="r" b="b"/>
              <a:pathLst>
                <a:path w="2585720" h="1608455">
                  <a:moveTo>
                    <a:pt x="0" y="0"/>
                  </a:moveTo>
                  <a:lnTo>
                    <a:pt x="2585707" y="0"/>
                  </a:lnTo>
                  <a:lnTo>
                    <a:pt x="2585707" y="1607922"/>
                  </a:lnTo>
                  <a:lnTo>
                    <a:pt x="0" y="160792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1018064" y="2258891"/>
            <a:ext cx="278130" cy="4660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5" name="object 10"/>
          <p:cNvSpPr txBox="1"/>
          <p:nvPr/>
        </p:nvSpPr>
        <p:spPr>
          <a:xfrm>
            <a:off x="878322" y="990003"/>
            <a:ext cx="2269490" cy="129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Prog.jack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 dirty="0">
              <a:latin typeface="Consolas"/>
              <a:cs typeface="Consolas"/>
            </a:endParaRPr>
          </a:p>
          <a:p>
            <a:pPr marL="15240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15240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404495" marR="5080">
              <a:lnSpc>
                <a:spcPts val="1770"/>
              </a:lnSpc>
              <a:spcBef>
                <a:spcPts val="60"/>
              </a:spcBef>
            </a:pPr>
            <a:r>
              <a:rPr sz="1200" dirty="0">
                <a:latin typeface="Consolas"/>
                <a:cs typeface="Consolas"/>
              </a:rPr>
              <a:t>//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prints</a:t>
            </a:r>
            <a:r>
              <a:rPr sz="1200" spc="65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the</a:t>
            </a:r>
            <a:r>
              <a:rPr sz="1200" spc="6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sign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sign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"negative";</a:t>
            </a:r>
          </a:p>
        </p:txBody>
      </p:sp>
      <p:grpSp>
        <p:nvGrpSpPr>
          <p:cNvPr id="16" name="object 11"/>
          <p:cNvGrpSpPr/>
          <p:nvPr/>
        </p:nvGrpSpPr>
        <p:grpSpPr>
          <a:xfrm>
            <a:off x="4737100" y="1244600"/>
            <a:ext cx="3602990" cy="3585845"/>
            <a:chOff x="4737100" y="1244600"/>
            <a:chExt cx="3602990" cy="3585845"/>
          </a:xfrm>
        </p:grpSpPr>
        <p:pic>
          <p:nvPicPr>
            <p:cNvPr id="17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7100" y="1282700"/>
              <a:ext cx="3602567" cy="3547532"/>
            </a:xfrm>
            <a:prstGeom prst="rect">
              <a:avLst/>
            </a:prstGeom>
          </p:spPr>
        </p:pic>
        <p:pic>
          <p:nvPicPr>
            <p:cNvPr id="18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4467" y="1244600"/>
              <a:ext cx="3429000" cy="3547532"/>
            </a:xfrm>
            <a:prstGeom prst="rect">
              <a:avLst/>
            </a:prstGeom>
          </p:spPr>
        </p:pic>
      </p:grpSp>
      <p:sp>
        <p:nvSpPr>
          <p:cNvPr id="19" name="object 14"/>
          <p:cNvSpPr txBox="1"/>
          <p:nvPr/>
        </p:nvSpPr>
        <p:spPr>
          <a:xfrm>
            <a:off x="4747602" y="1291037"/>
            <a:ext cx="3455670" cy="34042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9705">
              <a:lnSpc>
                <a:spcPts val="13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1797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if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(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&lt;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&lt;intConst&gt;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0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&lt;/intCons&gt;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)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{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let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sign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&lt;stringConst&gt;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negative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&lt;/stringConst&gt;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;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}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20" name="object 15"/>
          <p:cNvSpPr txBox="1"/>
          <p:nvPr/>
        </p:nvSpPr>
        <p:spPr>
          <a:xfrm>
            <a:off x="4802118" y="982717"/>
            <a:ext cx="545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ou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put</a:t>
            </a:r>
          </a:p>
        </p:txBody>
      </p:sp>
      <p:sp>
        <p:nvSpPr>
          <p:cNvPr id="21" name="object 16"/>
          <p:cNvSpPr txBox="1"/>
          <p:nvPr/>
        </p:nvSpPr>
        <p:spPr>
          <a:xfrm>
            <a:off x="4812149" y="4768967"/>
            <a:ext cx="1000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oken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zer:</a:t>
            </a:r>
          </a:p>
        </p:txBody>
      </p:sp>
      <p:sp>
        <p:nvSpPr>
          <p:cNvPr id="22" name="object 17"/>
          <p:cNvSpPr/>
          <p:nvPr/>
        </p:nvSpPr>
        <p:spPr>
          <a:xfrm>
            <a:off x="4824849" y="5033528"/>
            <a:ext cx="974090" cy="8890"/>
          </a:xfrm>
          <a:custGeom>
            <a:avLst/>
            <a:gdLst/>
            <a:ahLst/>
            <a:cxnLst/>
            <a:rect l="l" t="t" r="r" b="b"/>
            <a:pathLst>
              <a:path w="974089" h="8889">
                <a:moveTo>
                  <a:pt x="973666" y="0"/>
                </a:moveTo>
                <a:lnTo>
                  <a:pt x="0" y="0"/>
                </a:lnTo>
                <a:lnTo>
                  <a:pt x="0" y="8466"/>
                </a:lnTo>
                <a:lnTo>
                  <a:pt x="973666" y="8466"/>
                </a:lnTo>
                <a:lnTo>
                  <a:pt x="973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8"/>
          <p:cNvSpPr txBox="1"/>
          <p:nvPr/>
        </p:nvSpPr>
        <p:spPr>
          <a:xfrm>
            <a:off x="4812149" y="5043180"/>
            <a:ext cx="2898140" cy="15627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Handles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compiler’s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input</a:t>
            </a:r>
            <a:endParaRPr sz="1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Allows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advancing 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input</a:t>
            </a:r>
            <a:endParaRPr sz="1800" dirty="0">
              <a:latin typeface="Times New Roman"/>
              <a:cs typeface="Times New Roman"/>
            </a:endParaRPr>
          </a:p>
          <a:p>
            <a:pPr marL="241300" marR="114300" indent="-228600">
              <a:lnSpc>
                <a:spcPts val="1930"/>
              </a:lnSpc>
              <a:spcBef>
                <a:spcPts val="6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Supplies the </a:t>
            </a:r>
            <a:r>
              <a:rPr sz="1800" i="1" spc="-15" dirty="0">
                <a:latin typeface="Times New Roman"/>
                <a:cs typeface="Times New Roman"/>
              </a:rPr>
              <a:t>current </a:t>
            </a:r>
            <a:r>
              <a:rPr sz="1800" i="1" spc="-35" dirty="0">
                <a:latin typeface="Times New Roman"/>
                <a:cs typeface="Times New Roman"/>
              </a:rPr>
              <a:t>token’s </a:t>
            </a:r>
            <a:r>
              <a:rPr sz="1800" i="1" spc="-434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value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type</a:t>
            </a:r>
            <a:endParaRPr sz="1800" dirty="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latin typeface="Times New Roman"/>
                <a:cs typeface="Times New Roman"/>
              </a:rPr>
              <a:t>(co</a:t>
            </a:r>
            <a:r>
              <a:rPr sz="1800" spc="-5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5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I, </a:t>
            </a:r>
            <a:r>
              <a:rPr sz="1800" spc="-5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er)</a:t>
            </a:r>
          </a:p>
        </p:txBody>
      </p:sp>
      <p:sp>
        <p:nvSpPr>
          <p:cNvPr id="24" name="object 19"/>
          <p:cNvSpPr txBox="1"/>
          <p:nvPr/>
        </p:nvSpPr>
        <p:spPr>
          <a:xfrm>
            <a:off x="311867" y="3364399"/>
            <a:ext cx="3960495" cy="3020695"/>
          </a:xfrm>
          <a:prstGeom prst="rect">
            <a:avLst/>
          </a:prstGeom>
          <a:solidFill>
            <a:srgbClr val="FBE5D6"/>
          </a:solidFill>
        </p:spPr>
        <p:txBody>
          <a:bodyPr vert="horz" wrap="square" lIns="0" tIns="32384" rIns="0" bIns="0" rtlCol="0">
            <a:spAutoFit/>
          </a:bodyPr>
          <a:lstStyle/>
          <a:p>
            <a:pPr marL="815340" marR="315595" indent="-723900">
              <a:lnSpc>
                <a:spcPct val="100099"/>
              </a:lnSpc>
              <a:spcBef>
                <a:spcPts val="254"/>
              </a:spcBef>
              <a:tabLst>
                <a:tab pos="819785" algn="l"/>
              </a:tabLst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keyword:</a:t>
            </a:r>
            <a:r>
              <a:rPr sz="1200" spc="-5" dirty="0">
                <a:latin typeface="Times New Roman"/>
                <a:cs typeface="Times New Roman"/>
              </a:rPr>
              <a:t>		'</a:t>
            </a:r>
            <a:r>
              <a:rPr sz="1200" spc="-5" dirty="0">
                <a:latin typeface="Consolas"/>
                <a:cs typeface="Consolas"/>
              </a:rPr>
              <a:t>class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constructor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function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field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static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var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char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boolean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void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true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 |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false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null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this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let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do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if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else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while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return</a:t>
            </a:r>
            <a:r>
              <a:rPr sz="1200" spc="-5" dirty="0">
                <a:latin typeface="Times New Roman"/>
                <a:cs typeface="Times New Roman"/>
              </a:rPr>
              <a:t>’</a:t>
            </a:r>
            <a:endParaRPr sz="1200" dirty="0">
              <a:latin typeface="Times New Roman"/>
              <a:cs typeface="Times New Roman"/>
            </a:endParaRPr>
          </a:p>
          <a:p>
            <a:pPr marL="777240" marR="300990" indent="-685800">
              <a:lnSpc>
                <a:spcPct val="100000"/>
              </a:lnSpc>
              <a:spcBef>
                <a:spcPts val="1195"/>
              </a:spcBef>
              <a:tabLst>
                <a:tab pos="773430" algn="l"/>
              </a:tabLst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symbol:</a:t>
            </a:r>
            <a:r>
              <a:rPr sz="1200" spc="-5" dirty="0">
                <a:latin typeface="Times New Roman"/>
                <a:cs typeface="Times New Roman"/>
              </a:rPr>
              <a:t>	'</a:t>
            </a:r>
            <a:r>
              <a:rPr sz="1200" spc="-5" dirty="0">
                <a:latin typeface="Consolas"/>
                <a:cs typeface="Consolas"/>
              </a:rPr>
              <a:t>{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}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(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)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[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]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'. </a:t>
            </a:r>
            <a:r>
              <a:rPr sz="1200" dirty="0">
                <a:latin typeface="Times New Roman"/>
                <a:cs typeface="Times New Roman"/>
              </a:rPr>
              <a:t>' | </a:t>
            </a:r>
            <a:r>
              <a:rPr sz="1200" spc="-5" dirty="0">
                <a:latin typeface="Times New Roman"/>
                <a:cs typeface="Times New Roman"/>
              </a:rPr>
              <a:t>', </a:t>
            </a:r>
            <a:r>
              <a:rPr sz="1200" dirty="0">
                <a:latin typeface="Times New Roman"/>
                <a:cs typeface="Times New Roman"/>
              </a:rPr>
              <a:t>' | </a:t>
            </a:r>
            <a:r>
              <a:rPr sz="1200" spc="-5" dirty="0">
                <a:latin typeface="Times New Roman"/>
                <a:cs typeface="Times New Roman"/>
              </a:rPr>
              <a:t>'; </a:t>
            </a:r>
            <a:r>
              <a:rPr sz="1200" dirty="0">
                <a:latin typeface="Times New Roman"/>
                <a:cs typeface="Times New Roman"/>
              </a:rPr>
              <a:t>' 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+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-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*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/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&amp;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&lt;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spc="-5" dirty="0">
                <a:latin typeface="Consolas"/>
                <a:cs typeface="Consolas"/>
              </a:rPr>
              <a:t>&gt;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</a:t>
            </a:r>
            <a:r>
              <a:rPr sz="1200" spc="-5" dirty="0">
                <a:latin typeface="Consolas"/>
                <a:cs typeface="Consolas"/>
              </a:rPr>
              <a:t>=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|</a:t>
            </a:r>
            <a:r>
              <a:rPr sz="1200" spc="-5" dirty="0">
                <a:latin typeface="Times New Roman"/>
                <a:cs typeface="Times New Roman"/>
              </a:rPr>
              <a:t> '~'</a:t>
            </a:r>
            <a:endParaRPr sz="1200" dirty="0">
              <a:latin typeface="Times New Roman"/>
              <a:cs typeface="Times New Roman"/>
            </a:endParaRPr>
          </a:p>
          <a:p>
            <a:pPr marL="90805" marR="191770">
              <a:lnSpc>
                <a:spcPct val="178200"/>
              </a:lnSpc>
              <a:spcBef>
                <a:spcPts val="130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integerConstant:</a:t>
            </a:r>
            <a:r>
              <a:rPr sz="1200" dirty="0">
                <a:latin typeface="Times New Roman"/>
                <a:cs typeface="Times New Roman"/>
              </a:rPr>
              <a:t> a decimal number in the range 0 ... 32767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StringConstant: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b="1" spc="-5" dirty="0">
                <a:latin typeface="Consolas"/>
                <a:cs typeface="Consolas"/>
              </a:rPr>
              <a:t>"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sequence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Unicode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characters,</a:t>
            </a:r>
            <a:endParaRPr sz="1200" dirty="0">
              <a:latin typeface="Times New Roman"/>
              <a:cs typeface="Times New Roman"/>
            </a:endParaRPr>
          </a:p>
          <a:p>
            <a:pPr marL="131064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double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quote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newline '</a:t>
            </a:r>
            <a:r>
              <a:rPr sz="1200" b="1" spc="-5" dirty="0">
                <a:latin typeface="Consolas"/>
                <a:cs typeface="Consolas"/>
              </a:rPr>
              <a:t>"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815340" marR="609600" indent="-723900">
              <a:lnSpc>
                <a:spcPts val="1370"/>
              </a:lnSpc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identifier:</a:t>
            </a:r>
            <a:r>
              <a:rPr sz="1200" spc="3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sequence</a:t>
            </a:r>
            <a:r>
              <a:rPr sz="1200" dirty="0">
                <a:latin typeface="Times New Roman"/>
                <a:cs typeface="Times New Roman"/>
              </a:rPr>
              <a:t> of </a:t>
            </a:r>
            <a:r>
              <a:rPr sz="1200" spc="-5" dirty="0">
                <a:latin typeface="Times New Roman"/>
                <a:cs typeface="Times New Roman"/>
              </a:rPr>
              <a:t>letters,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digits,</a:t>
            </a:r>
            <a:r>
              <a:rPr sz="1200" dirty="0">
                <a:latin typeface="Times New Roman"/>
                <a:cs typeface="Times New Roman"/>
              </a:rPr>
              <a:t> and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underscore</a:t>
            </a:r>
            <a:r>
              <a:rPr sz="1200" dirty="0">
                <a:latin typeface="Times New Roman"/>
                <a:cs typeface="Times New Roman"/>
              </a:rPr>
              <a:t> ( </a:t>
            </a:r>
            <a:r>
              <a:rPr sz="1200" spc="-5" dirty="0">
                <a:latin typeface="Times New Roman"/>
                <a:cs typeface="Times New Roman"/>
              </a:rPr>
              <a:t>'</a:t>
            </a:r>
            <a:r>
              <a:rPr sz="1200" b="1" spc="-5" dirty="0">
                <a:latin typeface="Consolas"/>
                <a:cs typeface="Consolas"/>
              </a:rPr>
              <a:t>_</a:t>
            </a:r>
            <a:r>
              <a:rPr sz="1200" spc="-5" dirty="0">
                <a:latin typeface="Times New Roman"/>
                <a:cs typeface="Times New Roman"/>
              </a:rPr>
              <a:t>' </a:t>
            </a:r>
            <a:r>
              <a:rPr sz="1200" dirty="0">
                <a:latin typeface="Times New Roman"/>
                <a:cs typeface="Times New Roman"/>
              </a:rPr>
              <a:t>) not </a:t>
            </a:r>
            <a:r>
              <a:rPr sz="1200" spc="-5" dirty="0">
                <a:latin typeface="Times New Roman"/>
                <a:cs typeface="Times New Roman"/>
              </a:rPr>
              <a:t>starting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</a:t>
            </a:r>
            <a:r>
              <a:rPr sz="1200" dirty="0">
                <a:latin typeface="Times New Roman"/>
                <a:cs typeface="Times New Roman"/>
              </a:rPr>
              <a:t> a digit.</a:t>
            </a:r>
          </a:p>
        </p:txBody>
      </p:sp>
      <p:sp>
        <p:nvSpPr>
          <p:cNvPr id="25" name="object 20"/>
          <p:cNvSpPr/>
          <p:nvPr/>
        </p:nvSpPr>
        <p:spPr>
          <a:xfrm>
            <a:off x="2834904" y="2172581"/>
            <a:ext cx="1924685" cy="829310"/>
          </a:xfrm>
          <a:custGeom>
            <a:avLst/>
            <a:gdLst/>
            <a:ahLst/>
            <a:cxnLst/>
            <a:rect l="l" t="t" r="r" b="b"/>
            <a:pathLst>
              <a:path w="1924685" h="829310">
                <a:moveTo>
                  <a:pt x="1509965" y="0"/>
                </a:moveTo>
                <a:lnTo>
                  <a:pt x="1509965" y="207274"/>
                </a:lnTo>
                <a:lnTo>
                  <a:pt x="0" y="207274"/>
                </a:lnTo>
                <a:lnTo>
                  <a:pt x="0" y="621822"/>
                </a:lnTo>
                <a:lnTo>
                  <a:pt x="1509965" y="621822"/>
                </a:lnTo>
                <a:lnTo>
                  <a:pt x="1509965" y="829097"/>
                </a:lnTo>
                <a:lnTo>
                  <a:pt x="1924512" y="414549"/>
                </a:lnTo>
                <a:lnTo>
                  <a:pt x="1509965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1"/>
          <p:cNvSpPr txBox="1"/>
          <p:nvPr/>
        </p:nvSpPr>
        <p:spPr>
          <a:xfrm>
            <a:off x="3043118" y="2369135"/>
            <a:ext cx="140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Calibri"/>
                <a:cs typeface="Calibri"/>
              </a:rPr>
              <a:t>TokenizerTest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811113" y="6539316"/>
            <a:ext cx="72326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0194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/>
          <p:nvPr/>
        </p:nvSpPr>
        <p:spPr>
          <a:xfrm>
            <a:off x="916938" y="325474"/>
            <a:ext cx="5293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C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o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m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p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il</a:t>
            </a: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a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ti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onEng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i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ne</a:t>
            </a:r>
            <a:r>
              <a:rPr sz="3200" spc="-16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A</a:t>
            </a:r>
            <a:r>
              <a:rPr sz="3200" spc="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P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I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837098" y="947977"/>
            <a:ext cx="496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nsolas"/>
                <a:cs typeface="Consolas"/>
              </a:rPr>
              <a:t>CompilationEngine</a:t>
            </a:r>
            <a:r>
              <a:rPr sz="1800" spc="-5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generates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compiler’s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output.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627" y="1518222"/>
            <a:ext cx="7294723" cy="4972407"/>
          </a:xfrm>
          <a:prstGeom prst="rect">
            <a:avLst/>
          </a:prstGeom>
        </p:spPr>
      </p:pic>
      <p:sp>
        <p:nvSpPr>
          <p:cNvPr id="12" name="object 7"/>
          <p:cNvSpPr txBox="1"/>
          <p:nvPr/>
        </p:nvSpPr>
        <p:spPr>
          <a:xfrm>
            <a:off x="10515162" y="6539316"/>
            <a:ext cx="71247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Slide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110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81493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/>
          <p:nvPr/>
        </p:nvSpPr>
        <p:spPr>
          <a:xfrm>
            <a:off x="916938" y="325474"/>
            <a:ext cx="5217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C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o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m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p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il</a:t>
            </a: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a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ti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onEng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i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ne</a:t>
            </a:r>
            <a:r>
              <a:rPr sz="3200" spc="-16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A</a:t>
            </a:r>
            <a:r>
              <a:rPr sz="3200" spc="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P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I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837098" y="947977"/>
            <a:ext cx="496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nsolas"/>
                <a:cs typeface="Consolas"/>
              </a:rPr>
              <a:t>CompilationEngine</a:t>
            </a:r>
            <a:r>
              <a:rPr sz="1800" spc="-5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generates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compiler’s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output.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772" y="1434095"/>
            <a:ext cx="7034803" cy="236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36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/>
          <p:nvPr/>
        </p:nvSpPr>
        <p:spPr>
          <a:xfrm>
            <a:off x="916938" y="325474"/>
            <a:ext cx="4493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C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o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m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p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il</a:t>
            </a: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a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ti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onEng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i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ne</a:t>
            </a:r>
            <a:r>
              <a:rPr sz="3200" spc="-16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A</a:t>
            </a:r>
            <a:r>
              <a:rPr sz="3200" spc="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P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I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837098" y="947977"/>
            <a:ext cx="496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nsolas"/>
                <a:cs typeface="Consolas"/>
              </a:rPr>
              <a:t>CompilationEngine</a:t>
            </a:r>
            <a:r>
              <a:rPr sz="1800" spc="-5" dirty="0">
                <a:latin typeface="Times New Roman"/>
                <a:cs typeface="Times New Roman"/>
              </a:rPr>
              <a:t>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generates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compiler’s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output.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" name="object 5"/>
          <p:cNvGrpSpPr/>
          <p:nvPr/>
        </p:nvGrpSpPr>
        <p:grpSpPr>
          <a:xfrm>
            <a:off x="696526" y="1434095"/>
            <a:ext cx="7217409" cy="3219450"/>
            <a:chOff x="696526" y="1434095"/>
            <a:chExt cx="7217409" cy="3219450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772" y="1434095"/>
              <a:ext cx="7034803" cy="2365553"/>
            </a:xfrm>
            <a:prstGeom prst="rect">
              <a:avLst/>
            </a:prstGeom>
          </p:spPr>
        </p:pic>
        <p:pic>
          <p:nvPicPr>
            <p:cNvPr id="12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526" y="1687196"/>
              <a:ext cx="7217187" cy="296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49441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object 4"/>
          <p:cNvSpPr/>
          <p:nvPr/>
        </p:nvSpPr>
        <p:spPr>
          <a:xfrm>
            <a:off x="493692" y="838382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 txBox="1">
            <a:spLocks noGrp="1"/>
          </p:cNvSpPr>
          <p:nvPr>
            <p:ph type="title"/>
          </p:nvPr>
        </p:nvSpPr>
        <p:spPr>
          <a:xfrm>
            <a:off x="594954" y="306875"/>
            <a:ext cx="542484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CompilationEngine</a:t>
            </a:r>
            <a:r>
              <a:rPr spc="-30" dirty="0"/>
              <a:t> </a:t>
            </a:r>
            <a:r>
              <a:rPr sz="2400" spc="-5" dirty="0"/>
              <a:t>(end-note)</a:t>
            </a:r>
            <a:endParaRPr sz="2400" dirty="0"/>
          </a:p>
        </p:txBody>
      </p:sp>
      <p:sp>
        <p:nvSpPr>
          <p:cNvPr id="10" name="object 6"/>
          <p:cNvSpPr txBox="1"/>
          <p:nvPr/>
        </p:nvSpPr>
        <p:spPr>
          <a:xfrm>
            <a:off x="841378" y="1048672"/>
            <a:ext cx="6525895" cy="133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following rules in the Jack grammar have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 </a:t>
            </a:r>
            <a:r>
              <a:rPr sz="2000" spc="-5" dirty="0">
                <a:latin typeface="Times New Roman"/>
                <a:cs typeface="Times New Roman"/>
              </a:rPr>
              <a:t>corresponding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compile</a:t>
            </a:r>
            <a:r>
              <a:rPr sz="1600" i="1" dirty="0">
                <a:latin typeface="Times New Roman"/>
                <a:cs typeface="Times New Roman"/>
              </a:rPr>
              <a:t>xxx</a:t>
            </a:r>
            <a:r>
              <a:rPr sz="1600" i="1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methods:</a:t>
            </a:r>
            <a:endParaRPr sz="2000">
              <a:latin typeface="Times New Roman"/>
              <a:cs typeface="Times New Roman"/>
            </a:endParaRPr>
          </a:p>
          <a:p>
            <a:pPr marL="285750" indent="-273050">
              <a:lnSpc>
                <a:spcPct val="100000"/>
              </a:lnSpc>
              <a:spcBef>
                <a:spcPts val="600"/>
              </a:spcBef>
              <a:buSzPct val="58333"/>
              <a:buFont typeface="Wingdings"/>
              <a:buChar char=""/>
              <a:tabLst>
                <a:tab pos="285115" algn="l"/>
                <a:tab pos="285750" algn="l"/>
              </a:tabLst>
            </a:pPr>
            <a:r>
              <a:rPr sz="1800" i="1" spc="-5" dirty="0">
                <a:latin typeface="Times New Roman"/>
                <a:cs typeface="Times New Roman"/>
              </a:rPr>
              <a:t>type</a:t>
            </a:r>
            <a:endParaRPr sz="1800">
              <a:latin typeface="Times New Roman"/>
              <a:cs typeface="Times New Roman"/>
            </a:endParaRPr>
          </a:p>
          <a:p>
            <a:pPr marL="285750" indent="-273050">
              <a:lnSpc>
                <a:spcPct val="100000"/>
              </a:lnSpc>
              <a:spcBef>
                <a:spcPts val="605"/>
              </a:spcBef>
              <a:buSzPct val="58333"/>
              <a:buFont typeface="Wingdings"/>
              <a:buChar char=""/>
              <a:tabLst>
                <a:tab pos="285115" algn="l"/>
                <a:tab pos="285750" algn="l"/>
              </a:tabLst>
            </a:pPr>
            <a:r>
              <a:rPr sz="1800" i="1" spc="-5" dirty="0">
                <a:latin typeface="Times New Roman"/>
                <a:cs typeface="Times New Roman"/>
              </a:rPr>
              <a:t>className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841378" y="2360012"/>
            <a:ext cx="1801495" cy="142684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705"/>
              </a:spcBef>
              <a:buSzPct val="58333"/>
              <a:buFont typeface="Wingdings"/>
              <a:buChar char=""/>
              <a:tabLst>
                <a:tab pos="285115" algn="l"/>
                <a:tab pos="285750" algn="l"/>
              </a:tabLst>
            </a:pPr>
            <a:r>
              <a:rPr sz="1800" i="1" spc="-10" dirty="0">
                <a:latin typeface="Times New Roman"/>
                <a:cs typeface="Times New Roman"/>
              </a:rPr>
              <a:t>subroutineName</a:t>
            </a:r>
            <a:endParaRPr sz="1800">
              <a:latin typeface="Times New Roman"/>
              <a:cs typeface="Times New Roman"/>
            </a:endParaRPr>
          </a:p>
          <a:p>
            <a:pPr marL="285750" indent="-273050">
              <a:lnSpc>
                <a:spcPct val="100000"/>
              </a:lnSpc>
              <a:spcBef>
                <a:spcPts val="610"/>
              </a:spcBef>
              <a:buSzPct val="58333"/>
              <a:buFont typeface="Wingdings"/>
              <a:buChar char=""/>
              <a:tabLst>
                <a:tab pos="285115" algn="l"/>
                <a:tab pos="285750" algn="l"/>
              </a:tabLst>
            </a:pPr>
            <a:r>
              <a:rPr sz="1800" i="1" spc="-5" dirty="0">
                <a:latin typeface="Times New Roman"/>
                <a:cs typeface="Times New Roman"/>
              </a:rPr>
              <a:t>variableName</a:t>
            </a:r>
            <a:endParaRPr sz="1800">
              <a:latin typeface="Times New Roman"/>
              <a:cs typeface="Times New Roman"/>
            </a:endParaRPr>
          </a:p>
          <a:p>
            <a:pPr marL="285750" indent="-273050">
              <a:lnSpc>
                <a:spcPct val="100000"/>
              </a:lnSpc>
              <a:spcBef>
                <a:spcPts val="570"/>
              </a:spcBef>
              <a:buSzPct val="58333"/>
              <a:buFont typeface="Wingdings"/>
              <a:buChar char=""/>
              <a:tabLst>
                <a:tab pos="285115" algn="l"/>
                <a:tab pos="285750" algn="l"/>
              </a:tabLst>
            </a:pPr>
            <a:r>
              <a:rPr sz="1800" i="1" spc="-5" dirty="0">
                <a:latin typeface="Times New Roman"/>
                <a:cs typeface="Times New Roman"/>
              </a:rPr>
              <a:t>statement</a:t>
            </a:r>
            <a:endParaRPr sz="1800">
              <a:latin typeface="Times New Roman"/>
              <a:cs typeface="Times New Roman"/>
            </a:endParaRPr>
          </a:p>
          <a:p>
            <a:pPr marL="285750" indent="-273050">
              <a:lnSpc>
                <a:spcPct val="100000"/>
              </a:lnSpc>
              <a:spcBef>
                <a:spcPts val="610"/>
              </a:spcBef>
              <a:buSzPct val="58333"/>
              <a:buFont typeface="Wingdings"/>
              <a:buChar char=""/>
              <a:tabLst>
                <a:tab pos="285115" algn="l"/>
                <a:tab pos="285750" algn="l"/>
              </a:tabLst>
            </a:pPr>
            <a:r>
              <a:rPr sz="1800" i="1" spc="-10" dirty="0">
                <a:latin typeface="Times New Roman"/>
                <a:cs typeface="Times New Roman"/>
              </a:rPr>
              <a:t>subroutineCall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3539397" y="2397671"/>
            <a:ext cx="2584450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the parsing logic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these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rules is handled </a:t>
            </a:r>
            <a:r>
              <a:rPr sz="1800" dirty="0">
                <a:latin typeface="Times New Roman"/>
                <a:cs typeface="Times New Roman"/>
              </a:rPr>
              <a:t>by </a:t>
            </a:r>
            <a:r>
              <a:rPr sz="1800" spc="-5" dirty="0">
                <a:latin typeface="Times New Roman"/>
                <a:cs typeface="Times New Roman"/>
              </a:rPr>
              <a:t>the rules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invoke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2901978" y="1819604"/>
            <a:ext cx="373380" cy="1882775"/>
          </a:xfrm>
          <a:custGeom>
            <a:avLst/>
            <a:gdLst/>
            <a:ahLst/>
            <a:cxnLst/>
            <a:rect l="l" t="t" r="r" b="b"/>
            <a:pathLst>
              <a:path w="373379" h="1882775">
                <a:moveTo>
                  <a:pt x="0" y="0"/>
                </a:moveTo>
                <a:lnTo>
                  <a:pt x="49581" y="5431"/>
                </a:lnTo>
                <a:lnTo>
                  <a:pt x="94135" y="20759"/>
                </a:lnTo>
                <a:lnTo>
                  <a:pt x="131882" y="44534"/>
                </a:lnTo>
                <a:lnTo>
                  <a:pt x="161045" y="75307"/>
                </a:lnTo>
                <a:lnTo>
                  <a:pt x="179847" y="111628"/>
                </a:lnTo>
                <a:lnTo>
                  <a:pt x="186510" y="152049"/>
                </a:lnTo>
                <a:lnTo>
                  <a:pt x="186510" y="789288"/>
                </a:lnTo>
                <a:lnTo>
                  <a:pt x="193172" y="829709"/>
                </a:lnTo>
                <a:lnTo>
                  <a:pt x="211974" y="866030"/>
                </a:lnTo>
                <a:lnTo>
                  <a:pt x="241137" y="896803"/>
                </a:lnTo>
                <a:lnTo>
                  <a:pt x="278884" y="920578"/>
                </a:lnTo>
                <a:lnTo>
                  <a:pt x="323438" y="935906"/>
                </a:lnTo>
                <a:lnTo>
                  <a:pt x="373020" y="941337"/>
                </a:lnTo>
                <a:lnTo>
                  <a:pt x="323438" y="946768"/>
                </a:lnTo>
                <a:lnTo>
                  <a:pt x="278884" y="962096"/>
                </a:lnTo>
                <a:lnTo>
                  <a:pt x="241137" y="985871"/>
                </a:lnTo>
                <a:lnTo>
                  <a:pt x="211974" y="1016644"/>
                </a:lnTo>
                <a:lnTo>
                  <a:pt x="193172" y="1052966"/>
                </a:lnTo>
                <a:lnTo>
                  <a:pt x="186510" y="1093387"/>
                </a:lnTo>
                <a:lnTo>
                  <a:pt x="186510" y="1730626"/>
                </a:lnTo>
                <a:lnTo>
                  <a:pt x="179847" y="1771046"/>
                </a:lnTo>
                <a:lnTo>
                  <a:pt x="161045" y="1807367"/>
                </a:lnTo>
                <a:lnTo>
                  <a:pt x="131882" y="1838140"/>
                </a:lnTo>
                <a:lnTo>
                  <a:pt x="94135" y="1861915"/>
                </a:lnTo>
                <a:lnTo>
                  <a:pt x="49581" y="1877243"/>
                </a:lnTo>
                <a:lnTo>
                  <a:pt x="0" y="188267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0"/>
          <p:cNvGrpSpPr/>
          <p:nvPr/>
        </p:nvGrpSpPr>
        <p:grpSpPr>
          <a:xfrm>
            <a:off x="765981" y="4296340"/>
            <a:ext cx="2832100" cy="2349500"/>
            <a:chOff x="1087966" y="4288366"/>
            <a:chExt cx="2832100" cy="2349500"/>
          </a:xfrm>
        </p:grpSpPr>
        <p:pic>
          <p:nvPicPr>
            <p:cNvPr id="15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6433" y="4330699"/>
              <a:ext cx="2823632" cy="2298700"/>
            </a:xfrm>
            <a:prstGeom prst="rect">
              <a:avLst/>
            </a:prstGeom>
          </p:spPr>
        </p:pic>
        <p:pic>
          <p:nvPicPr>
            <p:cNvPr id="16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966" y="4288366"/>
              <a:ext cx="2751667" cy="2349500"/>
            </a:xfrm>
            <a:prstGeom prst="rect">
              <a:avLst/>
            </a:prstGeom>
          </p:spPr>
        </p:pic>
        <p:sp>
          <p:nvSpPr>
            <p:cNvPr id="17" name="object 13"/>
            <p:cNvSpPr/>
            <p:nvPr/>
          </p:nvSpPr>
          <p:spPr>
            <a:xfrm>
              <a:off x="1103550" y="4341433"/>
              <a:ext cx="2680335" cy="2150745"/>
            </a:xfrm>
            <a:custGeom>
              <a:avLst/>
              <a:gdLst/>
              <a:ahLst/>
              <a:cxnLst/>
              <a:rect l="l" t="t" r="r" b="b"/>
              <a:pathLst>
                <a:path w="2680335" h="2150745">
                  <a:moveTo>
                    <a:pt x="2679943" y="0"/>
                  </a:moveTo>
                  <a:lnTo>
                    <a:pt x="0" y="0"/>
                  </a:lnTo>
                  <a:lnTo>
                    <a:pt x="0" y="2150243"/>
                  </a:lnTo>
                  <a:lnTo>
                    <a:pt x="2679943" y="2150243"/>
                  </a:lnTo>
                  <a:lnTo>
                    <a:pt x="2679943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1103550" y="4341432"/>
              <a:ext cx="2680335" cy="2150745"/>
            </a:xfrm>
            <a:custGeom>
              <a:avLst/>
              <a:gdLst/>
              <a:ahLst/>
              <a:cxnLst/>
              <a:rect l="l" t="t" r="r" b="b"/>
              <a:pathLst>
                <a:path w="2680335" h="2150745">
                  <a:moveTo>
                    <a:pt x="0" y="0"/>
                  </a:moveTo>
                  <a:lnTo>
                    <a:pt x="2679944" y="0"/>
                  </a:lnTo>
                  <a:lnTo>
                    <a:pt x="2679944" y="2150244"/>
                  </a:lnTo>
                  <a:lnTo>
                    <a:pt x="0" y="215024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5"/>
          <p:cNvSpPr txBox="1"/>
          <p:nvPr/>
        </p:nvSpPr>
        <p:spPr>
          <a:xfrm>
            <a:off x="1155190" y="4264320"/>
            <a:ext cx="596265" cy="5657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latin typeface="Times New Roman"/>
                <a:cs typeface="Times New Roman"/>
              </a:rPr>
              <a:t>...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16"/>
          <p:cNvSpPr txBox="1"/>
          <p:nvPr/>
        </p:nvSpPr>
        <p:spPr>
          <a:xfrm>
            <a:off x="1050415" y="5147519"/>
            <a:ext cx="720090" cy="44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850">
              <a:lnSpc>
                <a:spcPct val="1262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17"/>
          <p:cNvSpPr txBox="1"/>
          <p:nvPr/>
        </p:nvSpPr>
        <p:spPr>
          <a:xfrm>
            <a:off x="840865" y="5788362"/>
            <a:ext cx="929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2" name="object 18"/>
          <p:cNvSpPr txBox="1"/>
          <p:nvPr/>
        </p:nvSpPr>
        <p:spPr>
          <a:xfrm>
            <a:off x="1829847" y="4636853"/>
            <a:ext cx="1486535" cy="15144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" marR="520065" indent="-17780">
              <a:lnSpc>
                <a:spcPct val="101000"/>
              </a:lnSpc>
              <a:spcBef>
                <a:spcPts val="8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r>
              <a:rPr sz="1100" spc="-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...</a:t>
            </a:r>
            <a:endParaRPr sz="110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spcBef>
                <a:spcPts val="38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34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  <a:spcBef>
                <a:spcPts val="38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19"/>
          <p:cNvSpPr txBox="1"/>
          <p:nvPr/>
        </p:nvSpPr>
        <p:spPr>
          <a:xfrm>
            <a:off x="1539365" y="6131305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0"/>
          <p:cNvSpPr txBox="1"/>
          <p:nvPr/>
        </p:nvSpPr>
        <p:spPr>
          <a:xfrm>
            <a:off x="769807" y="4072836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Example: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5" name="object 21"/>
          <p:cNvGrpSpPr/>
          <p:nvPr/>
        </p:nvGrpSpPr>
        <p:grpSpPr>
          <a:xfrm>
            <a:off x="2569772" y="4001044"/>
            <a:ext cx="5700395" cy="2581910"/>
            <a:chOff x="2891757" y="3993070"/>
            <a:chExt cx="5700395" cy="2581910"/>
          </a:xfrm>
        </p:grpSpPr>
        <p:sp>
          <p:nvSpPr>
            <p:cNvPr id="26" name="object 22"/>
            <p:cNvSpPr/>
            <p:nvPr/>
          </p:nvSpPr>
          <p:spPr>
            <a:xfrm>
              <a:off x="2894931" y="3996245"/>
              <a:ext cx="5694045" cy="2575560"/>
            </a:xfrm>
            <a:custGeom>
              <a:avLst/>
              <a:gdLst/>
              <a:ahLst/>
              <a:cxnLst/>
              <a:rect l="l" t="t" r="r" b="b"/>
              <a:pathLst>
                <a:path w="5694045" h="2575559">
                  <a:moveTo>
                    <a:pt x="5693422" y="1073067"/>
                  </a:moveTo>
                  <a:lnTo>
                    <a:pt x="1837866" y="1073067"/>
                  </a:lnTo>
                  <a:lnTo>
                    <a:pt x="1837866" y="2146121"/>
                  </a:lnTo>
                  <a:lnTo>
                    <a:pt x="1840385" y="2192891"/>
                  </a:lnTo>
                  <a:lnTo>
                    <a:pt x="1847766" y="2238202"/>
                  </a:lnTo>
                  <a:lnTo>
                    <a:pt x="1859749" y="2281793"/>
                  </a:lnTo>
                  <a:lnTo>
                    <a:pt x="1876070" y="2323401"/>
                  </a:lnTo>
                  <a:lnTo>
                    <a:pt x="1896469" y="2362764"/>
                  </a:lnTo>
                  <a:lnTo>
                    <a:pt x="1920683" y="2399622"/>
                  </a:lnTo>
                  <a:lnTo>
                    <a:pt x="1948451" y="2433711"/>
                  </a:lnTo>
                  <a:lnTo>
                    <a:pt x="1979510" y="2464771"/>
                  </a:lnTo>
                  <a:lnTo>
                    <a:pt x="2013600" y="2492539"/>
                  </a:lnTo>
                  <a:lnTo>
                    <a:pt x="2050457" y="2516753"/>
                  </a:lnTo>
                  <a:lnTo>
                    <a:pt x="2089820" y="2537152"/>
                  </a:lnTo>
                  <a:lnTo>
                    <a:pt x="2131428" y="2553473"/>
                  </a:lnTo>
                  <a:lnTo>
                    <a:pt x="2175019" y="2565456"/>
                  </a:lnTo>
                  <a:lnTo>
                    <a:pt x="2220330" y="2572837"/>
                  </a:lnTo>
                  <a:lnTo>
                    <a:pt x="2267099" y="2575356"/>
                  </a:lnTo>
                  <a:lnTo>
                    <a:pt x="5264188" y="2575356"/>
                  </a:lnTo>
                  <a:lnTo>
                    <a:pt x="5310958" y="2572837"/>
                  </a:lnTo>
                  <a:lnTo>
                    <a:pt x="5356269" y="2565456"/>
                  </a:lnTo>
                  <a:lnTo>
                    <a:pt x="5399859" y="2553473"/>
                  </a:lnTo>
                  <a:lnTo>
                    <a:pt x="5441467" y="2537152"/>
                  </a:lnTo>
                  <a:lnTo>
                    <a:pt x="5480831" y="2516753"/>
                  </a:lnTo>
                  <a:lnTo>
                    <a:pt x="5517688" y="2492539"/>
                  </a:lnTo>
                  <a:lnTo>
                    <a:pt x="5551778" y="2464771"/>
                  </a:lnTo>
                  <a:lnTo>
                    <a:pt x="5582837" y="2433711"/>
                  </a:lnTo>
                  <a:lnTo>
                    <a:pt x="5610605" y="2399622"/>
                  </a:lnTo>
                  <a:lnTo>
                    <a:pt x="5634819" y="2362764"/>
                  </a:lnTo>
                  <a:lnTo>
                    <a:pt x="5655218" y="2323401"/>
                  </a:lnTo>
                  <a:lnTo>
                    <a:pt x="5671540" y="2281793"/>
                  </a:lnTo>
                  <a:lnTo>
                    <a:pt x="5683522" y="2238202"/>
                  </a:lnTo>
                  <a:lnTo>
                    <a:pt x="5690904" y="2192891"/>
                  </a:lnTo>
                  <a:lnTo>
                    <a:pt x="5693422" y="2146121"/>
                  </a:lnTo>
                  <a:lnTo>
                    <a:pt x="5693422" y="1073067"/>
                  </a:lnTo>
                  <a:close/>
                </a:path>
                <a:path w="5694045" h="2575559">
                  <a:moveTo>
                    <a:pt x="5264188" y="0"/>
                  </a:moveTo>
                  <a:lnTo>
                    <a:pt x="2267099" y="0"/>
                  </a:lnTo>
                  <a:lnTo>
                    <a:pt x="2220330" y="2518"/>
                  </a:lnTo>
                  <a:lnTo>
                    <a:pt x="2175019" y="9900"/>
                  </a:lnTo>
                  <a:lnTo>
                    <a:pt x="2131428" y="21882"/>
                  </a:lnTo>
                  <a:lnTo>
                    <a:pt x="2089820" y="38204"/>
                  </a:lnTo>
                  <a:lnTo>
                    <a:pt x="2050457" y="58602"/>
                  </a:lnTo>
                  <a:lnTo>
                    <a:pt x="2013600" y="82817"/>
                  </a:lnTo>
                  <a:lnTo>
                    <a:pt x="1979510" y="110584"/>
                  </a:lnTo>
                  <a:lnTo>
                    <a:pt x="1948451" y="141644"/>
                  </a:lnTo>
                  <a:lnTo>
                    <a:pt x="1920683" y="175733"/>
                  </a:lnTo>
                  <a:lnTo>
                    <a:pt x="1896469" y="212591"/>
                  </a:lnTo>
                  <a:lnTo>
                    <a:pt x="1876070" y="251954"/>
                  </a:lnTo>
                  <a:lnTo>
                    <a:pt x="1859749" y="293562"/>
                  </a:lnTo>
                  <a:lnTo>
                    <a:pt x="1847766" y="337153"/>
                  </a:lnTo>
                  <a:lnTo>
                    <a:pt x="1840385" y="382464"/>
                  </a:lnTo>
                  <a:lnTo>
                    <a:pt x="1837866" y="429234"/>
                  </a:lnTo>
                  <a:lnTo>
                    <a:pt x="0" y="1286518"/>
                  </a:lnTo>
                  <a:lnTo>
                    <a:pt x="1837866" y="1073067"/>
                  </a:lnTo>
                  <a:lnTo>
                    <a:pt x="5693422" y="1073067"/>
                  </a:lnTo>
                  <a:lnTo>
                    <a:pt x="5693422" y="429225"/>
                  </a:lnTo>
                  <a:lnTo>
                    <a:pt x="5690904" y="382464"/>
                  </a:lnTo>
                  <a:lnTo>
                    <a:pt x="5683522" y="337153"/>
                  </a:lnTo>
                  <a:lnTo>
                    <a:pt x="5671540" y="293562"/>
                  </a:lnTo>
                  <a:lnTo>
                    <a:pt x="5655218" y="251954"/>
                  </a:lnTo>
                  <a:lnTo>
                    <a:pt x="5634819" y="212591"/>
                  </a:lnTo>
                  <a:lnTo>
                    <a:pt x="5610605" y="175733"/>
                  </a:lnTo>
                  <a:lnTo>
                    <a:pt x="5582837" y="141644"/>
                  </a:lnTo>
                  <a:lnTo>
                    <a:pt x="5551778" y="110584"/>
                  </a:lnTo>
                  <a:lnTo>
                    <a:pt x="5517688" y="82817"/>
                  </a:lnTo>
                  <a:lnTo>
                    <a:pt x="5480831" y="58602"/>
                  </a:lnTo>
                  <a:lnTo>
                    <a:pt x="5441467" y="38204"/>
                  </a:lnTo>
                  <a:lnTo>
                    <a:pt x="5399859" y="21882"/>
                  </a:lnTo>
                  <a:lnTo>
                    <a:pt x="5356269" y="9900"/>
                  </a:lnTo>
                  <a:lnTo>
                    <a:pt x="5310958" y="2518"/>
                  </a:lnTo>
                  <a:lnTo>
                    <a:pt x="5264188" y="0"/>
                  </a:lnTo>
                  <a:close/>
                </a:path>
                <a:path w="5694045" h="2575559">
                  <a:moveTo>
                    <a:pt x="1837866" y="429225"/>
                  </a:move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/>
            <p:cNvSpPr/>
            <p:nvPr/>
          </p:nvSpPr>
          <p:spPr>
            <a:xfrm>
              <a:off x="2894932" y="3996245"/>
              <a:ext cx="5694045" cy="2575560"/>
            </a:xfrm>
            <a:custGeom>
              <a:avLst/>
              <a:gdLst/>
              <a:ahLst/>
              <a:cxnLst/>
              <a:rect l="l" t="t" r="r" b="b"/>
              <a:pathLst>
                <a:path w="5694045" h="2575559">
                  <a:moveTo>
                    <a:pt x="1837866" y="429234"/>
                  </a:moveTo>
                  <a:lnTo>
                    <a:pt x="1840384" y="382464"/>
                  </a:lnTo>
                  <a:lnTo>
                    <a:pt x="1847766" y="337153"/>
                  </a:lnTo>
                  <a:lnTo>
                    <a:pt x="1859748" y="293563"/>
                  </a:lnTo>
                  <a:lnTo>
                    <a:pt x="1876070" y="251955"/>
                  </a:lnTo>
                  <a:lnTo>
                    <a:pt x="1896469" y="212591"/>
                  </a:lnTo>
                  <a:lnTo>
                    <a:pt x="1920683" y="175734"/>
                  </a:lnTo>
                  <a:lnTo>
                    <a:pt x="1948451" y="141644"/>
                  </a:lnTo>
                  <a:lnTo>
                    <a:pt x="1979510" y="110585"/>
                  </a:lnTo>
                  <a:lnTo>
                    <a:pt x="2013600" y="82817"/>
                  </a:lnTo>
                  <a:lnTo>
                    <a:pt x="2050457" y="58603"/>
                  </a:lnTo>
                  <a:lnTo>
                    <a:pt x="2089821" y="38204"/>
                  </a:lnTo>
                  <a:lnTo>
                    <a:pt x="2131429" y="21882"/>
                  </a:lnTo>
                  <a:lnTo>
                    <a:pt x="2175019" y="9900"/>
                  </a:lnTo>
                  <a:lnTo>
                    <a:pt x="2220330" y="2518"/>
                  </a:lnTo>
                  <a:lnTo>
                    <a:pt x="2267100" y="0"/>
                  </a:lnTo>
                  <a:lnTo>
                    <a:pt x="2480458" y="0"/>
                  </a:lnTo>
                  <a:lnTo>
                    <a:pt x="3444348" y="0"/>
                  </a:lnTo>
                  <a:lnTo>
                    <a:pt x="5264189" y="0"/>
                  </a:lnTo>
                  <a:lnTo>
                    <a:pt x="5310958" y="2518"/>
                  </a:lnTo>
                  <a:lnTo>
                    <a:pt x="5356269" y="9900"/>
                  </a:lnTo>
                  <a:lnTo>
                    <a:pt x="5399860" y="21882"/>
                  </a:lnTo>
                  <a:lnTo>
                    <a:pt x="5441467" y="38204"/>
                  </a:lnTo>
                  <a:lnTo>
                    <a:pt x="5480831" y="58603"/>
                  </a:lnTo>
                  <a:lnTo>
                    <a:pt x="5517688" y="82817"/>
                  </a:lnTo>
                  <a:lnTo>
                    <a:pt x="5551778" y="110585"/>
                  </a:lnTo>
                  <a:lnTo>
                    <a:pt x="5582837" y="141644"/>
                  </a:lnTo>
                  <a:lnTo>
                    <a:pt x="5610605" y="175734"/>
                  </a:lnTo>
                  <a:lnTo>
                    <a:pt x="5634819" y="212591"/>
                  </a:lnTo>
                  <a:lnTo>
                    <a:pt x="5655218" y="251955"/>
                  </a:lnTo>
                  <a:lnTo>
                    <a:pt x="5671540" y="293563"/>
                  </a:lnTo>
                  <a:lnTo>
                    <a:pt x="5683522" y="337153"/>
                  </a:lnTo>
                  <a:lnTo>
                    <a:pt x="5690904" y="382464"/>
                  </a:lnTo>
                  <a:lnTo>
                    <a:pt x="5693423" y="429234"/>
                  </a:lnTo>
                  <a:lnTo>
                    <a:pt x="5693423" y="1073068"/>
                  </a:lnTo>
                  <a:lnTo>
                    <a:pt x="5693423" y="2146122"/>
                  </a:lnTo>
                  <a:lnTo>
                    <a:pt x="5690904" y="2192891"/>
                  </a:lnTo>
                  <a:lnTo>
                    <a:pt x="5683522" y="2238203"/>
                  </a:lnTo>
                  <a:lnTo>
                    <a:pt x="5671540" y="2281793"/>
                  </a:lnTo>
                  <a:lnTo>
                    <a:pt x="5655218" y="2323401"/>
                  </a:lnTo>
                  <a:lnTo>
                    <a:pt x="5634819" y="2362765"/>
                  </a:lnTo>
                  <a:lnTo>
                    <a:pt x="5610605" y="2399622"/>
                  </a:lnTo>
                  <a:lnTo>
                    <a:pt x="5582837" y="2433712"/>
                  </a:lnTo>
                  <a:lnTo>
                    <a:pt x="5551778" y="2464771"/>
                  </a:lnTo>
                  <a:lnTo>
                    <a:pt x="5517688" y="2492539"/>
                  </a:lnTo>
                  <a:lnTo>
                    <a:pt x="5480831" y="2516753"/>
                  </a:lnTo>
                  <a:lnTo>
                    <a:pt x="5441467" y="2537152"/>
                  </a:lnTo>
                  <a:lnTo>
                    <a:pt x="5399860" y="2553474"/>
                  </a:lnTo>
                  <a:lnTo>
                    <a:pt x="5356269" y="2565456"/>
                  </a:lnTo>
                  <a:lnTo>
                    <a:pt x="5310958" y="2572838"/>
                  </a:lnTo>
                  <a:lnTo>
                    <a:pt x="5264189" y="2575357"/>
                  </a:lnTo>
                  <a:lnTo>
                    <a:pt x="3444348" y="2575357"/>
                  </a:lnTo>
                  <a:lnTo>
                    <a:pt x="2480458" y="2575357"/>
                  </a:lnTo>
                  <a:lnTo>
                    <a:pt x="2267100" y="2575357"/>
                  </a:lnTo>
                  <a:lnTo>
                    <a:pt x="2220330" y="2572838"/>
                  </a:lnTo>
                  <a:lnTo>
                    <a:pt x="2175019" y="2565456"/>
                  </a:lnTo>
                  <a:lnTo>
                    <a:pt x="2131429" y="2553474"/>
                  </a:lnTo>
                  <a:lnTo>
                    <a:pt x="2089821" y="2537152"/>
                  </a:lnTo>
                  <a:lnTo>
                    <a:pt x="2050457" y="2516753"/>
                  </a:lnTo>
                  <a:lnTo>
                    <a:pt x="2013600" y="2492539"/>
                  </a:lnTo>
                  <a:lnTo>
                    <a:pt x="1979510" y="2464771"/>
                  </a:lnTo>
                  <a:lnTo>
                    <a:pt x="1948451" y="2433712"/>
                  </a:lnTo>
                  <a:lnTo>
                    <a:pt x="1920683" y="2399622"/>
                  </a:lnTo>
                  <a:lnTo>
                    <a:pt x="1896469" y="2362765"/>
                  </a:lnTo>
                  <a:lnTo>
                    <a:pt x="1876070" y="2323401"/>
                  </a:lnTo>
                  <a:lnTo>
                    <a:pt x="1859748" y="2281793"/>
                  </a:lnTo>
                  <a:lnTo>
                    <a:pt x="1847766" y="2238203"/>
                  </a:lnTo>
                  <a:lnTo>
                    <a:pt x="1840384" y="2192891"/>
                  </a:lnTo>
                  <a:lnTo>
                    <a:pt x="1837866" y="2146122"/>
                  </a:lnTo>
                  <a:lnTo>
                    <a:pt x="1837866" y="1073068"/>
                  </a:lnTo>
                  <a:lnTo>
                    <a:pt x="0" y="1286519"/>
                  </a:lnTo>
                  <a:lnTo>
                    <a:pt x="1837866" y="429226"/>
                  </a:lnTo>
                  <a:close/>
                </a:path>
              </a:pathLst>
            </a:custGeom>
            <a:ln w="6350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4"/>
          <p:cNvSpPr txBox="1"/>
          <p:nvPr/>
        </p:nvSpPr>
        <p:spPr>
          <a:xfrm>
            <a:off x="4615272" y="4084572"/>
            <a:ext cx="1797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5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compileStatements: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4615272" y="4465594"/>
            <a:ext cx="3407410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214629" indent="-177800">
              <a:lnSpc>
                <a:spcPct val="99800"/>
              </a:lnSpc>
              <a:spcBef>
                <a:spcPts val="100"/>
              </a:spcBef>
              <a:buSzPct val="121875"/>
              <a:buFont typeface="Arial MT"/>
              <a:buChar char="•"/>
              <a:tabLst>
                <a:tab pos="190500" algn="l"/>
              </a:tabLst>
            </a:pPr>
            <a:r>
              <a:rPr sz="1600" spc="-5" dirty="0">
                <a:latin typeface="Times New Roman"/>
                <a:cs typeface="Times New Roman"/>
              </a:rPr>
              <a:t>Uses </a:t>
            </a:r>
            <a:r>
              <a:rPr sz="1600" dirty="0">
                <a:latin typeface="Times New Roman"/>
                <a:cs typeface="Times New Roman"/>
              </a:rPr>
              <a:t>a loop to handle 0 or more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statement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instances,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according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left-most token</a:t>
            </a:r>
            <a:endParaRPr sz="1600">
              <a:latin typeface="Times New Roman"/>
              <a:cs typeface="Times New Roman"/>
            </a:endParaRPr>
          </a:p>
          <a:p>
            <a:pPr marL="190500" indent="-177800">
              <a:lnSpc>
                <a:spcPts val="1910"/>
              </a:lnSpc>
              <a:spcBef>
                <a:spcPts val="1215"/>
              </a:spcBef>
              <a:buFont typeface="Arial MT"/>
              <a:buChar char="•"/>
              <a:tabLst>
                <a:tab pos="190500" algn="l"/>
              </a:tabLst>
            </a:pPr>
            <a:r>
              <a:rPr sz="1600" dirty="0">
                <a:latin typeface="Times New Roman"/>
                <a:cs typeface="Times New Roman"/>
              </a:rPr>
              <a:t>If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left-most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token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38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dirty="0">
                <a:latin typeface="Consolas"/>
                <a:cs typeface="Consolas"/>
              </a:rPr>
              <a:t>if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dirty="0">
                <a:latin typeface="Consolas"/>
                <a:cs typeface="Consolas"/>
              </a:rPr>
              <a:t>while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400" dirty="0">
                <a:latin typeface="Times New Roman"/>
                <a:cs typeface="Times New Roman"/>
              </a:rPr>
              <a:t>,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ts val="1670"/>
              </a:lnSpc>
            </a:pPr>
            <a:r>
              <a:rPr sz="1400" dirty="0">
                <a:latin typeface="Times New Roman"/>
                <a:cs typeface="Times New Roman"/>
              </a:rPr>
              <a:t>...</a:t>
            </a: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latin typeface="Times New Roman"/>
                <a:cs typeface="Times New Roman"/>
              </a:rPr>
              <a:t>it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invokes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onsolas"/>
                <a:cs typeface="Consolas"/>
              </a:rPr>
              <a:t>compileIf</a:t>
            </a:r>
            <a:r>
              <a:rPr sz="1600" dirty="0">
                <a:latin typeface="Times New Roman"/>
                <a:cs typeface="Times New Roman"/>
              </a:rPr>
              <a:t>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onsolas"/>
                <a:cs typeface="Consolas"/>
              </a:rPr>
              <a:t>compileWhile</a:t>
            </a:r>
            <a:r>
              <a:rPr sz="1600" dirty="0">
                <a:latin typeface="Times New Roman"/>
                <a:cs typeface="Times New Roman"/>
              </a:rPr>
              <a:t>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...</a:t>
            </a:r>
            <a:endParaRPr sz="1600">
              <a:latin typeface="Times New Roman"/>
              <a:cs typeface="Times New Roman"/>
            </a:endParaRPr>
          </a:p>
          <a:p>
            <a:pPr marL="190500" indent="-177800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190500" algn="l"/>
              </a:tabLst>
            </a:pPr>
            <a:r>
              <a:rPr sz="1600" spc="-5" dirty="0">
                <a:latin typeface="Times New Roman"/>
                <a:cs typeface="Times New Roman"/>
              </a:rPr>
              <a:t>There</a:t>
            </a:r>
            <a:r>
              <a:rPr sz="1600" dirty="0">
                <a:latin typeface="Times New Roman"/>
                <a:cs typeface="Times New Roman"/>
              </a:rPr>
              <a:t> is no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compileStatement</a:t>
            </a:r>
            <a:r>
              <a:rPr sz="1400" spc="-370" dirty="0">
                <a:latin typeface="Consolas"/>
                <a:cs typeface="Consolas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method</a:t>
            </a:r>
            <a:endParaRPr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3909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1788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Recap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31063" y="1163030"/>
            <a:ext cx="7360920" cy="3122930"/>
            <a:chOff x="831063" y="1163030"/>
            <a:chExt cx="7360920" cy="312293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163030"/>
              <a:ext cx="7360895" cy="3122424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6228080" y="2479039"/>
              <a:ext cx="873760" cy="589280"/>
            </a:xfrm>
            <a:custGeom>
              <a:avLst/>
              <a:gdLst/>
              <a:ahLst/>
              <a:cxnLst/>
              <a:rect l="l" t="t" r="r" b="b"/>
              <a:pathLst>
                <a:path w="873759" h="589280">
                  <a:moveTo>
                    <a:pt x="873759" y="0"/>
                  </a:moveTo>
                  <a:lnTo>
                    <a:pt x="0" y="0"/>
                  </a:lnTo>
                  <a:lnTo>
                    <a:pt x="0" y="589279"/>
                  </a:lnTo>
                  <a:lnTo>
                    <a:pt x="873759" y="589279"/>
                  </a:lnTo>
                  <a:lnTo>
                    <a:pt x="873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/>
            <p:cNvSpPr/>
            <p:nvPr/>
          </p:nvSpPr>
          <p:spPr>
            <a:xfrm>
              <a:off x="2366446" y="2192732"/>
              <a:ext cx="2138045" cy="1818639"/>
            </a:xfrm>
            <a:custGeom>
              <a:avLst/>
              <a:gdLst/>
              <a:ahLst/>
              <a:cxnLst/>
              <a:rect l="l" t="t" r="r" b="b"/>
              <a:pathLst>
                <a:path w="2138045" h="1818639">
                  <a:moveTo>
                    <a:pt x="0" y="0"/>
                  </a:moveTo>
                  <a:lnTo>
                    <a:pt x="2138026" y="0"/>
                  </a:lnTo>
                  <a:lnTo>
                    <a:pt x="2138026" y="1818141"/>
                  </a:lnTo>
                  <a:lnTo>
                    <a:pt x="0" y="1818141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2198140" y="4771048"/>
            <a:ext cx="3004185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Implementation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plan: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onsolas"/>
                <a:cs typeface="Consolas"/>
              </a:rPr>
              <a:t>JackTokenizer</a:t>
            </a:r>
            <a:endParaRPr sz="16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onsolas"/>
                <a:cs typeface="Consolas"/>
              </a:rPr>
              <a:t>CompilationEngine</a:t>
            </a:r>
            <a:endParaRPr sz="16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onsolas"/>
                <a:cs typeface="Consolas"/>
              </a:rPr>
              <a:t>JackAnalyzer</a:t>
            </a:r>
            <a:r>
              <a:rPr sz="1600" spc="-215" dirty="0">
                <a:latin typeface="Consolas"/>
                <a:cs typeface="Consolas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(top-most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module)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4" name="object 9"/>
          <p:cNvGrpSpPr/>
          <p:nvPr/>
        </p:nvGrpSpPr>
        <p:grpSpPr>
          <a:xfrm>
            <a:off x="1726406" y="5219929"/>
            <a:ext cx="692785" cy="776605"/>
            <a:chOff x="1726406" y="5219929"/>
            <a:chExt cx="692785" cy="776605"/>
          </a:xfrm>
        </p:grpSpPr>
        <p:pic>
          <p:nvPicPr>
            <p:cNvPr id="15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148" y="5219929"/>
              <a:ext cx="680816" cy="381894"/>
            </a:xfrm>
            <a:prstGeom prst="rect">
              <a:avLst/>
            </a:prstGeom>
          </p:spPr>
        </p:pic>
        <p:pic>
          <p:nvPicPr>
            <p:cNvPr id="16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6406" y="5614249"/>
              <a:ext cx="680816" cy="381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1469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248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</a:t>
            </a:r>
            <a:r>
              <a:rPr spc="-10" dirty="0"/>
              <a:t>ac</a:t>
            </a:r>
            <a:r>
              <a:rPr dirty="0"/>
              <a:t>kAn</a:t>
            </a:r>
            <a:r>
              <a:rPr spc="-10" dirty="0"/>
              <a:t>a</a:t>
            </a:r>
            <a:r>
              <a:rPr spc="-5" dirty="0"/>
              <a:t>l</a:t>
            </a:r>
            <a:r>
              <a:rPr dirty="0"/>
              <a:t>y</a:t>
            </a:r>
            <a:r>
              <a:rPr spc="-10" dirty="0"/>
              <a:t>ze</a:t>
            </a:r>
            <a:r>
              <a:rPr dirty="0"/>
              <a:t>r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905801" y="879419"/>
            <a:ext cx="7869555" cy="3606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top-most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/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main </a:t>
            </a:r>
            <a:r>
              <a:rPr sz="2000" spc="-5" dirty="0">
                <a:latin typeface="Times New Roman"/>
                <a:cs typeface="Times New Roman"/>
              </a:rPr>
              <a:t>module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Input: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single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fileName</a:t>
            </a:r>
            <a:r>
              <a:rPr sz="1400" dirty="0">
                <a:latin typeface="Consolas"/>
                <a:cs typeface="Consolas"/>
              </a:rPr>
              <a:t>.jack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directory containing</a:t>
            </a:r>
            <a:r>
              <a:rPr sz="2000" dirty="0">
                <a:latin typeface="Times New Roman"/>
                <a:cs typeface="Times New Roman"/>
              </a:rPr>
              <a:t> 0 or</a:t>
            </a:r>
            <a:r>
              <a:rPr sz="2000" spc="-5" dirty="0">
                <a:latin typeface="Times New Roman"/>
                <a:cs typeface="Times New Roman"/>
              </a:rPr>
              <a:t> more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such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file,</a:t>
            </a:r>
            <a:r>
              <a:rPr sz="2000" spc="-5" dirty="0">
                <a:latin typeface="Times New Roman"/>
                <a:cs typeface="Times New Roman"/>
              </a:rPr>
              <a:t> goes through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following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logic:</a:t>
            </a:r>
            <a:endParaRPr sz="200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000" spc="-5" dirty="0">
                <a:latin typeface="Times New Roman"/>
                <a:cs typeface="Times New Roman"/>
              </a:rPr>
              <a:t>Creates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4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JackTokenizer</a:t>
            </a:r>
            <a:r>
              <a:rPr sz="1400" spc="235" dirty="0">
                <a:latin typeface="Consolas"/>
                <a:cs typeface="Consolas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from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fileName</a:t>
            </a:r>
            <a:r>
              <a:rPr sz="1400" dirty="0">
                <a:latin typeface="Consolas"/>
                <a:cs typeface="Consolas"/>
              </a:rPr>
              <a:t>.jack</a:t>
            </a:r>
            <a:endParaRPr sz="1400">
              <a:latin typeface="Consolas"/>
              <a:cs typeface="Consolas"/>
            </a:endParaRPr>
          </a:p>
          <a:p>
            <a:pPr marL="812800" lvl="1" indent="-343535">
              <a:lnSpc>
                <a:spcPct val="100000"/>
              </a:lnSpc>
              <a:spcBef>
                <a:spcPts val="1800"/>
              </a:spcBef>
              <a:buAutoNum type="arabicPeriod"/>
              <a:tabLst>
                <a:tab pos="812165" algn="l"/>
                <a:tab pos="812800" algn="l"/>
                <a:tab pos="3853815" algn="l"/>
              </a:tabLst>
            </a:pPr>
            <a:r>
              <a:rPr sz="2000" spc="-5" dirty="0">
                <a:latin typeface="Times New Roman"/>
                <a:cs typeface="Times New Roman"/>
              </a:rPr>
              <a:t>Creates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output </a:t>
            </a:r>
            <a:r>
              <a:rPr sz="2000" spc="-10" dirty="0">
                <a:latin typeface="Times New Roman"/>
                <a:cs typeface="Times New Roman"/>
              </a:rPr>
              <a:t>file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named	</a:t>
            </a:r>
            <a:r>
              <a:rPr sz="1400" i="1" dirty="0">
                <a:latin typeface="Times New Roman"/>
                <a:cs typeface="Times New Roman"/>
              </a:rPr>
              <a:t>fileName</a:t>
            </a:r>
            <a:r>
              <a:rPr sz="1400" dirty="0">
                <a:latin typeface="Consolas"/>
                <a:cs typeface="Consolas"/>
              </a:rPr>
              <a:t>.xml</a:t>
            </a:r>
            <a:endParaRPr sz="14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prepares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writing</a:t>
            </a:r>
            <a:endParaRPr sz="200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spcBef>
                <a:spcPts val="1800"/>
              </a:spcBef>
              <a:buAutoNum type="arabicPeriod" startAt="3"/>
              <a:tabLst>
                <a:tab pos="812165" algn="l"/>
                <a:tab pos="812800" algn="l"/>
              </a:tabLst>
            </a:pPr>
            <a:r>
              <a:rPr sz="2000" spc="-5" dirty="0">
                <a:latin typeface="Times New Roman"/>
                <a:cs typeface="Times New Roman"/>
              </a:rPr>
              <a:t>Creates 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uses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CompilationEngine</a:t>
            </a:r>
            <a:r>
              <a:rPr sz="1400" spc="-270" dirty="0">
                <a:latin typeface="Consolas"/>
                <a:cs typeface="Consolas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compile 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input </a:t>
            </a:r>
            <a:r>
              <a:rPr sz="1400" spc="5" dirty="0">
                <a:latin typeface="Consolas"/>
                <a:cs typeface="Consolas"/>
              </a:rPr>
              <a:t>JackTokenizer</a:t>
            </a:r>
            <a:endParaRPr sz="14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into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output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file.</a:t>
            </a:r>
            <a:endParaRPr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3772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16738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Recap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31063" y="1163030"/>
            <a:ext cx="7360920" cy="3122930"/>
            <a:chOff x="831063" y="1163030"/>
            <a:chExt cx="7360920" cy="312293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163030"/>
              <a:ext cx="7360895" cy="3122424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6228080" y="2479039"/>
              <a:ext cx="873760" cy="589280"/>
            </a:xfrm>
            <a:custGeom>
              <a:avLst/>
              <a:gdLst/>
              <a:ahLst/>
              <a:cxnLst/>
              <a:rect l="l" t="t" r="r" b="b"/>
              <a:pathLst>
                <a:path w="873759" h="589280">
                  <a:moveTo>
                    <a:pt x="873759" y="0"/>
                  </a:moveTo>
                  <a:lnTo>
                    <a:pt x="0" y="0"/>
                  </a:lnTo>
                  <a:lnTo>
                    <a:pt x="0" y="589279"/>
                  </a:lnTo>
                  <a:lnTo>
                    <a:pt x="873759" y="589279"/>
                  </a:lnTo>
                  <a:lnTo>
                    <a:pt x="873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/>
            <p:cNvSpPr/>
            <p:nvPr/>
          </p:nvSpPr>
          <p:spPr>
            <a:xfrm>
              <a:off x="2366446" y="2192732"/>
              <a:ext cx="2138045" cy="1818639"/>
            </a:xfrm>
            <a:custGeom>
              <a:avLst/>
              <a:gdLst/>
              <a:ahLst/>
              <a:cxnLst/>
              <a:rect l="l" t="t" r="r" b="b"/>
              <a:pathLst>
                <a:path w="2138045" h="1818639">
                  <a:moveTo>
                    <a:pt x="0" y="0"/>
                  </a:moveTo>
                  <a:lnTo>
                    <a:pt x="2138026" y="0"/>
                  </a:lnTo>
                  <a:lnTo>
                    <a:pt x="2138026" y="1818141"/>
                  </a:lnTo>
                  <a:lnTo>
                    <a:pt x="0" y="1818141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2198140" y="4581508"/>
            <a:ext cx="3004185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Implementation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plan: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onsolas"/>
                <a:cs typeface="Consolas"/>
              </a:rPr>
              <a:t>JackTokenizer</a:t>
            </a:r>
            <a:endParaRPr sz="16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onsolas"/>
                <a:cs typeface="Consolas"/>
              </a:rPr>
              <a:t>CompilationEngine</a:t>
            </a:r>
            <a:endParaRPr sz="16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onsolas"/>
                <a:cs typeface="Consolas"/>
              </a:rPr>
              <a:t>JackAnalyzer</a:t>
            </a:r>
            <a:r>
              <a:rPr sz="1600" spc="-215" dirty="0">
                <a:latin typeface="Consolas"/>
                <a:cs typeface="Consolas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(top-most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module)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4" name="object 9"/>
          <p:cNvGrpSpPr/>
          <p:nvPr/>
        </p:nvGrpSpPr>
        <p:grpSpPr>
          <a:xfrm>
            <a:off x="1726406" y="5030389"/>
            <a:ext cx="695325" cy="1188085"/>
            <a:chOff x="1726406" y="5030389"/>
            <a:chExt cx="695325" cy="1188085"/>
          </a:xfrm>
        </p:grpSpPr>
        <p:pic>
          <p:nvPicPr>
            <p:cNvPr id="15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148" y="5030389"/>
              <a:ext cx="680816" cy="381894"/>
            </a:xfrm>
            <a:prstGeom prst="rect">
              <a:avLst/>
            </a:prstGeom>
          </p:spPr>
        </p:pic>
        <p:pic>
          <p:nvPicPr>
            <p:cNvPr id="16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6406" y="5424709"/>
              <a:ext cx="680816" cy="381894"/>
            </a:xfrm>
            <a:prstGeom prst="rect">
              <a:avLst/>
            </a:prstGeom>
          </p:spPr>
        </p:pic>
        <p:pic>
          <p:nvPicPr>
            <p:cNvPr id="17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0579" y="5836308"/>
              <a:ext cx="680816" cy="381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1141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153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 </a:t>
            </a:r>
            <a:r>
              <a:rPr dirty="0"/>
              <a:t>I /</a:t>
            </a:r>
            <a:r>
              <a:rPr spc="-10" dirty="0"/>
              <a:t> </a:t>
            </a:r>
            <a:r>
              <a:rPr spc="-5" dirty="0"/>
              <a:t>parsing</a:t>
            </a:r>
            <a:r>
              <a:rPr sz="1800" spc="-5" dirty="0"/>
              <a:t>:</a:t>
            </a:r>
            <a:r>
              <a:rPr sz="1800" spc="-10" dirty="0"/>
              <a:t> </a:t>
            </a:r>
            <a:r>
              <a:rPr sz="1800" spc="-5" dirty="0"/>
              <a:t>lecture</a:t>
            </a:r>
            <a:r>
              <a:rPr sz="1800" dirty="0"/>
              <a:t> </a:t>
            </a:r>
            <a:r>
              <a:rPr sz="1800" spc="-5" dirty="0"/>
              <a:t>plan</a:t>
            </a:r>
            <a:endParaRPr sz="1800" dirty="0"/>
          </a:p>
        </p:txBody>
      </p:sp>
      <p:sp>
        <p:nvSpPr>
          <p:cNvPr id="9" name="object 6"/>
          <p:cNvSpPr/>
          <p:nvPr/>
        </p:nvSpPr>
        <p:spPr>
          <a:xfrm>
            <a:off x="4779863" y="374837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85750" y="0"/>
                </a:moveTo>
                <a:lnTo>
                  <a:pt x="2857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85750" y="228600"/>
                </a:lnTo>
                <a:lnTo>
                  <a:pt x="285750" y="304800"/>
                </a:lnTo>
                <a:lnTo>
                  <a:pt x="457200" y="152400"/>
                </a:lnTo>
                <a:lnTo>
                  <a:pt x="28575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 txBox="1"/>
          <p:nvPr/>
        </p:nvSpPr>
        <p:spPr>
          <a:xfrm>
            <a:off x="1825442" y="153893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1825442" y="1813313"/>
            <a:ext cx="1722755" cy="215900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15" dirty="0">
                <a:latin typeface="Times New Roman"/>
                <a:cs typeface="Times New Roman"/>
              </a:rPr>
              <a:t>Tokenizer</a:t>
            </a:r>
            <a:endParaRPr sz="180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Grammar</a:t>
            </a:r>
            <a:endParaRPr sz="180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trees</a:t>
            </a:r>
            <a:endParaRPr sz="180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4859093" y="1577604"/>
            <a:ext cx="209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4859093" y="1851986"/>
            <a:ext cx="1995805" cy="88074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</a:t>
            </a:r>
            <a:endParaRPr sz="180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5316293" y="2711395"/>
            <a:ext cx="2776855" cy="129984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Proposed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implementation</a:t>
            </a:r>
            <a:endParaRPr sz="180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Building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Jack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53748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916939" y="350302"/>
            <a:ext cx="7486086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Goal: </a:t>
            </a:r>
            <a:r>
              <a:rPr sz="2500" dirty="0"/>
              <a:t>develop</a:t>
            </a:r>
            <a:r>
              <a:rPr sz="2500" spc="-5" dirty="0"/>
              <a:t> </a:t>
            </a:r>
            <a:r>
              <a:rPr sz="2500" dirty="0"/>
              <a:t>a</a:t>
            </a:r>
            <a:r>
              <a:rPr sz="2500" spc="-5" dirty="0"/>
              <a:t> </a:t>
            </a:r>
            <a:r>
              <a:rPr sz="2500" dirty="0"/>
              <a:t>syntax</a:t>
            </a:r>
            <a:r>
              <a:rPr sz="2500" spc="-5" dirty="0"/>
              <a:t> </a:t>
            </a:r>
            <a:r>
              <a:rPr sz="2500" dirty="0"/>
              <a:t>analyzer</a:t>
            </a:r>
            <a:r>
              <a:rPr sz="2500" spc="-5" dirty="0"/>
              <a:t> </a:t>
            </a:r>
            <a:r>
              <a:rPr sz="2500" dirty="0"/>
              <a:t>for the</a:t>
            </a:r>
            <a:r>
              <a:rPr sz="2500" spc="-5" dirty="0"/>
              <a:t> </a:t>
            </a:r>
            <a:r>
              <a:rPr sz="2500" dirty="0"/>
              <a:t>Jack</a:t>
            </a:r>
            <a:r>
              <a:rPr sz="2500" spc="-5" dirty="0"/>
              <a:t> </a:t>
            </a:r>
            <a:r>
              <a:rPr sz="2500" dirty="0"/>
              <a:t>language</a:t>
            </a:r>
          </a:p>
        </p:txBody>
      </p:sp>
      <p:grpSp>
        <p:nvGrpSpPr>
          <p:cNvPr id="8" name="object 3"/>
          <p:cNvGrpSpPr/>
          <p:nvPr/>
        </p:nvGrpSpPr>
        <p:grpSpPr>
          <a:xfrm>
            <a:off x="831063" y="1845271"/>
            <a:ext cx="7360920" cy="3122930"/>
            <a:chOff x="831063" y="1845271"/>
            <a:chExt cx="7360920" cy="312293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845271"/>
              <a:ext cx="7360895" cy="3122424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222" y="2620152"/>
              <a:ext cx="317492" cy="426999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7116220" y="2620151"/>
              <a:ext cx="317500" cy="427355"/>
            </a:xfrm>
            <a:custGeom>
              <a:avLst/>
              <a:gdLst/>
              <a:ahLst/>
              <a:cxnLst/>
              <a:rect l="l" t="t" r="r" b="b"/>
              <a:pathLst>
                <a:path w="317500" h="427355">
                  <a:moveTo>
                    <a:pt x="317493" y="158746"/>
                  </a:moveTo>
                  <a:lnTo>
                    <a:pt x="238119" y="158746"/>
                  </a:lnTo>
                  <a:lnTo>
                    <a:pt x="238119" y="427000"/>
                  </a:lnTo>
                  <a:lnTo>
                    <a:pt x="79373" y="427000"/>
                  </a:lnTo>
                  <a:lnTo>
                    <a:pt x="79373" y="158746"/>
                  </a:lnTo>
                  <a:lnTo>
                    <a:pt x="0" y="158746"/>
                  </a:lnTo>
                  <a:lnTo>
                    <a:pt x="158746" y="0"/>
                  </a:lnTo>
                  <a:lnTo>
                    <a:pt x="317493" y="158746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3784" y="4195885"/>
              <a:ext cx="317492" cy="427000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3863783" y="4195886"/>
              <a:ext cx="317500" cy="427355"/>
            </a:xfrm>
            <a:custGeom>
              <a:avLst/>
              <a:gdLst/>
              <a:ahLst/>
              <a:cxnLst/>
              <a:rect l="l" t="t" r="r" b="b"/>
              <a:pathLst>
                <a:path w="317500" h="427354">
                  <a:moveTo>
                    <a:pt x="317493" y="158746"/>
                  </a:moveTo>
                  <a:lnTo>
                    <a:pt x="238119" y="158746"/>
                  </a:lnTo>
                  <a:lnTo>
                    <a:pt x="238119" y="427000"/>
                  </a:lnTo>
                  <a:lnTo>
                    <a:pt x="79373" y="427000"/>
                  </a:lnTo>
                  <a:lnTo>
                    <a:pt x="79373" y="158746"/>
                  </a:lnTo>
                  <a:lnTo>
                    <a:pt x="0" y="158746"/>
                  </a:lnTo>
                  <a:lnTo>
                    <a:pt x="158746" y="0"/>
                  </a:lnTo>
                  <a:lnTo>
                    <a:pt x="317493" y="158746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1167" y="4201338"/>
              <a:ext cx="317493" cy="427000"/>
            </a:xfrm>
            <a:prstGeom prst="rect">
              <a:avLst/>
            </a:prstGeom>
          </p:spPr>
        </p:pic>
        <p:sp>
          <p:nvSpPr>
            <p:cNvPr id="15" name="object 10"/>
            <p:cNvSpPr/>
            <p:nvPr/>
          </p:nvSpPr>
          <p:spPr>
            <a:xfrm>
              <a:off x="2851168" y="4201339"/>
              <a:ext cx="317500" cy="427355"/>
            </a:xfrm>
            <a:custGeom>
              <a:avLst/>
              <a:gdLst/>
              <a:ahLst/>
              <a:cxnLst/>
              <a:rect l="l" t="t" r="r" b="b"/>
              <a:pathLst>
                <a:path w="317500" h="427354">
                  <a:moveTo>
                    <a:pt x="317493" y="158746"/>
                  </a:moveTo>
                  <a:lnTo>
                    <a:pt x="238119" y="158746"/>
                  </a:lnTo>
                  <a:lnTo>
                    <a:pt x="238119" y="427000"/>
                  </a:lnTo>
                  <a:lnTo>
                    <a:pt x="79373" y="427000"/>
                  </a:lnTo>
                  <a:lnTo>
                    <a:pt x="79373" y="158746"/>
                  </a:lnTo>
                  <a:lnTo>
                    <a:pt x="0" y="158746"/>
                  </a:lnTo>
                  <a:lnTo>
                    <a:pt x="158746" y="0"/>
                  </a:lnTo>
                  <a:lnTo>
                    <a:pt x="317493" y="158746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36770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350302"/>
            <a:ext cx="7820661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Goal: </a:t>
            </a:r>
            <a:r>
              <a:rPr sz="2500" dirty="0"/>
              <a:t>develop</a:t>
            </a:r>
            <a:r>
              <a:rPr sz="2500" spc="-5" dirty="0"/>
              <a:t> </a:t>
            </a:r>
            <a:r>
              <a:rPr sz="2500" dirty="0"/>
              <a:t>a</a:t>
            </a:r>
            <a:r>
              <a:rPr sz="2500" spc="-5" dirty="0"/>
              <a:t> </a:t>
            </a:r>
            <a:r>
              <a:rPr sz="2500" dirty="0"/>
              <a:t>syntax</a:t>
            </a:r>
            <a:r>
              <a:rPr sz="2500" spc="-5" dirty="0"/>
              <a:t> </a:t>
            </a:r>
            <a:r>
              <a:rPr sz="2500" dirty="0"/>
              <a:t>analyzer</a:t>
            </a:r>
            <a:r>
              <a:rPr sz="2500" spc="-5" dirty="0"/>
              <a:t> </a:t>
            </a:r>
            <a:r>
              <a:rPr sz="2500" dirty="0"/>
              <a:t>for the</a:t>
            </a:r>
            <a:r>
              <a:rPr sz="2500" spc="-5" dirty="0"/>
              <a:t> </a:t>
            </a:r>
            <a:r>
              <a:rPr sz="2500" dirty="0"/>
              <a:t>Jack</a:t>
            </a:r>
            <a:r>
              <a:rPr sz="2500" spc="-5" dirty="0"/>
              <a:t> </a:t>
            </a:r>
            <a:r>
              <a:rPr sz="2500" dirty="0"/>
              <a:t>language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916928" y="1050346"/>
            <a:ext cx="7038975" cy="493268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Contract:</a:t>
            </a:r>
            <a:endParaRPr sz="18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Times New Roman"/>
                <a:cs typeface="Times New Roman"/>
              </a:rPr>
              <a:t>Implement</a:t>
            </a:r>
            <a:r>
              <a:rPr sz="1800" dirty="0">
                <a:latin typeface="Times New Roman"/>
                <a:cs typeface="Times New Roman"/>
              </a:rPr>
              <a:t> 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syntax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language</a:t>
            </a:r>
            <a:endParaRPr sz="18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Times New Roman"/>
                <a:cs typeface="Times New Roman"/>
              </a:rPr>
              <a:t>Use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parse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all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supplied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.jack</a:t>
            </a:r>
            <a:r>
              <a:rPr sz="1400" spc="-310" dirty="0">
                <a:latin typeface="Consolas"/>
                <a:cs typeface="Consolas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files</a:t>
            </a:r>
            <a:endParaRPr sz="1800" dirty="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.jack</a:t>
            </a:r>
            <a:r>
              <a:rPr sz="1400" spc="-305" dirty="0">
                <a:latin typeface="Consolas"/>
                <a:cs typeface="Consolas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your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should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generate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.xml</a:t>
            </a:r>
            <a:r>
              <a:rPr sz="1400" spc="-305" dirty="0">
                <a:latin typeface="Consolas"/>
                <a:cs typeface="Consolas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output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identical to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supplied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compare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785"/>
              </a:spcBef>
            </a:pPr>
            <a:r>
              <a:rPr sz="18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Tools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resources:</a:t>
            </a:r>
            <a:endParaRPr sz="1800" dirty="0">
              <a:latin typeface="Times New Roman"/>
              <a:cs typeface="Times New Roman"/>
            </a:endParaRPr>
          </a:p>
          <a:p>
            <a:pPr marL="311150" indent="-27368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311150" algn="l"/>
                <a:tab pos="311785" algn="l"/>
              </a:tabLst>
            </a:pPr>
            <a:r>
              <a:rPr sz="1800" spc="-35" dirty="0">
                <a:latin typeface="Times New Roman"/>
                <a:cs typeface="Times New Roman"/>
              </a:rPr>
              <a:t>Test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programs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compare files: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Consolas"/>
                <a:cs typeface="Consolas"/>
              </a:rPr>
              <a:t>nand2tetris/projects/10</a:t>
            </a:r>
            <a:endParaRPr sz="1400" dirty="0">
              <a:latin typeface="Consolas"/>
              <a:cs typeface="Consolas"/>
            </a:endParaRPr>
          </a:p>
          <a:p>
            <a:pPr marL="311150" indent="-27368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311150" algn="l"/>
                <a:tab pos="311785" algn="l"/>
              </a:tabLst>
            </a:pPr>
            <a:r>
              <a:rPr sz="1800" spc="-15" dirty="0">
                <a:latin typeface="Times New Roman"/>
                <a:cs typeface="Times New Roman"/>
              </a:rPr>
              <a:t>TextComparer: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Consolas"/>
                <a:cs typeface="Consolas"/>
              </a:rPr>
              <a:t>nand2tetris/tools</a:t>
            </a:r>
            <a:endParaRPr sz="1400" dirty="0">
              <a:latin typeface="Consolas"/>
              <a:cs typeface="Consolas"/>
            </a:endParaRPr>
          </a:p>
          <a:p>
            <a:pPr marL="311150" indent="-27368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311150" algn="l"/>
                <a:tab pos="311785" algn="l"/>
              </a:tabLst>
            </a:pPr>
            <a:r>
              <a:rPr sz="1800" spc="-5" dirty="0">
                <a:latin typeface="Times New Roman"/>
                <a:cs typeface="Times New Roman"/>
              </a:rPr>
              <a:t>XML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viewer:</a:t>
            </a:r>
            <a:r>
              <a:rPr sz="1800" spc="-10" dirty="0">
                <a:latin typeface="Times New Roman"/>
                <a:cs typeface="Times New Roman"/>
              </a:rPr>
              <a:t> browser,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text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editor,</a:t>
            </a:r>
            <a:r>
              <a:rPr sz="1800" dirty="0">
                <a:latin typeface="Times New Roman"/>
                <a:cs typeface="Times New Roman"/>
              </a:rPr>
              <a:t> ...</a:t>
            </a:r>
          </a:p>
          <a:p>
            <a:pPr marL="311150" indent="-273685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311150" algn="l"/>
                <a:tab pos="311785" algn="l"/>
              </a:tabLst>
            </a:pPr>
            <a:r>
              <a:rPr sz="1800" spc="-5" dirty="0">
                <a:latin typeface="Times New Roman"/>
                <a:cs typeface="Times New Roman"/>
              </a:rPr>
              <a:t>Programming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language: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Java,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Python,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...</a:t>
            </a:r>
          </a:p>
          <a:p>
            <a:pPr marL="311150" indent="-27368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311150" algn="l"/>
                <a:tab pos="311785" algn="l"/>
              </a:tabLst>
            </a:pPr>
            <a:r>
              <a:rPr sz="1800" spc="-5" dirty="0">
                <a:latin typeface="Times New Roman"/>
                <a:cs typeface="Times New Roman"/>
              </a:rPr>
              <a:t>Reference: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chapter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The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Elements</a:t>
            </a:r>
            <a:r>
              <a:rPr sz="1800" i="1" dirty="0">
                <a:latin typeface="Times New Roman"/>
                <a:cs typeface="Times New Roman"/>
              </a:rPr>
              <a:t> of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Computing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Systems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4082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18705" cy="0"/>
          </a:xfrm>
          <a:custGeom>
            <a:avLst/>
            <a:gdLst/>
            <a:ahLst/>
            <a:cxnLst/>
            <a:rect l="l" t="t" r="r" b="b"/>
            <a:pathLst>
              <a:path w="7418705">
                <a:moveTo>
                  <a:pt x="0" y="0"/>
                </a:moveTo>
                <a:lnTo>
                  <a:pt x="7418610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0454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70" dirty="0"/>
              <a:t> </a:t>
            </a:r>
            <a:r>
              <a:rPr spc="-5" dirty="0"/>
              <a:t>tokenizer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42433" y="1295400"/>
            <a:ext cx="2730500" cy="1752600"/>
            <a:chOff x="842433" y="1295400"/>
            <a:chExt cx="2730500" cy="17526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95400"/>
              <a:ext cx="2730500" cy="17526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566" y="1354665"/>
              <a:ext cx="2421467" cy="1595967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50763" y="1305606"/>
              <a:ext cx="2585720" cy="1608455"/>
            </a:xfrm>
            <a:custGeom>
              <a:avLst/>
              <a:gdLst/>
              <a:ahLst/>
              <a:cxnLst/>
              <a:rect l="l" t="t" r="r" b="b"/>
              <a:pathLst>
                <a:path w="2585720" h="1608455">
                  <a:moveTo>
                    <a:pt x="2585707" y="0"/>
                  </a:moveTo>
                  <a:lnTo>
                    <a:pt x="0" y="0"/>
                  </a:lnTo>
                  <a:lnTo>
                    <a:pt x="0" y="1607921"/>
                  </a:lnTo>
                  <a:lnTo>
                    <a:pt x="2585707" y="1607921"/>
                  </a:lnTo>
                  <a:lnTo>
                    <a:pt x="2585707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8"/>
            <p:cNvSpPr/>
            <p:nvPr/>
          </p:nvSpPr>
          <p:spPr>
            <a:xfrm>
              <a:off x="850763" y="1305606"/>
              <a:ext cx="2585720" cy="1608455"/>
            </a:xfrm>
            <a:custGeom>
              <a:avLst/>
              <a:gdLst/>
              <a:ahLst/>
              <a:cxnLst/>
              <a:rect l="l" t="t" r="r" b="b"/>
              <a:pathLst>
                <a:path w="2585720" h="1608455">
                  <a:moveTo>
                    <a:pt x="0" y="0"/>
                  </a:moveTo>
                  <a:lnTo>
                    <a:pt x="2585707" y="0"/>
                  </a:lnTo>
                  <a:lnTo>
                    <a:pt x="2585707" y="1607922"/>
                  </a:lnTo>
                  <a:lnTo>
                    <a:pt x="0" y="160792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1018064" y="2258891"/>
            <a:ext cx="278130" cy="4660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5" name="object 10"/>
          <p:cNvSpPr txBox="1"/>
          <p:nvPr/>
        </p:nvSpPr>
        <p:spPr>
          <a:xfrm>
            <a:off x="878322" y="990003"/>
            <a:ext cx="2269490" cy="129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Prog.jack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 dirty="0">
              <a:latin typeface="Consolas"/>
              <a:cs typeface="Consolas"/>
            </a:endParaRPr>
          </a:p>
          <a:p>
            <a:pPr marL="15240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15240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404495" marR="5080">
              <a:lnSpc>
                <a:spcPts val="1770"/>
              </a:lnSpc>
              <a:spcBef>
                <a:spcPts val="60"/>
              </a:spcBef>
            </a:pPr>
            <a:r>
              <a:rPr sz="1200" dirty="0">
                <a:latin typeface="Consolas"/>
                <a:cs typeface="Consolas"/>
              </a:rPr>
              <a:t>//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prints</a:t>
            </a:r>
            <a:r>
              <a:rPr sz="1200" spc="65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the</a:t>
            </a:r>
            <a:r>
              <a:rPr sz="1200" spc="6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sign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sign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"negative";</a:t>
            </a:r>
          </a:p>
        </p:txBody>
      </p:sp>
      <p:sp>
        <p:nvSpPr>
          <p:cNvPr id="16" name="object 11"/>
          <p:cNvSpPr txBox="1"/>
          <p:nvPr/>
        </p:nvSpPr>
        <p:spPr>
          <a:xfrm>
            <a:off x="4802118" y="982717"/>
            <a:ext cx="545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ou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put</a:t>
            </a:r>
          </a:p>
        </p:txBody>
      </p:sp>
      <p:sp>
        <p:nvSpPr>
          <p:cNvPr id="17" name="object 12"/>
          <p:cNvSpPr txBox="1"/>
          <p:nvPr/>
        </p:nvSpPr>
        <p:spPr>
          <a:xfrm>
            <a:off x="567548" y="3257553"/>
            <a:ext cx="2503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TokenizerTes</a:t>
            </a:r>
            <a:r>
              <a:rPr sz="1400" dirty="0">
                <a:latin typeface="Consolas"/>
                <a:cs typeface="Consolas"/>
              </a:rPr>
              <a:t>t</a:t>
            </a:r>
            <a:r>
              <a:rPr sz="1400" spc="-365" dirty="0">
                <a:latin typeface="Consolas"/>
                <a:cs typeface="Consolas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(pseudo code)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4737100" y="1244600"/>
            <a:ext cx="3602990" cy="3585845"/>
            <a:chOff x="4737100" y="1244600"/>
            <a:chExt cx="3602990" cy="3585845"/>
          </a:xfrm>
        </p:grpSpPr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7100" y="1282700"/>
              <a:ext cx="3602567" cy="3547532"/>
            </a:xfrm>
            <a:prstGeom prst="rect">
              <a:avLst/>
            </a:prstGeom>
          </p:spPr>
        </p:pic>
        <p:pic>
          <p:nvPicPr>
            <p:cNvPr id="20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4467" y="1244600"/>
              <a:ext cx="3429000" cy="3547532"/>
            </a:xfrm>
            <a:prstGeom prst="rect">
              <a:avLst/>
            </a:prstGeom>
          </p:spPr>
        </p:pic>
      </p:grpSp>
      <p:sp>
        <p:nvSpPr>
          <p:cNvPr id="21" name="object 16"/>
          <p:cNvSpPr txBox="1"/>
          <p:nvPr/>
        </p:nvSpPr>
        <p:spPr>
          <a:xfrm>
            <a:off x="4747602" y="1291037"/>
            <a:ext cx="3455670" cy="34042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9705">
              <a:lnSpc>
                <a:spcPts val="13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1797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if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(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&lt;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&lt;intConst&gt;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0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&lt;/intCons&gt;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)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{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let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sign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&lt;stringConst&gt;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negative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&lt;/stringConst&gt;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;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}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grpSp>
        <p:nvGrpSpPr>
          <p:cNvPr id="22" name="object 17"/>
          <p:cNvGrpSpPr/>
          <p:nvPr/>
        </p:nvGrpSpPr>
        <p:grpSpPr>
          <a:xfrm>
            <a:off x="563033" y="3568700"/>
            <a:ext cx="3987800" cy="2929890"/>
            <a:chOff x="563033" y="3568700"/>
            <a:chExt cx="3987800" cy="2929890"/>
          </a:xfrm>
        </p:grpSpPr>
        <p:pic>
          <p:nvPicPr>
            <p:cNvPr id="23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033" y="3568700"/>
              <a:ext cx="3987800" cy="2929466"/>
            </a:xfrm>
            <a:prstGeom prst="rect">
              <a:avLst/>
            </a:prstGeom>
          </p:spPr>
        </p:pic>
        <p:pic>
          <p:nvPicPr>
            <p:cNvPr id="24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299" y="3721099"/>
              <a:ext cx="3763432" cy="2662767"/>
            </a:xfrm>
            <a:prstGeom prst="rect">
              <a:avLst/>
            </a:prstGeom>
          </p:spPr>
        </p:pic>
      </p:grpSp>
      <p:sp>
        <p:nvSpPr>
          <p:cNvPr id="25" name="object 20"/>
          <p:cNvSpPr txBox="1"/>
          <p:nvPr/>
        </p:nvSpPr>
        <p:spPr>
          <a:xfrm>
            <a:off x="571454" y="3579548"/>
            <a:ext cx="3841750" cy="278320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143510" marR="492759">
              <a:lnSpc>
                <a:spcPct val="120400"/>
              </a:lnSpc>
              <a:spcBef>
                <a:spcPts val="1075"/>
              </a:spcBef>
            </a:pPr>
            <a:r>
              <a:rPr sz="1200" dirty="0">
                <a:latin typeface="Consolas"/>
                <a:cs typeface="Consolas"/>
              </a:rPr>
              <a:t>tknzr = new JackTokenizer(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dirty="0">
                <a:latin typeface="Consolas"/>
                <a:cs typeface="Consolas"/>
              </a:rPr>
              <a:t>Prog.jack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dirty="0">
                <a:latin typeface="Consolas"/>
                <a:cs typeface="Consolas"/>
              </a:rPr>
              <a:t>)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tknzr.advance();</a:t>
            </a:r>
          </a:p>
          <a:p>
            <a:pPr marL="396240" marR="491490" indent="-252729">
              <a:lnSpc>
                <a:spcPts val="1770"/>
              </a:lnSpc>
              <a:spcBef>
                <a:spcPts val="75"/>
              </a:spcBef>
            </a:pPr>
            <a:r>
              <a:rPr sz="1200" dirty="0">
                <a:latin typeface="Consolas"/>
                <a:cs typeface="Consolas"/>
              </a:rPr>
              <a:t>while tknzr.hasMoreTokens() {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tokenClassification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current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token</a:t>
            </a:r>
          </a:p>
          <a:p>
            <a:pPr marL="2247265">
              <a:lnSpc>
                <a:spcPct val="100000"/>
              </a:lnSpc>
              <a:spcBef>
                <a:spcPts val="175"/>
              </a:spcBef>
            </a:pPr>
            <a:r>
              <a:rPr sz="1200" dirty="0">
                <a:latin typeface="Consolas"/>
                <a:cs typeface="Consolas"/>
              </a:rPr>
              <a:t>classification</a:t>
            </a:r>
          </a:p>
          <a:p>
            <a:pPr marL="39624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print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b="1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tokenClassification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dirty="0">
                <a:latin typeface="Consolas"/>
                <a:cs typeface="Consolas"/>
              </a:rPr>
              <a:t>&gt;</a:t>
            </a:r>
            <a:r>
              <a:rPr sz="1200" b="1" dirty="0">
                <a:latin typeface="Consolas"/>
                <a:cs typeface="Consolas"/>
              </a:rPr>
              <a:t>"</a:t>
            </a:r>
            <a:endParaRPr sz="1200" dirty="0">
              <a:latin typeface="Consolas"/>
              <a:cs typeface="Consolas"/>
            </a:endParaRPr>
          </a:p>
          <a:p>
            <a:pPr marL="39624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print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current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token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value</a:t>
            </a:r>
          </a:p>
          <a:p>
            <a:pPr marL="3962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print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dirty="0">
                <a:latin typeface="Consolas"/>
                <a:cs typeface="Consolas"/>
              </a:rPr>
              <a:t>&lt;/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b="1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tokenClassification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"</a:t>
            </a:r>
            <a:r>
              <a:rPr sz="1200" dirty="0">
                <a:latin typeface="Consolas"/>
                <a:cs typeface="Consolas"/>
              </a:rPr>
              <a:t>&gt;</a:t>
            </a:r>
            <a:r>
              <a:rPr sz="1200" b="1" dirty="0">
                <a:latin typeface="Consolas"/>
                <a:cs typeface="Consolas"/>
              </a:rPr>
              <a:t>"</a:t>
            </a:r>
            <a:endParaRPr sz="1200" dirty="0">
              <a:latin typeface="Consolas"/>
              <a:cs typeface="Consolas"/>
            </a:endParaRPr>
          </a:p>
          <a:p>
            <a:pPr marL="396240" marR="2091055">
              <a:lnSpc>
                <a:spcPct val="120400"/>
              </a:lnSpc>
              <a:spcBef>
                <a:spcPts val="35"/>
              </a:spcBef>
            </a:pPr>
            <a:r>
              <a:rPr sz="1200" dirty="0">
                <a:latin typeface="Consolas"/>
                <a:cs typeface="Consolas"/>
              </a:rPr>
              <a:t>print newLine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tknzr.advance();</a:t>
            </a: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6" name="object 21"/>
          <p:cNvSpPr txBox="1"/>
          <p:nvPr/>
        </p:nvSpPr>
        <p:spPr>
          <a:xfrm>
            <a:off x="4812149" y="4768967"/>
            <a:ext cx="1000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oken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zer: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4812149" y="5043180"/>
            <a:ext cx="2898140" cy="15627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Handles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compiler’s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input</a:t>
            </a:r>
            <a:endParaRPr sz="1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Allows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advancing 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input</a:t>
            </a:r>
            <a:endParaRPr sz="1800" dirty="0">
              <a:latin typeface="Times New Roman"/>
              <a:cs typeface="Times New Roman"/>
            </a:endParaRPr>
          </a:p>
          <a:p>
            <a:pPr marL="241300" marR="114300" indent="-228600">
              <a:lnSpc>
                <a:spcPts val="1930"/>
              </a:lnSpc>
              <a:spcBef>
                <a:spcPts val="6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Supplies the </a:t>
            </a:r>
            <a:r>
              <a:rPr sz="1800" i="1" spc="-15" dirty="0">
                <a:latin typeface="Times New Roman"/>
                <a:cs typeface="Times New Roman"/>
              </a:rPr>
              <a:t>current </a:t>
            </a:r>
            <a:r>
              <a:rPr sz="1800" i="1" spc="-35" dirty="0">
                <a:latin typeface="Times New Roman"/>
                <a:cs typeface="Times New Roman"/>
              </a:rPr>
              <a:t>token’s </a:t>
            </a:r>
            <a:r>
              <a:rPr sz="1800" i="1" spc="-434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value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type</a:t>
            </a:r>
            <a:endParaRPr sz="1800" dirty="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latin typeface="Times New Roman"/>
                <a:cs typeface="Times New Roman"/>
              </a:rPr>
              <a:t>(co</a:t>
            </a:r>
            <a:r>
              <a:rPr sz="1800" spc="-5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5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I, </a:t>
            </a:r>
            <a:r>
              <a:rPr sz="1800" spc="-5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er)</a:t>
            </a:r>
          </a:p>
        </p:txBody>
      </p:sp>
      <p:sp>
        <p:nvSpPr>
          <p:cNvPr id="28" name="object 23"/>
          <p:cNvSpPr/>
          <p:nvPr/>
        </p:nvSpPr>
        <p:spPr>
          <a:xfrm>
            <a:off x="2834904" y="2172581"/>
            <a:ext cx="1924685" cy="829310"/>
          </a:xfrm>
          <a:custGeom>
            <a:avLst/>
            <a:gdLst/>
            <a:ahLst/>
            <a:cxnLst/>
            <a:rect l="l" t="t" r="r" b="b"/>
            <a:pathLst>
              <a:path w="1924685" h="829310">
                <a:moveTo>
                  <a:pt x="1509965" y="0"/>
                </a:moveTo>
                <a:lnTo>
                  <a:pt x="1509965" y="207274"/>
                </a:lnTo>
                <a:lnTo>
                  <a:pt x="0" y="207274"/>
                </a:lnTo>
                <a:lnTo>
                  <a:pt x="0" y="621822"/>
                </a:lnTo>
                <a:lnTo>
                  <a:pt x="1509965" y="621822"/>
                </a:lnTo>
                <a:lnTo>
                  <a:pt x="1509965" y="829097"/>
                </a:lnTo>
                <a:lnTo>
                  <a:pt x="1924512" y="414549"/>
                </a:lnTo>
                <a:lnTo>
                  <a:pt x="1509965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4"/>
          <p:cNvSpPr txBox="1"/>
          <p:nvPr/>
        </p:nvSpPr>
        <p:spPr>
          <a:xfrm>
            <a:off x="3043118" y="2369135"/>
            <a:ext cx="140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Calibri"/>
                <a:cs typeface="Calibri"/>
              </a:rPr>
              <a:t>TokenizerTest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811113" y="6539316"/>
            <a:ext cx="72326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6723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4023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</a:t>
            </a:r>
            <a:r>
              <a:rPr spc="-70" dirty="0"/>
              <a:t> </a:t>
            </a:r>
            <a:r>
              <a:rPr spc="-5" dirty="0"/>
              <a:t>plan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916928" y="1203592"/>
            <a:ext cx="643001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latin typeface="Times New Roman"/>
                <a:cs typeface="Times New Roman"/>
              </a:rPr>
              <a:t>Build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Jack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Tokenizer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latin typeface="Times New Roman"/>
                <a:cs typeface="Times New Roman"/>
              </a:rPr>
              <a:t>Build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compilation </a:t>
            </a:r>
            <a:r>
              <a:rPr sz="2000" spc="-5" dirty="0">
                <a:latin typeface="Times New Roman"/>
                <a:cs typeface="Times New Roman"/>
              </a:rPr>
              <a:t>engine</a:t>
            </a:r>
            <a:endParaRPr sz="2000" dirty="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(a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Jack analyzer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Tokenizer’s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services):</a:t>
            </a:r>
            <a:endParaRPr sz="2000" dirty="0">
              <a:latin typeface="Times New Roman"/>
              <a:cs typeface="Times New Roman"/>
            </a:endParaRPr>
          </a:p>
          <a:p>
            <a:pPr marL="733425" lvl="1" indent="-263525">
              <a:lnSpc>
                <a:spcPct val="100000"/>
              </a:lnSpc>
              <a:spcBef>
                <a:spcPts val="1200"/>
              </a:spcBef>
              <a:buSzPct val="50000"/>
              <a:buFont typeface="Wingdings"/>
              <a:buChar char=""/>
              <a:tabLst>
                <a:tab pos="732790" algn="l"/>
                <a:tab pos="733425" algn="l"/>
              </a:tabLst>
            </a:pPr>
            <a:r>
              <a:rPr sz="2000" spc="-5" dirty="0">
                <a:latin typeface="Times New Roman"/>
                <a:cs typeface="Times New Roman"/>
              </a:rPr>
              <a:t>Basic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version</a:t>
            </a:r>
            <a:endParaRPr sz="2000" dirty="0">
              <a:latin typeface="Times New Roman"/>
              <a:cs typeface="Times New Roman"/>
            </a:endParaRPr>
          </a:p>
          <a:p>
            <a:pPr marL="733425" lvl="1" indent="-263525">
              <a:lnSpc>
                <a:spcPct val="100000"/>
              </a:lnSpc>
              <a:spcBef>
                <a:spcPts val="1200"/>
              </a:spcBef>
              <a:buSzPct val="50000"/>
              <a:buFont typeface="Wingdings"/>
              <a:buChar char=""/>
              <a:tabLst>
                <a:tab pos="732790" algn="l"/>
                <a:tab pos="733425" algn="l"/>
              </a:tabLst>
            </a:pPr>
            <a:r>
              <a:rPr sz="2000" spc="-5" dirty="0">
                <a:latin typeface="Times New Roman"/>
                <a:cs typeface="Times New Roman"/>
              </a:rPr>
              <a:t>Complete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version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5525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18705" cy="0"/>
          </a:xfrm>
          <a:custGeom>
            <a:avLst/>
            <a:gdLst/>
            <a:ahLst/>
            <a:cxnLst/>
            <a:rect l="l" t="t" r="r" b="b"/>
            <a:pathLst>
              <a:path w="7418705">
                <a:moveTo>
                  <a:pt x="0" y="0"/>
                </a:moveTo>
                <a:lnTo>
                  <a:pt x="7418610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185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70" dirty="0"/>
              <a:t> </a:t>
            </a:r>
            <a:r>
              <a:rPr spc="-5" dirty="0"/>
              <a:t>tokenizer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42433" y="1295400"/>
            <a:ext cx="2684145" cy="1473200"/>
            <a:chOff x="842433" y="1295400"/>
            <a:chExt cx="2684145" cy="14732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95400"/>
              <a:ext cx="2683932" cy="14732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566" y="1354667"/>
              <a:ext cx="2421467" cy="1337732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50763" y="1305608"/>
              <a:ext cx="2539365" cy="1329055"/>
            </a:xfrm>
            <a:custGeom>
              <a:avLst/>
              <a:gdLst/>
              <a:ahLst/>
              <a:cxnLst/>
              <a:rect l="l" t="t" r="r" b="b"/>
              <a:pathLst>
                <a:path w="2539365" h="1329055">
                  <a:moveTo>
                    <a:pt x="2539328" y="0"/>
                  </a:moveTo>
                  <a:lnTo>
                    <a:pt x="0" y="0"/>
                  </a:lnTo>
                  <a:lnTo>
                    <a:pt x="0" y="1328955"/>
                  </a:lnTo>
                  <a:lnTo>
                    <a:pt x="2539328" y="1328955"/>
                  </a:lnTo>
                  <a:lnTo>
                    <a:pt x="253932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850763" y="1305608"/>
              <a:ext cx="2539365" cy="1329055"/>
            </a:xfrm>
            <a:custGeom>
              <a:avLst/>
              <a:gdLst/>
              <a:ahLst/>
              <a:cxnLst/>
              <a:rect l="l" t="t" r="r" b="b"/>
              <a:pathLst>
                <a:path w="2539365" h="1329055">
                  <a:moveTo>
                    <a:pt x="0" y="0"/>
                  </a:moveTo>
                  <a:lnTo>
                    <a:pt x="2539328" y="0"/>
                  </a:lnTo>
                  <a:lnTo>
                    <a:pt x="2539328" y="1328956"/>
                  </a:lnTo>
                  <a:lnTo>
                    <a:pt x="0" y="132895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1018064" y="1335899"/>
            <a:ext cx="2129155" cy="6864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sign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"negative";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1018064" y="2000470"/>
            <a:ext cx="278130" cy="4660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878322" y="990003"/>
            <a:ext cx="1403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TestClass.jack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2"/>
          <p:cNvGrpSpPr/>
          <p:nvPr/>
        </p:nvGrpSpPr>
        <p:grpSpPr>
          <a:xfrm>
            <a:off x="4004733" y="1282700"/>
            <a:ext cx="4368800" cy="3725545"/>
            <a:chOff x="4004733" y="1282700"/>
            <a:chExt cx="4368800" cy="3725545"/>
          </a:xfrm>
        </p:grpSpPr>
        <p:pic>
          <p:nvPicPr>
            <p:cNvPr id="18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4733" y="1282700"/>
              <a:ext cx="4368800" cy="3725332"/>
            </a:xfrm>
            <a:prstGeom prst="rect">
              <a:avLst/>
            </a:prstGeom>
          </p:spPr>
        </p:pic>
        <p:pic>
          <p:nvPicPr>
            <p:cNvPr id="19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2100" y="1371600"/>
              <a:ext cx="4186767" cy="3547532"/>
            </a:xfrm>
            <a:prstGeom prst="rect">
              <a:avLst/>
            </a:prstGeom>
          </p:spPr>
        </p:pic>
        <p:sp>
          <p:nvSpPr>
            <p:cNvPr id="20" name="object 15"/>
            <p:cNvSpPr/>
            <p:nvPr/>
          </p:nvSpPr>
          <p:spPr>
            <a:xfrm>
              <a:off x="4015489" y="1291037"/>
              <a:ext cx="4224020" cy="3579495"/>
            </a:xfrm>
            <a:custGeom>
              <a:avLst/>
              <a:gdLst/>
              <a:ahLst/>
              <a:cxnLst/>
              <a:rect l="l" t="t" r="r" b="b"/>
              <a:pathLst>
                <a:path w="4224020" h="3579495">
                  <a:moveTo>
                    <a:pt x="4223575" y="0"/>
                  </a:moveTo>
                  <a:lnTo>
                    <a:pt x="0" y="0"/>
                  </a:lnTo>
                  <a:lnTo>
                    <a:pt x="0" y="3579229"/>
                  </a:lnTo>
                  <a:lnTo>
                    <a:pt x="4223575" y="3579229"/>
                  </a:lnTo>
                  <a:lnTo>
                    <a:pt x="4223575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"/>
            <p:cNvSpPr/>
            <p:nvPr/>
          </p:nvSpPr>
          <p:spPr>
            <a:xfrm>
              <a:off x="4015489" y="1291037"/>
              <a:ext cx="4224020" cy="3579495"/>
            </a:xfrm>
            <a:custGeom>
              <a:avLst/>
              <a:gdLst/>
              <a:ahLst/>
              <a:cxnLst/>
              <a:rect l="l" t="t" r="r" b="b"/>
              <a:pathLst>
                <a:path w="4224020" h="3579495">
                  <a:moveTo>
                    <a:pt x="0" y="0"/>
                  </a:moveTo>
                  <a:lnTo>
                    <a:pt x="4223575" y="0"/>
                  </a:lnTo>
                  <a:lnTo>
                    <a:pt x="4223575" y="3579230"/>
                  </a:lnTo>
                  <a:lnTo>
                    <a:pt x="0" y="35792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4182790" y="1353842"/>
            <a:ext cx="3896360" cy="33407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&lt;tokens&gt;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if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(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&amp;lt;</a:t>
            </a:r>
            <a:r>
              <a:rPr sz="1200" b="1" spc="-4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&lt;integerConstant&gt;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0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&lt;/integerConstant&gt;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)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{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let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sign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&lt;stringConstant&gt;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negative</a:t>
            </a:r>
            <a:r>
              <a:rPr sz="1200" b="1" spc="-4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&lt;/stringConstant&gt;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;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}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&lt;/tokens&gt;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2560937" y="1942861"/>
            <a:ext cx="1459230" cy="775970"/>
          </a:xfrm>
          <a:custGeom>
            <a:avLst/>
            <a:gdLst/>
            <a:ahLst/>
            <a:cxnLst/>
            <a:rect l="l" t="t" r="r" b="b"/>
            <a:pathLst>
              <a:path w="1459229" h="775969">
                <a:moveTo>
                  <a:pt x="1053426" y="0"/>
                </a:moveTo>
                <a:lnTo>
                  <a:pt x="1053426" y="193917"/>
                </a:lnTo>
                <a:lnTo>
                  <a:pt x="0" y="193917"/>
                </a:lnTo>
                <a:lnTo>
                  <a:pt x="0" y="581753"/>
                </a:lnTo>
                <a:lnTo>
                  <a:pt x="1053426" y="581753"/>
                </a:lnTo>
                <a:lnTo>
                  <a:pt x="1053426" y="775671"/>
                </a:lnTo>
                <a:lnTo>
                  <a:pt x="1458893" y="387835"/>
                </a:lnTo>
                <a:lnTo>
                  <a:pt x="1053426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 txBox="1"/>
          <p:nvPr/>
        </p:nvSpPr>
        <p:spPr>
          <a:xfrm>
            <a:off x="2800111" y="2168137"/>
            <a:ext cx="883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65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40" dirty="0">
                <a:latin typeface="Calibri"/>
                <a:cs typeface="Calibri"/>
              </a:rPr>
              <a:t>z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084942" y="984958"/>
            <a:ext cx="1403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TestClassT.xml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766427" y="4983643"/>
            <a:ext cx="6582409" cy="12280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Implementation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tips: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m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</a:t>
            </a:r>
            <a:r>
              <a:rPr sz="2000" spc="-10" dirty="0">
                <a:latin typeface="Times New Roman"/>
                <a:cs typeface="Times New Roman"/>
              </a:rPr>
              <a:t> t</a:t>
            </a: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3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ok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ze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PI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(descr</a:t>
            </a: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bed ear</a:t>
            </a:r>
            <a:r>
              <a:rPr sz="1600" spc="5" dirty="0">
                <a:latin typeface="Times New Roman"/>
                <a:cs typeface="Times New Roman"/>
              </a:rPr>
              <a:t>li</a:t>
            </a:r>
            <a:r>
              <a:rPr sz="1600" dirty="0">
                <a:latin typeface="Times New Roman"/>
                <a:cs typeface="Times New Roman"/>
              </a:rPr>
              <a:t>er)</a:t>
            </a: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000" spc="-65" dirty="0">
                <a:latin typeface="Times New Roman"/>
                <a:cs typeface="Times New Roman"/>
              </a:rPr>
              <a:t>You</a:t>
            </a:r>
            <a:r>
              <a:rPr sz="2000" spc="-5" dirty="0">
                <a:latin typeface="Times New Roman"/>
                <a:cs typeface="Times New Roman"/>
              </a:rPr>
              <a:t> may use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library services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(e.g.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handling strings etc.)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/>
          <p:nvPr/>
        </p:nvSpPr>
        <p:spPr>
          <a:xfrm>
            <a:off x="682215" y="3063314"/>
            <a:ext cx="3597275" cy="820419"/>
          </a:xfrm>
          <a:custGeom>
            <a:avLst/>
            <a:gdLst/>
            <a:ahLst/>
            <a:cxnLst/>
            <a:rect l="l" t="t" r="r" b="b"/>
            <a:pathLst>
              <a:path w="3597275" h="820420">
                <a:moveTo>
                  <a:pt x="3106433" y="0"/>
                </a:moveTo>
                <a:lnTo>
                  <a:pt x="136720" y="0"/>
                </a:lnTo>
                <a:lnTo>
                  <a:pt x="93506" y="6970"/>
                </a:lnTo>
                <a:lnTo>
                  <a:pt x="55975" y="26379"/>
                </a:lnTo>
                <a:lnTo>
                  <a:pt x="26379" y="55975"/>
                </a:lnTo>
                <a:lnTo>
                  <a:pt x="6970" y="93506"/>
                </a:lnTo>
                <a:lnTo>
                  <a:pt x="0" y="136720"/>
                </a:lnTo>
                <a:lnTo>
                  <a:pt x="0" y="683594"/>
                </a:lnTo>
                <a:lnTo>
                  <a:pt x="6970" y="726807"/>
                </a:lnTo>
                <a:lnTo>
                  <a:pt x="26379" y="764339"/>
                </a:lnTo>
                <a:lnTo>
                  <a:pt x="55975" y="793935"/>
                </a:lnTo>
                <a:lnTo>
                  <a:pt x="93506" y="813344"/>
                </a:lnTo>
                <a:lnTo>
                  <a:pt x="136720" y="820314"/>
                </a:lnTo>
                <a:lnTo>
                  <a:pt x="3106433" y="820314"/>
                </a:lnTo>
                <a:lnTo>
                  <a:pt x="3149647" y="813344"/>
                </a:lnTo>
                <a:lnTo>
                  <a:pt x="3187178" y="793935"/>
                </a:lnTo>
                <a:lnTo>
                  <a:pt x="3216774" y="764339"/>
                </a:lnTo>
                <a:lnTo>
                  <a:pt x="3236184" y="726807"/>
                </a:lnTo>
                <a:lnTo>
                  <a:pt x="3243154" y="683594"/>
                </a:lnTo>
                <a:lnTo>
                  <a:pt x="3243154" y="341798"/>
                </a:lnTo>
                <a:lnTo>
                  <a:pt x="3596787" y="214767"/>
                </a:lnTo>
                <a:lnTo>
                  <a:pt x="3243154" y="136720"/>
                </a:lnTo>
                <a:lnTo>
                  <a:pt x="3236184" y="93506"/>
                </a:lnTo>
                <a:lnTo>
                  <a:pt x="3216774" y="55975"/>
                </a:lnTo>
                <a:lnTo>
                  <a:pt x="3187178" y="26379"/>
                </a:lnTo>
                <a:lnTo>
                  <a:pt x="3149647" y="6970"/>
                </a:lnTo>
                <a:lnTo>
                  <a:pt x="3106433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 txBox="1"/>
          <p:nvPr/>
        </p:nvSpPr>
        <p:spPr>
          <a:xfrm>
            <a:off x="858149" y="3178006"/>
            <a:ext cx="271145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49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string constants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spc="-5" dirty="0">
                <a:latin typeface="Times New Roman"/>
                <a:cs typeface="Times New Roman"/>
              </a:rPr>
              <a:t>outputted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without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double-quotes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4"/>
          <p:cNvSpPr/>
          <p:nvPr/>
        </p:nvSpPr>
        <p:spPr>
          <a:xfrm>
            <a:off x="677181" y="4023927"/>
            <a:ext cx="3597275" cy="820419"/>
          </a:xfrm>
          <a:custGeom>
            <a:avLst/>
            <a:gdLst/>
            <a:ahLst/>
            <a:cxnLst/>
            <a:rect l="l" t="t" r="r" b="b"/>
            <a:pathLst>
              <a:path w="3597275" h="820420">
                <a:moveTo>
                  <a:pt x="3106433" y="0"/>
                </a:moveTo>
                <a:lnTo>
                  <a:pt x="136720" y="0"/>
                </a:lnTo>
                <a:lnTo>
                  <a:pt x="93506" y="6970"/>
                </a:lnTo>
                <a:lnTo>
                  <a:pt x="55975" y="26379"/>
                </a:lnTo>
                <a:lnTo>
                  <a:pt x="26379" y="55975"/>
                </a:lnTo>
                <a:lnTo>
                  <a:pt x="6970" y="93506"/>
                </a:lnTo>
                <a:lnTo>
                  <a:pt x="0" y="136720"/>
                </a:lnTo>
                <a:lnTo>
                  <a:pt x="0" y="683594"/>
                </a:lnTo>
                <a:lnTo>
                  <a:pt x="6970" y="726807"/>
                </a:lnTo>
                <a:lnTo>
                  <a:pt x="26379" y="764339"/>
                </a:lnTo>
                <a:lnTo>
                  <a:pt x="55975" y="793935"/>
                </a:lnTo>
                <a:lnTo>
                  <a:pt x="93506" y="813344"/>
                </a:lnTo>
                <a:lnTo>
                  <a:pt x="136720" y="820314"/>
                </a:lnTo>
                <a:lnTo>
                  <a:pt x="3106433" y="820314"/>
                </a:lnTo>
                <a:lnTo>
                  <a:pt x="3149647" y="813344"/>
                </a:lnTo>
                <a:lnTo>
                  <a:pt x="3187179" y="793935"/>
                </a:lnTo>
                <a:lnTo>
                  <a:pt x="3216775" y="764339"/>
                </a:lnTo>
                <a:lnTo>
                  <a:pt x="3236183" y="726807"/>
                </a:lnTo>
                <a:lnTo>
                  <a:pt x="3243154" y="683594"/>
                </a:lnTo>
                <a:lnTo>
                  <a:pt x="3243154" y="341798"/>
                </a:lnTo>
                <a:lnTo>
                  <a:pt x="3596818" y="162289"/>
                </a:lnTo>
                <a:lnTo>
                  <a:pt x="3243154" y="136720"/>
                </a:lnTo>
                <a:lnTo>
                  <a:pt x="3236183" y="93506"/>
                </a:lnTo>
                <a:lnTo>
                  <a:pt x="3216775" y="55975"/>
                </a:lnTo>
                <a:lnTo>
                  <a:pt x="3187179" y="26379"/>
                </a:lnTo>
                <a:lnTo>
                  <a:pt x="3149647" y="6970"/>
                </a:lnTo>
                <a:lnTo>
                  <a:pt x="3106433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 txBox="1"/>
          <p:nvPr/>
        </p:nvSpPr>
        <p:spPr>
          <a:xfrm>
            <a:off x="853114" y="4134365"/>
            <a:ext cx="265176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&lt;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400" spc="5" dirty="0">
                <a:latin typeface="Consolas"/>
                <a:cs typeface="Consolas"/>
              </a:rPr>
              <a:t>&gt;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400" spc="5" dirty="0">
                <a:latin typeface="Consolas"/>
                <a:cs typeface="Consolas"/>
              </a:rPr>
              <a:t>"</a:t>
            </a:r>
            <a:r>
              <a:rPr sz="1800" dirty="0">
                <a:latin typeface="Times New Roman"/>
                <a:cs typeface="Times New Roman"/>
              </a:rPr>
              <a:t>, and </a:t>
            </a:r>
            <a:r>
              <a:rPr sz="1400" dirty="0">
                <a:latin typeface="Consolas"/>
                <a:cs typeface="Consolas"/>
              </a:rPr>
              <a:t>&amp;</a:t>
            </a:r>
            <a:r>
              <a:rPr sz="1400" spc="-315" dirty="0">
                <a:latin typeface="Consolas"/>
                <a:cs typeface="Consolas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ou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pu</a:t>
            </a:r>
            <a:r>
              <a:rPr sz="1800" spc="-5" dirty="0">
                <a:latin typeface="Times New Roman"/>
                <a:cs typeface="Times New Roman"/>
              </a:rPr>
              <a:t>tt</a:t>
            </a:r>
            <a:r>
              <a:rPr sz="1800" dirty="0">
                <a:latin typeface="Times New Roman"/>
                <a:cs typeface="Times New Roman"/>
              </a:rPr>
              <a:t>ed as</a:t>
            </a:r>
            <a:endParaRPr sz="18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&amp;lt;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400" dirty="0">
                <a:latin typeface="Consolas"/>
                <a:cs typeface="Consolas"/>
              </a:rPr>
              <a:t>&amp;gt;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400" dirty="0">
                <a:latin typeface="Consolas"/>
                <a:cs typeface="Consolas"/>
              </a:rPr>
              <a:t>&amp;quot;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Consolas"/>
                <a:cs typeface="Consolas"/>
              </a:rPr>
              <a:t>&amp;amp;</a:t>
            </a:r>
            <a:endParaRPr sz="1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91706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18705" cy="0"/>
          </a:xfrm>
          <a:custGeom>
            <a:avLst/>
            <a:gdLst/>
            <a:ahLst/>
            <a:cxnLst/>
            <a:rect l="l" t="t" r="r" b="b"/>
            <a:pathLst>
              <a:path w="7418705">
                <a:moveTo>
                  <a:pt x="0" y="0"/>
                </a:moveTo>
                <a:lnTo>
                  <a:pt x="7418610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3"/>
          <p:cNvGrpSpPr/>
          <p:nvPr/>
        </p:nvGrpSpPr>
        <p:grpSpPr>
          <a:xfrm>
            <a:off x="842433" y="1312332"/>
            <a:ext cx="2252345" cy="1291590"/>
            <a:chOff x="842433" y="1312332"/>
            <a:chExt cx="2252345" cy="129159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312332"/>
              <a:ext cx="2252132" cy="1291167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566" y="1464733"/>
              <a:ext cx="1998132" cy="1045633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850751" y="1322530"/>
              <a:ext cx="2109470" cy="1144270"/>
            </a:xfrm>
            <a:custGeom>
              <a:avLst/>
              <a:gdLst/>
              <a:ahLst/>
              <a:cxnLst/>
              <a:rect l="l" t="t" r="r" b="b"/>
              <a:pathLst>
                <a:path w="2109470" h="1144270">
                  <a:moveTo>
                    <a:pt x="2109017" y="0"/>
                  </a:moveTo>
                  <a:lnTo>
                    <a:pt x="0" y="0"/>
                  </a:lnTo>
                  <a:lnTo>
                    <a:pt x="0" y="1144092"/>
                  </a:lnTo>
                  <a:lnTo>
                    <a:pt x="2109017" y="1144092"/>
                  </a:lnTo>
                  <a:lnTo>
                    <a:pt x="2109017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/>
            <p:cNvSpPr/>
            <p:nvPr/>
          </p:nvSpPr>
          <p:spPr>
            <a:xfrm>
              <a:off x="850751" y="1322529"/>
              <a:ext cx="2109470" cy="1144270"/>
            </a:xfrm>
            <a:custGeom>
              <a:avLst/>
              <a:gdLst/>
              <a:ahLst/>
              <a:cxnLst/>
              <a:rect l="l" t="t" r="r" b="b"/>
              <a:pathLst>
                <a:path w="2109470" h="1144270">
                  <a:moveTo>
                    <a:pt x="0" y="0"/>
                  </a:moveTo>
                  <a:lnTo>
                    <a:pt x="2109018" y="0"/>
                  </a:lnTo>
                  <a:lnTo>
                    <a:pt x="2109018" y="1144093"/>
                  </a:lnTo>
                  <a:lnTo>
                    <a:pt x="0" y="114409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1018051" y="1483674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1018051" y="1780009"/>
            <a:ext cx="1708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(x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1018051" y="2076405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878322" y="990003"/>
            <a:ext cx="1403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TestClass.jack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76645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45" dirty="0"/>
              <a:t> </a:t>
            </a:r>
            <a:r>
              <a:rPr spc="-10" dirty="0"/>
              <a:t>analyzer</a:t>
            </a:r>
          </a:p>
        </p:txBody>
      </p:sp>
      <p:sp>
        <p:nvSpPr>
          <p:cNvPr id="18" name="object 13"/>
          <p:cNvSpPr txBox="1"/>
          <p:nvPr/>
        </p:nvSpPr>
        <p:spPr>
          <a:xfrm>
            <a:off x="566419" y="2905381"/>
            <a:ext cx="2902585" cy="30016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Implementation:</a:t>
            </a:r>
            <a:endParaRPr sz="20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898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Build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basic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Consolas"/>
                <a:cs typeface="Consolas"/>
              </a:rPr>
              <a:t>CompilationEngin</a:t>
            </a:r>
            <a:r>
              <a:rPr sz="1400" dirty="0">
                <a:latin typeface="Consolas"/>
                <a:cs typeface="Consolas"/>
              </a:rPr>
              <a:t>e</a:t>
            </a:r>
            <a:r>
              <a:rPr sz="1400" spc="-270" dirty="0">
                <a:latin typeface="Consolas"/>
                <a:cs typeface="Consolas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t  </a:t>
            </a:r>
            <a:r>
              <a:rPr sz="2000" spc="-5" dirty="0">
                <a:latin typeface="Times New Roman"/>
                <a:cs typeface="Times New Roman"/>
              </a:rPr>
              <a:t>handles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everything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except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expressions</a:t>
            </a:r>
            <a:endParaRPr sz="2000" dirty="0">
              <a:latin typeface="Times New Roman"/>
              <a:cs typeface="Times New Roman"/>
            </a:endParaRPr>
          </a:p>
          <a:p>
            <a:pPr marL="241300" marR="615950" indent="-228600">
              <a:lnSpc>
                <a:spcPts val="2170"/>
              </a:lnSpc>
              <a:spcBef>
                <a:spcPts val="10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handling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expressions</a:t>
            </a:r>
            <a:endParaRPr sz="2000" dirty="0">
              <a:latin typeface="Times New Roman"/>
              <a:cs typeface="Times New Roman"/>
            </a:endParaRPr>
          </a:p>
          <a:p>
            <a:pPr marL="241300" marR="359410">
              <a:lnSpc>
                <a:spcPts val="2170"/>
              </a:lnSpc>
              <a:spcBef>
                <a:spcPts val="960"/>
              </a:spcBef>
            </a:pPr>
            <a:r>
              <a:rPr sz="2000" dirty="0">
                <a:latin typeface="Times New Roman"/>
                <a:cs typeface="Times New Roman"/>
              </a:rPr>
              <a:t>(we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supply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unit-test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stages)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19" name="object 14"/>
          <p:cNvGrpSpPr/>
          <p:nvPr/>
        </p:nvGrpSpPr>
        <p:grpSpPr>
          <a:xfrm>
            <a:off x="3818466" y="1303866"/>
            <a:ext cx="4474845" cy="5393690"/>
            <a:chOff x="3818466" y="1303866"/>
            <a:chExt cx="4474845" cy="5393690"/>
          </a:xfrm>
        </p:grpSpPr>
        <p:pic>
          <p:nvPicPr>
            <p:cNvPr id="20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8466" y="1303866"/>
              <a:ext cx="4474632" cy="5393267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1599" y="1405466"/>
              <a:ext cx="4356100" cy="5245100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3826594" y="1312033"/>
              <a:ext cx="4328795" cy="5248275"/>
            </a:xfrm>
            <a:custGeom>
              <a:avLst/>
              <a:gdLst/>
              <a:ahLst/>
              <a:cxnLst/>
              <a:rect l="l" t="t" r="r" b="b"/>
              <a:pathLst>
                <a:path w="4328795" h="5248275">
                  <a:moveTo>
                    <a:pt x="4328543" y="0"/>
                  </a:moveTo>
                  <a:lnTo>
                    <a:pt x="0" y="0"/>
                  </a:lnTo>
                  <a:lnTo>
                    <a:pt x="0" y="5248134"/>
                  </a:lnTo>
                  <a:lnTo>
                    <a:pt x="4328543" y="5248134"/>
                  </a:lnTo>
                  <a:lnTo>
                    <a:pt x="4328543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8"/>
          <p:cNvSpPr txBox="1"/>
          <p:nvPr/>
        </p:nvSpPr>
        <p:spPr>
          <a:xfrm>
            <a:off x="3826595" y="1312034"/>
            <a:ext cx="4328795" cy="5248275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00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let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  <a:spcBef>
                <a:spcPts val="3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200">
              <a:latin typeface="Consolas"/>
              <a:cs typeface="Consolas"/>
            </a:endParaRPr>
          </a:p>
          <a:p>
            <a:pPr marL="51625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>
              <a:latin typeface="Consolas"/>
              <a:cs typeface="Consolas"/>
            </a:endParaRPr>
          </a:p>
          <a:p>
            <a:pPr marL="516255">
              <a:lnSpc>
                <a:spcPts val="1435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200">
              <a:latin typeface="Consolas"/>
              <a:cs typeface="Consolas"/>
            </a:endParaRPr>
          </a:p>
          <a:p>
            <a:pPr marL="51625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*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51625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(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200">
              <a:latin typeface="Consolas"/>
              <a:cs typeface="Consolas"/>
            </a:endParaRPr>
          </a:p>
          <a:p>
            <a:pPr marL="852805">
              <a:lnSpc>
                <a:spcPts val="1435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200">
              <a:latin typeface="Consolas"/>
              <a:cs typeface="Consolas"/>
            </a:endParaRPr>
          </a:p>
          <a:p>
            <a:pPr marL="10210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>
              <a:latin typeface="Consolas"/>
              <a:cs typeface="Consolas"/>
            </a:endParaRPr>
          </a:p>
          <a:p>
            <a:pPr marL="85280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200">
              <a:latin typeface="Consolas"/>
              <a:cs typeface="Consolas"/>
            </a:endParaRPr>
          </a:p>
          <a:p>
            <a:pPr marL="85280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*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85280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200">
              <a:latin typeface="Consolas"/>
              <a:cs typeface="Consolas"/>
            </a:endParaRPr>
          </a:p>
          <a:p>
            <a:pPr marL="102108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&lt;integerConstant&gt;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1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&lt;/integerConstant&gt;</a:t>
            </a:r>
            <a:endParaRPr sz="1200">
              <a:latin typeface="Consolas"/>
              <a:cs typeface="Consolas"/>
            </a:endParaRPr>
          </a:p>
          <a:p>
            <a:pPr marL="85280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)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51625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  <a:spcBef>
                <a:spcPts val="3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;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&lt;/letStatement&gt;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3854029" y="984958"/>
            <a:ext cx="1305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TestClass.xml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0"/>
          <p:cNvSpPr/>
          <p:nvPr/>
        </p:nvSpPr>
        <p:spPr>
          <a:xfrm>
            <a:off x="2560937" y="1942861"/>
            <a:ext cx="1459230" cy="775970"/>
          </a:xfrm>
          <a:custGeom>
            <a:avLst/>
            <a:gdLst/>
            <a:ahLst/>
            <a:cxnLst/>
            <a:rect l="l" t="t" r="r" b="b"/>
            <a:pathLst>
              <a:path w="1459229" h="775969">
                <a:moveTo>
                  <a:pt x="1053426" y="0"/>
                </a:moveTo>
                <a:lnTo>
                  <a:pt x="1053426" y="193917"/>
                </a:lnTo>
                <a:lnTo>
                  <a:pt x="0" y="193917"/>
                </a:lnTo>
                <a:lnTo>
                  <a:pt x="0" y="581753"/>
                </a:lnTo>
                <a:lnTo>
                  <a:pt x="1053426" y="581753"/>
                </a:lnTo>
                <a:lnTo>
                  <a:pt x="1053426" y="775671"/>
                </a:lnTo>
                <a:lnTo>
                  <a:pt x="1458893" y="387835"/>
                </a:lnTo>
                <a:lnTo>
                  <a:pt x="1053426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2800111" y="2168137"/>
            <a:ext cx="883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65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40" dirty="0">
                <a:latin typeface="Calibri"/>
                <a:cs typeface="Calibri"/>
              </a:rPr>
              <a:t>z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8256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823813" y="6552016"/>
            <a:ext cx="6614159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806152" y="836341"/>
            <a:ext cx="7418705" cy="0"/>
          </a:xfrm>
          <a:custGeom>
            <a:avLst/>
            <a:gdLst/>
            <a:ahLst/>
            <a:cxnLst/>
            <a:rect l="l" t="t" r="r" b="b"/>
            <a:pathLst>
              <a:path w="7418705">
                <a:moveTo>
                  <a:pt x="0" y="0"/>
                </a:moveTo>
                <a:lnTo>
                  <a:pt x="7418610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 txBox="1">
            <a:spLocks noGrp="1"/>
          </p:cNvSpPr>
          <p:nvPr>
            <p:ph type="title"/>
          </p:nvPr>
        </p:nvSpPr>
        <p:spPr>
          <a:xfrm>
            <a:off x="916938" y="286201"/>
            <a:ext cx="47091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Sample</a:t>
            </a:r>
            <a:r>
              <a:rPr spc="-30" dirty="0"/>
              <a:t> </a:t>
            </a:r>
            <a:r>
              <a:rPr spc="-5" dirty="0"/>
              <a:t>test</a:t>
            </a:r>
            <a:r>
              <a:rPr spc="-20" dirty="0"/>
              <a:t> </a:t>
            </a:r>
            <a:r>
              <a:rPr spc="-10" dirty="0"/>
              <a:t>class</a:t>
            </a:r>
            <a:r>
              <a:rPr spc="-20" dirty="0"/>
              <a:t> </a:t>
            </a:r>
            <a:r>
              <a:rPr spc="-5" dirty="0"/>
              <a:t>file</a:t>
            </a:r>
          </a:p>
        </p:txBody>
      </p:sp>
      <p:sp>
        <p:nvSpPr>
          <p:cNvPr id="10" name="object 6"/>
          <p:cNvSpPr txBox="1"/>
          <p:nvPr/>
        </p:nvSpPr>
        <p:spPr>
          <a:xfrm>
            <a:off x="819264" y="1196574"/>
            <a:ext cx="6622415" cy="552132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630"/>
              </a:spcBef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Square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Consolas"/>
              <a:cs typeface="Consolas"/>
            </a:endParaRPr>
          </a:p>
          <a:p>
            <a:pPr marL="431800" marR="2563495">
              <a:lnSpc>
                <a:spcPct val="101800"/>
              </a:lnSpc>
              <a:tabLst>
                <a:tab pos="1946275" algn="l"/>
              </a:tabLst>
            </a:pP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x,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y;	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location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screen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size;	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size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0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431800" marR="323596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 Increments the square size by 2.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void incSize() {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(((y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 size)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 254)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&amp;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((x +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size) &lt;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510))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936625">
              <a:lnSpc>
                <a:spcPts val="1435"/>
              </a:lnSpc>
              <a:spcBef>
                <a:spcPts val="30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erase();</a:t>
            </a:r>
            <a:endParaRPr sz="1200">
              <a:latin typeface="Consolas"/>
              <a:cs typeface="Consolas"/>
            </a:endParaRPr>
          </a:p>
          <a:p>
            <a:pPr marL="936625" marR="399351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2;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do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draw();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38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5"/>
              </a:lnSpc>
              <a:spcBef>
                <a:spcPts val="3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431800" marR="323596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 Moves the square up by 2 pixels.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void moveUp() {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(y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&gt;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936625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Screen.setColor(false);</a:t>
            </a:r>
            <a:endParaRPr sz="1200">
              <a:latin typeface="Consolas"/>
              <a:cs typeface="Consolas"/>
            </a:endParaRPr>
          </a:p>
          <a:p>
            <a:pPr marL="936625" marR="375920">
              <a:lnSpc>
                <a:spcPts val="1430"/>
              </a:lnSpc>
              <a:spcBef>
                <a:spcPts val="55"/>
              </a:spcBef>
            </a:pPr>
            <a:r>
              <a:rPr sz="1200" dirty="0">
                <a:latin typeface="Consolas"/>
                <a:cs typeface="Consolas"/>
              </a:rPr>
              <a:t>do Screen.drawRectangle(x, (y + size) - 1, x + size, y + size);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 y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 y -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2;</a:t>
            </a:r>
            <a:endParaRPr sz="1200">
              <a:latin typeface="Consolas"/>
              <a:cs typeface="Consolas"/>
            </a:endParaRPr>
          </a:p>
          <a:p>
            <a:pPr marL="936625">
              <a:lnSpc>
                <a:spcPts val="1385"/>
              </a:lnSpc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Screen.setColor(true);</a:t>
            </a:r>
            <a:endParaRPr sz="1200">
              <a:latin typeface="Consolas"/>
              <a:cs typeface="Consolas"/>
            </a:endParaRPr>
          </a:p>
          <a:p>
            <a:pPr marL="93662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Screen.drawRectangle(x,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1);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More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methods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7423932" y="6539316"/>
            <a:ext cx="61976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oc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846833" y="905430"/>
            <a:ext cx="2550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projects/10/Square/Square.jack</a:t>
            </a:r>
            <a:endParaRPr sz="12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207610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823813" y="6552016"/>
            <a:ext cx="6614159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7423932" y="6530808"/>
            <a:ext cx="619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oc</a:t>
            </a:r>
            <a:r>
              <a:rPr sz="1400" spc="-4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712675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Sample</a:t>
            </a:r>
            <a:r>
              <a:rPr spc="-15" dirty="0"/>
              <a:t> </a:t>
            </a:r>
            <a:r>
              <a:rPr spc="-5" dirty="0"/>
              <a:t>test</a:t>
            </a:r>
            <a:r>
              <a:rPr spc="-10" dirty="0"/>
              <a:t> class</a:t>
            </a:r>
            <a:r>
              <a:rPr spc="-5" dirty="0"/>
              <a:t> file</a:t>
            </a:r>
            <a:r>
              <a:rPr spc="-15" dirty="0"/>
              <a:t> </a:t>
            </a:r>
            <a:r>
              <a:rPr sz="2000" spc="-5" dirty="0"/>
              <a:t>(expressions highlighted)</a:t>
            </a:r>
            <a:endParaRPr sz="2000" dirty="0"/>
          </a:p>
        </p:txBody>
      </p:sp>
      <p:pic>
        <p:nvPicPr>
          <p:cNvPr id="11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566" y="1189566"/>
            <a:ext cx="6769100" cy="5664200"/>
          </a:xfrm>
          <a:prstGeom prst="rect">
            <a:avLst/>
          </a:prstGeom>
        </p:spPr>
      </p:pic>
      <p:sp>
        <p:nvSpPr>
          <p:cNvPr id="12" name="object 8"/>
          <p:cNvSpPr txBox="1"/>
          <p:nvPr/>
        </p:nvSpPr>
        <p:spPr>
          <a:xfrm>
            <a:off x="819264" y="1196574"/>
            <a:ext cx="6622415" cy="552132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630"/>
              </a:spcBef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Square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Consolas"/>
              <a:cs typeface="Consolas"/>
            </a:endParaRPr>
          </a:p>
          <a:p>
            <a:pPr marL="431800" marR="2563495">
              <a:lnSpc>
                <a:spcPct val="101800"/>
              </a:lnSpc>
              <a:tabLst>
                <a:tab pos="1946275" algn="l"/>
              </a:tabLst>
            </a:pP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x,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y;	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location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screen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size;	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size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0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431800" marR="323596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 Increments the square size by 2.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void incSize() {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((y + size)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&lt; 254) &amp; ((x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 size) &lt; 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510)</a:t>
            </a:r>
            <a:r>
              <a:rPr sz="1200" spc="-5" dirty="0">
                <a:latin typeface="Consolas"/>
                <a:cs typeface="Consolas"/>
              </a:rPr>
              <a:t>)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936625">
              <a:lnSpc>
                <a:spcPts val="1435"/>
              </a:lnSpc>
              <a:spcBef>
                <a:spcPts val="30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erase();</a:t>
            </a:r>
            <a:endParaRPr sz="1200">
              <a:latin typeface="Consolas"/>
              <a:cs typeface="Consolas"/>
            </a:endParaRPr>
          </a:p>
          <a:p>
            <a:pPr marL="936625" marR="399478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size</a:t>
            </a:r>
            <a:r>
              <a:rPr sz="1200" b="1" spc="-1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</a:t>
            </a:r>
            <a:r>
              <a:rPr sz="1200" b="1" spc="-1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2</a:t>
            </a:r>
            <a:r>
              <a:rPr sz="1200" dirty="0">
                <a:latin typeface="Consolas"/>
                <a:cs typeface="Consolas"/>
              </a:rPr>
              <a:t>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do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draw();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38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5"/>
              </a:lnSpc>
              <a:spcBef>
                <a:spcPts val="3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431800" marR="323596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 Moves the square up by 2 pixels.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void moveUp() {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b="1" spc="-1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&gt;</a:t>
            </a:r>
            <a:r>
              <a:rPr sz="1200" b="1" spc="-2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1</a:t>
            </a:r>
            <a:r>
              <a:rPr sz="1200" dirty="0">
                <a:latin typeface="Consolas"/>
                <a:cs typeface="Consolas"/>
              </a:rPr>
              <a:t>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936625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Screen.setColor(false);</a:t>
            </a:r>
            <a:endParaRPr sz="1200">
              <a:latin typeface="Consolas"/>
              <a:cs typeface="Consolas"/>
            </a:endParaRPr>
          </a:p>
          <a:p>
            <a:pPr marL="936625" marR="376555">
              <a:lnSpc>
                <a:spcPts val="1430"/>
              </a:lnSpc>
              <a:spcBef>
                <a:spcPts val="55"/>
              </a:spcBef>
            </a:pPr>
            <a:r>
              <a:rPr sz="1200" dirty="0">
                <a:latin typeface="Consolas"/>
                <a:cs typeface="Consolas"/>
              </a:rPr>
              <a:t>do Screen.drawRectangle(x,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(y + size) - 1</a:t>
            </a:r>
            <a:r>
              <a:rPr sz="1200" dirty="0">
                <a:latin typeface="Consolas"/>
                <a:cs typeface="Consolas"/>
              </a:rPr>
              <a:t>,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x + size</a:t>
            </a:r>
            <a:r>
              <a:rPr sz="1200" dirty="0">
                <a:latin typeface="Consolas"/>
                <a:cs typeface="Consolas"/>
              </a:rPr>
              <a:t>,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 + size</a:t>
            </a:r>
            <a:r>
              <a:rPr sz="1200" dirty="0">
                <a:latin typeface="Consolas"/>
                <a:cs typeface="Consolas"/>
              </a:rPr>
              <a:t>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b="1" spc="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= y -</a:t>
            </a:r>
            <a:r>
              <a:rPr sz="1200" b="1" spc="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2</a:t>
            </a:r>
            <a:r>
              <a:rPr sz="1200" dirty="0"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936625">
              <a:lnSpc>
                <a:spcPts val="1385"/>
              </a:lnSpc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Screen.setColor(true);</a:t>
            </a:r>
            <a:endParaRPr sz="1200">
              <a:latin typeface="Consolas"/>
              <a:cs typeface="Consolas"/>
            </a:endParaRPr>
          </a:p>
          <a:p>
            <a:pPr marL="93662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Screen.drawRectangle(x,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y,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x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size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1</a:t>
            </a:r>
            <a:r>
              <a:rPr sz="1200" dirty="0">
                <a:latin typeface="Consolas"/>
                <a:cs typeface="Consolas"/>
              </a:rPr>
              <a:t>);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43180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More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methods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846833" y="905430"/>
            <a:ext cx="2550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projects/10/Square/Square.jack</a:t>
            </a:r>
            <a:endParaRPr sz="12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25147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7" name="object 2"/>
          <p:cNvSpPr txBox="1"/>
          <p:nvPr/>
        </p:nvSpPr>
        <p:spPr>
          <a:xfrm>
            <a:off x="823813" y="6552016"/>
            <a:ext cx="6614159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4"/>
          <p:cNvSpPr/>
          <p:nvPr/>
        </p:nvSpPr>
        <p:spPr>
          <a:xfrm>
            <a:off x="806152" y="836341"/>
            <a:ext cx="7418705" cy="0"/>
          </a:xfrm>
          <a:custGeom>
            <a:avLst/>
            <a:gdLst/>
            <a:ahLst/>
            <a:cxnLst/>
            <a:rect l="l" t="t" r="r" b="b"/>
            <a:pathLst>
              <a:path w="7418705">
                <a:moveTo>
                  <a:pt x="0" y="0"/>
                </a:moveTo>
                <a:lnTo>
                  <a:pt x="7418610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5"/>
          <p:cNvGrpSpPr/>
          <p:nvPr/>
        </p:nvGrpSpPr>
        <p:grpSpPr>
          <a:xfrm>
            <a:off x="808566" y="1189566"/>
            <a:ext cx="6769100" cy="5664200"/>
            <a:chOff x="808566" y="1189566"/>
            <a:chExt cx="6769100" cy="5664200"/>
          </a:xfrm>
        </p:grpSpPr>
        <p:pic>
          <p:nvPicPr>
            <p:cNvPr id="80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566" y="1189566"/>
              <a:ext cx="6769100" cy="5664200"/>
            </a:xfrm>
            <a:prstGeom prst="rect">
              <a:avLst/>
            </a:prstGeom>
          </p:spPr>
        </p:pic>
        <p:sp>
          <p:nvSpPr>
            <p:cNvPr id="81" name="object 7"/>
            <p:cNvSpPr/>
            <p:nvPr/>
          </p:nvSpPr>
          <p:spPr>
            <a:xfrm>
              <a:off x="819264" y="1196574"/>
              <a:ext cx="6622415" cy="5521325"/>
            </a:xfrm>
            <a:custGeom>
              <a:avLst/>
              <a:gdLst/>
              <a:ahLst/>
              <a:cxnLst/>
              <a:rect l="l" t="t" r="r" b="b"/>
              <a:pathLst>
                <a:path w="6622415" h="5521325">
                  <a:moveTo>
                    <a:pt x="6622145" y="0"/>
                  </a:moveTo>
                  <a:lnTo>
                    <a:pt x="0" y="0"/>
                  </a:lnTo>
                  <a:lnTo>
                    <a:pt x="0" y="5521037"/>
                  </a:lnTo>
                  <a:lnTo>
                    <a:pt x="6622145" y="5521037"/>
                  </a:lnTo>
                  <a:lnTo>
                    <a:pt x="6622145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"/>
            <p:cNvSpPr/>
            <p:nvPr/>
          </p:nvSpPr>
          <p:spPr>
            <a:xfrm>
              <a:off x="819264" y="1196574"/>
              <a:ext cx="6622415" cy="5521325"/>
            </a:xfrm>
            <a:custGeom>
              <a:avLst/>
              <a:gdLst/>
              <a:ahLst/>
              <a:cxnLst/>
              <a:rect l="l" t="t" r="r" b="b"/>
              <a:pathLst>
                <a:path w="6622415" h="5521325">
                  <a:moveTo>
                    <a:pt x="0" y="0"/>
                  </a:moveTo>
                  <a:lnTo>
                    <a:pt x="6622146" y="0"/>
                  </a:lnTo>
                  <a:lnTo>
                    <a:pt x="6622146" y="5521038"/>
                  </a:lnTo>
                  <a:lnTo>
                    <a:pt x="0" y="552103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9"/>
          <p:cNvSpPr txBox="1"/>
          <p:nvPr/>
        </p:nvSpPr>
        <p:spPr>
          <a:xfrm>
            <a:off x="2753452" y="1628250"/>
            <a:ext cx="951865" cy="39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9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location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size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4" name="object 10"/>
          <p:cNvSpPr txBox="1"/>
          <p:nvPr/>
        </p:nvSpPr>
        <p:spPr>
          <a:xfrm>
            <a:off x="1238977" y="1628250"/>
            <a:ext cx="1288415" cy="5765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5"/>
              </a:spcBef>
            </a:pP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x,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5" name="object 11"/>
          <p:cNvSpPr txBox="1"/>
          <p:nvPr/>
        </p:nvSpPr>
        <p:spPr>
          <a:xfrm>
            <a:off x="3691783" y="1680166"/>
            <a:ext cx="4339590" cy="5088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113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screen</a:t>
            </a:r>
            <a:endParaRPr sz="1200">
              <a:latin typeface="Consolas"/>
              <a:cs typeface="Consolas"/>
            </a:endParaRPr>
          </a:p>
          <a:p>
            <a:pPr marL="8382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onsolas"/>
              <a:cs typeface="Consolas"/>
            </a:endParaRPr>
          </a:p>
          <a:p>
            <a:pPr marL="84455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200" spc="-6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2.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(x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size)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&lt;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510)</a:t>
            </a:r>
            <a:r>
              <a:rPr sz="1200" spc="-5" dirty="0">
                <a:latin typeface="Consolas"/>
                <a:cs typeface="Consolas"/>
              </a:rPr>
              <a:t>)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onsolas"/>
              <a:cs typeface="Consolas"/>
            </a:endParaRPr>
          </a:p>
          <a:p>
            <a:pPr marR="3825875">
              <a:lnSpc>
                <a:spcPct val="3009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ixels.  </a:t>
            </a:r>
            <a:r>
              <a:rPr sz="1200" dirty="0">
                <a:latin typeface="Consolas"/>
                <a:cs typeface="Consolas"/>
              </a:rPr>
              <a:t>e);</a:t>
            </a:r>
            <a:endParaRPr sz="1200">
              <a:latin typeface="Consolas"/>
              <a:cs typeface="Consolas"/>
            </a:endParaRPr>
          </a:p>
          <a:p>
            <a:pPr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(x,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(y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size)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-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1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x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 size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 size</a:t>
            </a:r>
            <a:r>
              <a:rPr sz="1200" dirty="0">
                <a:latin typeface="Consolas"/>
                <a:cs typeface="Consolas"/>
              </a:rPr>
              <a:t>);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);</a:t>
            </a:r>
            <a:endParaRPr sz="1200">
              <a:latin typeface="Consolas"/>
              <a:cs typeface="Consolas"/>
            </a:endParaRPr>
          </a:p>
          <a:p>
            <a:pPr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(x,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y,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x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size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1</a:t>
            </a:r>
            <a:r>
              <a:rPr sz="1200" dirty="0">
                <a:latin typeface="Consolas"/>
                <a:cs typeface="Consolas"/>
              </a:rPr>
              <a:t>);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Consolas"/>
              <a:cs typeface="Consolas"/>
            </a:endParaRPr>
          </a:p>
          <a:p>
            <a:pPr algn="r">
              <a:lnSpc>
                <a:spcPct val="100000"/>
              </a:lnSpc>
            </a:pP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chocken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6" name="object 12"/>
          <p:cNvSpPr txBox="1"/>
          <p:nvPr/>
        </p:nvSpPr>
        <p:spPr>
          <a:xfrm>
            <a:off x="1238977" y="2178519"/>
            <a:ext cx="2466340" cy="404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Increments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size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void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incSize()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((y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size)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&lt;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254)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&amp;</a:t>
            </a:r>
            <a:r>
              <a:rPr sz="1200" b="1" spc="-1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517525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erase();</a:t>
            </a:r>
            <a:endParaRPr sz="1200">
              <a:latin typeface="Consolas"/>
              <a:cs typeface="Consolas"/>
            </a:endParaRPr>
          </a:p>
          <a:p>
            <a:pPr marL="517525" marR="258445">
              <a:lnSpc>
                <a:spcPts val="1430"/>
              </a:lnSpc>
              <a:spcBef>
                <a:spcPts val="55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size</a:t>
            </a:r>
            <a:r>
              <a:rPr sz="1200" b="1" spc="-1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+</a:t>
            </a:r>
            <a:r>
              <a:rPr sz="1200" b="1" spc="-1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2</a:t>
            </a:r>
            <a:r>
              <a:rPr sz="1200" dirty="0">
                <a:latin typeface="Consolas"/>
                <a:cs typeface="Consolas"/>
              </a:rPr>
              <a:t>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do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draw();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38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Moves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up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2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void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moveUp()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b="1" spc="-1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&gt;</a:t>
            </a:r>
            <a:r>
              <a:rPr sz="1200" b="1" spc="-2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1</a:t>
            </a:r>
            <a:r>
              <a:rPr sz="1200" dirty="0">
                <a:latin typeface="Consolas"/>
                <a:cs typeface="Consolas"/>
              </a:rPr>
              <a:t>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17525" marR="5080" algn="just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8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Screen.setColor(fals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do</a:t>
            </a:r>
            <a:r>
              <a:rPr sz="1200" spc="-8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Screen.drawRectangle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 =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-</a:t>
            </a:r>
            <a:r>
              <a:rPr sz="1200" b="1" spc="-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2</a:t>
            </a:r>
            <a:r>
              <a:rPr sz="1200" dirty="0"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17525" marR="5080" algn="just">
              <a:lnSpc>
                <a:spcPts val="1430"/>
              </a:lnSpc>
              <a:spcBef>
                <a:spcPts val="40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8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Screen.setColor(true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do</a:t>
            </a:r>
            <a:r>
              <a:rPr sz="1200" spc="-8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Screen.drawRectangle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20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More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methods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7" name="object 13"/>
          <p:cNvSpPr txBox="1"/>
          <p:nvPr/>
        </p:nvSpPr>
        <p:spPr>
          <a:xfrm>
            <a:off x="986565" y="6200251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8" name="object 14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683149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Sample</a:t>
            </a:r>
            <a:r>
              <a:rPr spc="-15" dirty="0"/>
              <a:t> </a:t>
            </a:r>
            <a:r>
              <a:rPr spc="-5" dirty="0"/>
              <a:t>test</a:t>
            </a:r>
            <a:r>
              <a:rPr spc="-10" dirty="0"/>
              <a:t> class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sz="2000" spc="-5" dirty="0"/>
              <a:t>(expressionless version)</a:t>
            </a:r>
            <a:endParaRPr sz="2000" dirty="0"/>
          </a:p>
        </p:txBody>
      </p:sp>
      <p:grpSp>
        <p:nvGrpSpPr>
          <p:cNvPr id="89" name="object 15"/>
          <p:cNvGrpSpPr/>
          <p:nvPr/>
        </p:nvGrpSpPr>
        <p:grpSpPr>
          <a:xfrm>
            <a:off x="3759200" y="1181100"/>
            <a:ext cx="4479290" cy="5664200"/>
            <a:chOff x="3759200" y="1181100"/>
            <a:chExt cx="4479290" cy="5664200"/>
          </a:xfrm>
        </p:grpSpPr>
        <p:pic>
          <p:nvPicPr>
            <p:cNvPr id="90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9200" y="1181100"/>
              <a:ext cx="4478867" cy="5664200"/>
            </a:xfrm>
            <a:prstGeom prst="rect">
              <a:avLst/>
            </a:prstGeom>
          </p:spPr>
        </p:pic>
        <p:sp>
          <p:nvSpPr>
            <p:cNvPr id="91" name="object 17"/>
            <p:cNvSpPr/>
            <p:nvPr/>
          </p:nvSpPr>
          <p:spPr>
            <a:xfrm>
              <a:off x="3769547" y="1190013"/>
              <a:ext cx="4334510" cy="5521325"/>
            </a:xfrm>
            <a:custGeom>
              <a:avLst/>
              <a:gdLst/>
              <a:ahLst/>
              <a:cxnLst/>
              <a:rect l="l" t="t" r="r" b="b"/>
              <a:pathLst>
                <a:path w="4334509" h="5521325">
                  <a:moveTo>
                    <a:pt x="4334095" y="0"/>
                  </a:moveTo>
                  <a:lnTo>
                    <a:pt x="0" y="0"/>
                  </a:lnTo>
                  <a:lnTo>
                    <a:pt x="0" y="5521037"/>
                  </a:lnTo>
                  <a:lnTo>
                    <a:pt x="4334095" y="5521037"/>
                  </a:lnTo>
                  <a:lnTo>
                    <a:pt x="4334095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8"/>
            <p:cNvSpPr/>
            <p:nvPr/>
          </p:nvSpPr>
          <p:spPr>
            <a:xfrm>
              <a:off x="3769547" y="1190014"/>
              <a:ext cx="4334510" cy="5521325"/>
            </a:xfrm>
            <a:custGeom>
              <a:avLst/>
              <a:gdLst/>
              <a:ahLst/>
              <a:cxnLst/>
              <a:rect l="l" t="t" r="r" b="b"/>
              <a:pathLst>
                <a:path w="4334509" h="5521325">
                  <a:moveTo>
                    <a:pt x="0" y="0"/>
                  </a:moveTo>
                  <a:lnTo>
                    <a:pt x="4334096" y="0"/>
                  </a:lnTo>
                  <a:lnTo>
                    <a:pt x="4334096" y="5521038"/>
                  </a:lnTo>
                  <a:lnTo>
                    <a:pt x="0" y="552103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19"/>
          <p:cNvSpPr txBox="1"/>
          <p:nvPr/>
        </p:nvSpPr>
        <p:spPr>
          <a:xfrm>
            <a:off x="5703735" y="1621689"/>
            <a:ext cx="2129790" cy="39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location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screen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size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4" name="object 20"/>
          <p:cNvSpPr txBox="1"/>
          <p:nvPr/>
        </p:nvSpPr>
        <p:spPr>
          <a:xfrm>
            <a:off x="4189260" y="1621689"/>
            <a:ext cx="1288415" cy="5765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5"/>
              </a:spcBef>
            </a:pP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x,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5" name="object 21"/>
          <p:cNvSpPr txBox="1"/>
          <p:nvPr/>
        </p:nvSpPr>
        <p:spPr>
          <a:xfrm>
            <a:off x="4189260" y="2171958"/>
            <a:ext cx="2971165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 Increments the square size by 2. </a:t>
            </a:r>
            <a:r>
              <a:rPr sz="1200" spc="-6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void incSize() {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x</a:t>
            </a:r>
            <a:r>
              <a:rPr sz="1200" dirty="0">
                <a:latin typeface="Consolas"/>
                <a:cs typeface="Consolas"/>
              </a:rPr>
              <a:t>)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6" name="object 22"/>
          <p:cNvSpPr txBox="1"/>
          <p:nvPr/>
        </p:nvSpPr>
        <p:spPr>
          <a:xfrm>
            <a:off x="4694085" y="2722293"/>
            <a:ext cx="137160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erase();</a:t>
            </a: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size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size</a:t>
            </a:r>
            <a:r>
              <a:rPr sz="1200" dirty="0">
                <a:latin typeface="Consolas"/>
                <a:cs typeface="Consolas"/>
              </a:rPr>
              <a:t>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do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draw();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7" name="object 23"/>
          <p:cNvSpPr txBox="1"/>
          <p:nvPr/>
        </p:nvSpPr>
        <p:spPr>
          <a:xfrm>
            <a:off x="4441672" y="3268393"/>
            <a:ext cx="61468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8" name="object 24"/>
          <p:cNvSpPr txBox="1"/>
          <p:nvPr/>
        </p:nvSpPr>
        <p:spPr>
          <a:xfrm>
            <a:off x="4189260" y="3636693"/>
            <a:ext cx="27813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9" name="object 25"/>
          <p:cNvSpPr txBox="1"/>
          <p:nvPr/>
        </p:nvSpPr>
        <p:spPr>
          <a:xfrm>
            <a:off x="4189260" y="4000759"/>
            <a:ext cx="3559175" cy="221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930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 Moves the square up by 2 pixels. </a:t>
            </a:r>
            <a:r>
              <a:rPr sz="1200" spc="-6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void moveUp() {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y)</a:t>
            </a:r>
            <a:r>
              <a:rPr sz="1200" b="1" spc="-3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17525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Screen.setColor(x);</a:t>
            </a:r>
            <a:endParaRPr sz="1200">
              <a:latin typeface="Consolas"/>
              <a:cs typeface="Consolas"/>
            </a:endParaRPr>
          </a:p>
          <a:p>
            <a:pPr marL="517525" marR="5080">
              <a:lnSpc>
                <a:spcPts val="1430"/>
              </a:lnSpc>
              <a:spcBef>
                <a:spcPts val="55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Screen.drawRectangle(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x,</a:t>
            </a:r>
            <a:r>
              <a:rPr sz="1200" b="1" spc="-2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y,</a:t>
            </a:r>
            <a:r>
              <a:rPr sz="1200" b="1" spc="-2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x,</a:t>
            </a:r>
            <a:r>
              <a:rPr sz="1200" b="1" spc="-2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dirty="0">
                <a:latin typeface="Consolas"/>
                <a:cs typeface="Consolas"/>
              </a:rPr>
              <a:t>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 y =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dirty="0"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517525">
              <a:lnSpc>
                <a:spcPts val="1385"/>
              </a:lnSpc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Screen.setColor(x);</a:t>
            </a:r>
            <a:endParaRPr sz="1200">
              <a:latin typeface="Consolas"/>
              <a:cs typeface="Consolas"/>
            </a:endParaRPr>
          </a:p>
          <a:p>
            <a:pPr marL="51752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Screen.drawRectangle(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x,</a:t>
            </a:r>
            <a:r>
              <a:rPr sz="1200" b="1" spc="-2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y,</a:t>
            </a:r>
            <a:r>
              <a:rPr sz="1200" b="1" spc="-20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x,</a:t>
            </a:r>
            <a:r>
              <a:rPr sz="1200" b="1" spc="-15" dirty="0">
                <a:solidFill>
                  <a:srgbClr val="983C01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sz="1200" dirty="0">
                <a:latin typeface="Consolas"/>
                <a:cs typeface="Consolas"/>
              </a:rPr>
              <a:t>);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More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Square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methods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0" name="object 26"/>
          <p:cNvSpPr txBox="1"/>
          <p:nvPr/>
        </p:nvSpPr>
        <p:spPr>
          <a:xfrm>
            <a:off x="3936847" y="6193690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1" name="object 27"/>
          <p:cNvSpPr txBox="1"/>
          <p:nvPr/>
        </p:nvSpPr>
        <p:spPr>
          <a:xfrm>
            <a:off x="846833" y="905430"/>
            <a:ext cx="6704330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8945" algn="l"/>
              </a:tabLst>
            </a:pPr>
            <a:r>
              <a:rPr sz="1200" dirty="0">
                <a:latin typeface="Consolas"/>
                <a:cs typeface="Consolas"/>
              </a:rPr>
              <a:t>projects/10/Square/Square.jack	</a:t>
            </a:r>
            <a:r>
              <a:rPr sz="1800" baseline="2314" dirty="0">
                <a:latin typeface="Consolas"/>
                <a:cs typeface="Consolas"/>
              </a:rPr>
              <a:t>projects/10/ExpressionLessSquare/Square.jack</a:t>
            </a:r>
            <a:endParaRPr sz="1800" baseline="2314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onsolas"/>
              <a:cs typeface="Consolas"/>
            </a:endParaRPr>
          </a:p>
          <a:p>
            <a:pPr marL="152400">
              <a:lnSpc>
                <a:spcPct val="100000"/>
              </a:lnSpc>
              <a:tabLst>
                <a:tab pos="3102610" algn="l"/>
              </a:tabLst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Square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	</a:t>
            </a:r>
            <a:r>
              <a:rPr sz="1800" baseline="2314" dirty="0">
                <a:latin typeface="Consolas"/>
                <a:cs typeface="Consolas"/>
              </a:rPr>
              <a:t>class</a:t>
            </a:r>
            <a:r>
              <a:rPr sz="1800" spc="-52" baseline="2314" dirty="0">
                <a:latin typeface="Consolas"/>
                <a:cs typeface="Consolas"/>
              </a:rPr>
              <a:t> </a:t>
            </a:r>
            <a:r>
              <a:rPr sz="1800" baseline="2314" dirty="0">
                <a:latin typeface="Consolas"/>
                <a:cs typeface="Consolas"/>
              </a:rPr>
              <a:t>Square</a:t>
            </a:r>
            <a:r>
              <a:rPr sz="1800" spc="-52" baseline="2314" dirty="0">
                <a:latin typeface="Consolas"/>
                <a:cs typeface="Consolas"/>
              </a:rPr>
              <a:t> </a:t>
            </a:r>
            <a:r>
              <a:rPr sz="1800" baseline="2314" dirty="0">
                <a:latin typeface="Consolas"/>
                <a:cs typeface="Consolas"/>
              </a:rPr>
              <a:t>{</a:t>
            </a:r>
            <a:endParaRPr sz="1800" baseline="2314">
              <a:latin typeface="Consolas"/>
              <a:cs typeface="Consolas"/>
            </a:endParaRPr>
          </a:p>
        </p:txBody>
      </p:sp>
      <p:sp>
        <p:nvSpPr>
          <p:cNvPr id="102" name="object 28"/>
          <p:cNvSpPr/>
          <p:nvPr/>
        </p:nvSpPr>
        <p:spPr>
          <a:xfrm>
            <a:off x="6185935" y="2624038"/>
            <a:ext cx="1834514" cy="1268095"/>
          </a:xfrm>
          <a:custGeom>
            <a:avLst/>
            <a:gdLst/>
            <a:ahLst/>
            <a:cxnLst/>
            <a:rect l="l" t="t" r="r" b="b"/>
            <a:pathLst>
              <a:path w="1834515" h="1268095">
                <a:moveTo>
                  <a:pt x="1622939" y="0"/>
                </a:moveTo>
                <a:lnTo>
                  <a:pt x="211327" y="0"/>
                </a:lnTo>
                <a:lnTo>
                  <a:pt x="162872" y="5581"/>
                </a:lnTo>
                <a:lnTo>
                  <a:pt x="118391" y="21479"/>
                </a:lnTo>
                <a:lnTo>
                  <a:pt x="79153" y="46426"/>
                </a:lnTo>
                <a:lnTo>
                  <a:pt x="46426" y="79152"/>
                </a:lnTo>
                <a:lnTo>
                  <a:pt x="21479" y="118390"/>
                </a:lnTo>
                <a:lnTo>
                  <a:pt x="5581" y="162872"/>
                </a:lnTo>
                <a:lnTo>
                  <a:pt x="0" y="211324"/>
                </a:lnTo>
                <a:lnTo>
                  <a:pt x="0" y="1056613"/>
                </a:lnTo>
                <a:lnTo>
                  <a:pt x="5581" y="1105068"/>
                </a:lnTo>
                <a:lnTo>
                  <a:pt x="21479" y="1149549"/>
                </a:lnTo>
                <a:lnTo>
                  <a:pt x="46426" y="1188788"/>
                </a:lnTo>
                <a:lnTo>
                  <a:pt x="79153" y="1221514"/>
                </a:lnTo>
                <a:lnTo>
                  <a:pt x="118391" y="1246461"/>
                </a:lnTo>
                <a:lnTo>
                  <a:pt x="162872" y="1262359"/>
                </a:lnTo>
                <a:lnTo>
                  <a:pt x="211327" y="1267941"/>
                </a:lnTo>
                <a:lnTo>
                  <a:pt x="1622939" y="1267941"/>
                </a:lnTo>
                <a:lnTo>
                  <a:pt x="1671394" y="1262359"/>
                </a:lnTo>
                <a:lnTo>
                  <a:pt x="1715875" y="1246461"/>
                </a:lnTo>
                <a:lnTo>
                  <a:pt x="1755114" y="1221514"/>
                </a:lnTo>
                <a:lnTo>
                  <a:pt x="1787840" y="1188788"/>
                </a:lnTo>
                <a:lnTo>
                  <a:pt x="1812787" y="1149549"/>
                </a:lnTo>
                <a:lnTo>
                  <a:pt x="1828686" y="1105068"/>
                </a:lnTo>
                <a:lnTo>
                  <a:pt x="1834267" y="1056613"/>
                </a:lnTo>
                <a:lnTo>
                  <a:pt x="1834266" y="211324"/>
                </a:lnTo>
                <a:lnTo>
                  <a:pt x="1828686" y="162872"/>
                </a:lnTo>
                <a:lnTo>
                  <a:pt x="1812787" y="118390"/>
                </a:lnTo>
                <a:lnTo>
                  <a:pt x="1787840" y="79152"/>
                </a:lnTo>
                <a:lnTo>
                  <a:pt x="1755114" y="46426"/>
                </a:lnTo>
                <a:lnTo>
                  <a:pt x="1715875" y="21479"/>
                </a:lnTo>
                <a:lnTo>
                  <a:pt x="1671394" y="5581"/>
                </a:lnTo>
                <a:lnTo>
                  <a:pt x="16229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29"/>
          <p:cNvSpPr txBox="1"/>
          <p:nvPr/>
        </p:nvSpPr>
        <p:spPr>
          <a:xfrm>
            <a:off x="6326571" y="2627264"/>
            <a:ext cx="154622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Purpose: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99"/>
              </a:lnSpc>
              <a:spcBef>
                <a:spcPts val="10"/>
              </a:spcBef>
            </a:pPr>
            <a:r>
              <a:rPr sz="1600" dirty="0">
                <a:latin typeface="Times New Roman"/>
                <a:cs typeface="Times New Roman"/>
              </a:rPr>
              <a:t>tests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analyzer's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ability to parse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everything except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expressions.</a:t>
            </a:r>
            <a:endParaRPr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38588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18705" cy="0"/>
          </a:xfrm>
          <a:custGeom>
            <a:avLst/>
            <a:gdLst/>
            <a:ahLst/>
            <a:cxnLst/>
            <a:rect l="l" t="t" r="r" b="b"/>
            <a:pathLst>
              <a:path w="7418705">
                <a:moveTo>
                  <a:pt x="0" y="0"/>
                </a:moveTo>
                <a:lnTo>
                  <a:pt x="7418610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4366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Basic</a:t>
            </a:r>
            <a:r>
              <a:rPr spc="-35" dirty="0"/>
              <a:t> </a:t>
            </a:r>
            <a:r>
              <a:rPr spc="-10" dirty="0"/>
              <a:t>Jack</a:t>
            </a:r>
            <a:r>
              <a:rPr spc="-25" dirty="0"/>
              <a:t> </a:t>
            </a:r>
            <a:r>
              <a:rPr spc="-10" dirty="0"/>
              <a:t>analyzer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42433" y="1536700"/>
            <a:ext cx="2252345" cy="1291590"/>
            <a:chOff x="842433" y="1536700"/>
            <a:chExt cx="2252345" cy="129159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536700"/>
              <a:ext cx="2252132" cy="1291167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566" y="1684866"/>
              <a:ext cx="1159933" cy="1049866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50751" y="1545932"/>
              <a:ext cx="2109470" cy="1144270"/>
            </a:xfrm>
            <a:custGeom>
              <a:avLst/>
              <a:gdLst/>
              <a:ahLst/>
              <a:cxnLst/>
              <a:rect l="l" t="t" r="r" b="b"/>
              <a:pathLst>
                <a:path w="2109470" h="1144270">
                  <a:moveTo>
                    <a:pt x="2109017" y="0"/>
                  </a:moveTo>
                  <a:lnTo>
                    <a:pt x="0" y="0"/>
                  </a:lnTo>
                  <a:lnTo>
                    <a:pt x="0" y="1144092"/>
                  </a:lnTo>
                  <a:lnTo>
                    <a:pt x="2109017" y="1144092"/>
                  </a:lnTo>
                  <a:lnTo>
                    <a:pt x="2109017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850751" y="1545931"/>
              <a:ext cx="2109470" cy="1144270"/>
            </a:xfrm>
            <a:custGeom>
              <a:avLst/>
              <a:gdLst/>
              <a:ahLst/>
              <a:cxnLst/>
              <a:rect l="l" t="t" r="r" b="b"/>
              <a:pathLst>
                <a:path w="2109470" h="1144270">
                  <a:moveTo>
                    <a:pt x="0" y="0"/>
                  </a:moveTo>
                  <a:lnTo>
                    <a:pt x="2109018" y="0"/>
                  </a:lnTo>
                  <a:lnTo>
                    <a:pt x="2109018" y="1144093"/>
                  </a:lnTo>
                  <a:lnTo>
                    <a:pt x="0" y="114409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1018051" y="1707077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1018051" y="2003411"/>
            <a:ext cx="867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1018051" y="2299807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878322" y="1205115"/>
            <a:ext cx="2303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aseline="5952" dirty="0">
                <a:latin typeface="Consolas"/>
                <a:cs typeface="Consolas"/>
              </a:rPr>
              <a:t>Main.jack</a:t>
            </a:r>
            <a:r>
              <a:rPr sz="2100" spc="-292" baseline="5952" dirty="0">
                <a:latin typeface="Consolas"/>
                <a:cs typeface="Consolas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(expressionless)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8" name="object 13"/>
          <p:cNvGrpSpPr/>
          <p:nvPr/>
        </p:nvGrpSpPr>
        <p:grpSpPr>
          <a:xfrm>
            <a:off x="3818466" y="1528232"/>
            <a:ext cx="4474845" cy="2870200"/>
            <a:chOff x="3818466" y="1528232"/>
            <a:chExt cx="4474845" cy="2870200"/>
          </a:xfrm>
        </p:grpSpPr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8466" y="1528232"/>
              <a:ext cx="4474632" cy="2870200"/>
            </a:xfrm>
            <a:prstGeom prst="rect">
              <a:avLst/>
            </a:prstGeom>
          </p:spPr>
        </p:pic>
        <p:pic>
          <p:nvPicPr>
            <p:cNvPr id="20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1599" y="1629834"/>
              <a:ext cx="3179232" cy="2683932"/>
            </a:xfrm>
            <a:prstGeom prst="rect">
              <a:avLst/>
            </a:prstGeom>
          </p:spPr>
        </p:pic>
        <p:sp>
          <p:nvSpPr>
            <p:cNvPr id="21" name="object 16"/>
            <p:cNvSpPr/>
            <p:nvPr/>
          </p:nvSpPr>
          <p:spPr>
            <a:xfrm>
              <a:off x="3826594" y="1535436"/>
              <a:ext cx="4328795" cy="2729230"/>
            </a:xfrm>
            <a:custGeom>
              <a:avLst/>
              <a:gdLst/>
              <a:ahLst/>
              <a:cxnLst/>
              <a:rect l="l" t="t" r="r" b="b"/>
              <a:pathLst>
                <a:path w="4328795" h="2729229">
                  <a:moveTo>
                    <a:pt x="4328543" y="0"/>
                  </a:moveTo>
                  <a:lnTo>
                    <a:pt x="0" y="0"/>
                  </a:lnTo>
                  <a:lnTo>
                    <a:pt x="0" y="2729029"/>
                  </a:lnTo>
                  <a:lnTo>
                    <a:pt x="4328543" y="2729029"/>
                  </a:lnTo>
                  <a:lnTo>
                    <a:pt x="4328543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3826595" y="1535436"/>
            <a:ext cx="4328795" cy="272923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00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let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  <a:spcBef>
                <a:spcPts val="3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200">
              <a:latin typeface="Consolas"/>
              <a:cs typeface="Consolas"/>
            </a:endParaRPr>
          </a:p>
          <a:p>
            <a:pPr marL="51625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>
              <a:latin typeface="Consolas"/>
              <a:cs typeface="Consolas"/>
            </a:endParaRPr>
          </a:p>
          <a:p>
            <a:pPr marL="516255">
              <a:lnSpc>
                <a:spcPts val="1435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;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&lt;/letStatement&gt;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3854029" y="1208360"/>
            <a:ext cx="813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Main.xml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19"/>
          <p:cNvSpPr/>
          <p:nvPr/>
        </p:nvSpPr>
        <p:spPr>
          <a:xfrm>
            <a:off x="658549" y="2503095"/>
            <a:ext cx="2716530" cy="2200275"/>
          </a:xfrm>
          <a:custGeom>
            <a:avLst/>
            <a:gdLst/>
            <a:ahLst/>
            <a:cxnLst/>
            <a:rect l="l" t="t" r="r" b="b"/>
            <a:pathLst>
              <a:path w="2716529" h="2200275">
                <a:moveTo>
                  <a:pt x="2534588" y="1108633"/>
                </a:moveTo>
                <a:lnTo>
                  <a:pt x="181933" y="1108633"/>
                </a:lnTo>
                <a:lnTo>
                  <a:pt x="133568" y="1115132"/>
                </a:lnTo>
                <a:lnTo>
                  <a:pt x="90108" y="1133472"/>
                </a:lnTo>
                <a:lnTo>
                  <a:pt x="53286" y="1161920"/>
                </a:lnTo>
                <a:lnTo>
                  <a:pt x="24839" y="1198741"/>
                </a:lnTo>
                <a:lnTo>
                  <a:pt x="6498" y="1242202"/>
                </a:lnTo>
                <a:lnTo>
                  <a:pt x="0" y="1290561"/>
                </a:lnTo>
                <a:lnTo>
                  <a:pt x="0" y="2018272"/>
                </a:lnTo>
                <a:lnTo>
                  <a:pt x="6498" y="2066637"/>
                </a:lnTo>
                <a:lnTo>
                  <a:pt x="24839" y="2110097"/>
                </a:lnTo>
                <a:lnTo>
                  <a:pt x="53286" y="2146918"/>
                </a:lnTo>
                <a:lnTo>
                  <a:pt x="90108" y="2175366"/>
                </a:lnTo>
                <a:lnTo>
                  <a:pt x="133568" y="2193706"/>
                </a:lnTo>
                <a:lnTo>
                  <a:pt x="181933" y="2200205"/>
                </a:lnTo>
                <a:lnTo>
                  <a:pt x="2534588" y="2200205"/>
                </a:lnTo>
                <a:lnTo>
                  <a:pt x="2582953" y="2193706"/>
                </a:lnTo>
                <a:lnTo>
                  <a:pt x="2626413" y="2175366"/>
                </a:lnTo>
                <a:lnTo>
                  <a:pt x="2663233" y="2146918"/>
                </a:lnTo>
                <a:lnTo>
                  <a:pt x="2691681" y="2110097"/>
                </a:lnTo>
                <a:lnTo>
                  <a:pt x="2710021" y="2066637"/>
                </a:lnTo>
                <a:lnTo>
                  <a:pt x="2716520" y="2018272"/>
                </a:lnTo>
                <a:lnTo>
                  <a:pt x="2716519" y="1290561"/>
                </a:lnTo>
                <a:lnTo>
                  <a:pt x="2710021" y="1242202"/>
                </a:lnTo>
                <a:lnTo>
                  <a:pt x="2691681" y="1198741"/>
                </a:lnTo>
                <a:lnTo>
                  <a:pt x="2663233" y="1161920"/>
                </a:lnTo>
                <a:lnTo>
                  <a:pt x="2626413" y="1133472"/>
                </a:lnTo>
                <a:lnTo>
                  <a:pt x="2582953" y="1115132"/>
                </a:lnTo>
                <a:lnTo>
                  <a:pt x="2534588" y="1108633"/>
                </a:lnTo>
                <a:close/>
              </a:path>
              <a:path w="2716529" h="2200275">
                <a:moveTo>
                  <a:pt x="951732" y="0"/>
                </a:moveTo>
                <a:lnTo>
                  <a:pt x="452753" y="1108633"/>
                </a:lnTo>
                <a:lnTo>
                  <a:pt x="1131883" y="1108633"/>
                </a:lnTo>
                <a:lnTo>
                  <a:pt x="951732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 txBox="1"/>
          <p:nvPr/>
        </p:nvSpPr>
        <p:spPr>
          <a:xfrm>
            <a:off x="790576" y="3724889"/>
            <a:ext cx="2247900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expressionless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 meaningless, </a:t>
            </a:r>
            <a:r>
              <a:rPr sz="1800" dirty="0">
                <a:latin typeface="Times New Roman"/>
                <a:cs typeface="Times New Roman"/>
              </a:rPr>
              <a:t>but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grammatically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valid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/>
          <p:nvPr/>
        </p:nvSpPr>
        <p:spPr>
          <a:xfrm>
            <a:off x="2560937" y="1942861"/>
            <a:ext cx="1459230" cy="775970"/>
          </a:xfrm>
          <a:custGeom>
            <a:avLst/>
            <a:gdLst/>
            <a:ahLst/>
            <a:cxnLst/>
            <a:rect l="l" t="t" r="r" b="b"/>
            <a:pathLst>
              <a:path w="1459229" h="775969">
                <a:moveTo>
                  <a:pt x="1053426" y="0"/>
                </a:moveTo>
                <a:lnTo>
                  <a:pt x="1053426" y="193917"/>
                </a:lnTo>
                <a:lnTo>
                  <a:pt x="0" y="193917"/>
                </a:lnTo>
                <a:lnTo>
                  <a:pt x="0" y="581753"/>
                </a:lnTo>
                <a:lnTo>
                  <a:pt x="1053426" y="581753"/>
                </a:lnTo>
                <a:lnTo>
                  <a:pt x="1053426" y="775671"/>
                </a:lnTo>
                <a:lnTo>
                  <a:pt x="1458893" y="387835"/>
                </a:lnTo>
                <a:lnTo>
                  <a:pt x="1053426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 txBox="1"/>
          <p:nvPr/>
        </p:nvSpPr>
        <p:spPr>
          <a:xfrm>
            <a:off x="2800111" y="2168137"/>
            <a:ext cx="883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65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40" dirty="0">
                <a:latin typeface="Calibri"/>
                <a:cs typeface="Calibri"/>
              </a:rPr>
              <a:t>z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88470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42265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</a:t>
            </a:r>
            <a:r>
              <a:rPr spc="-70" dirty="0"/>
              <a:t> </a:t>
            </a:r>
            <a:r>
              <a:rPr spc="-5" dirty="0"/>
              <a:t>plan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916928" y="1203592"/>
            <a:ext cx="643001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latin typeface="Times New Roman"/>
                <a:cs typeface="Times New Roman"/>
              </a:rPr>
              <a:t>Build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Jack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Tokenizer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latin typeface="Times New Roman"/>
                <a:cs typeface="Times New Roman"/>
              </a:rPr>
              <a:t>Build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compilation </a:t>
            </a:r>
            <a:r>
              <a:rPr sz="2000" spc="-5" dirty="0">
                <a:latin typeface="Times New Roman"/>
                <a:cs typeface="Times New Roman"/>
              </a:rPr>
              <a:t>engine</a:t>
            </a:r>
            <a:endParaRPr sz="2000" dirty="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(a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Jack analyzer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Tokenizer’s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services):</a:t>
            </a:r>
            <a:endParaRPr sz="2000">
              <a:latin typeface="Times New Roman"/>
              <a:cs typeface="Times New Roman"/>
            </a:endParaRPr>
          </a:p>
          <a:p>
            <a:pPr marL="733425" lvl="1" indent="-263525">
              <a:lnSpc>
                <a:spcPct val="100000"/>
              </a:lnSpc>
              <a:spcBef>
                <a:spcPts val="1200"/>
              </a:spcBef>
              <a:buSzPct val="50000"/>
              <a:buFont typeface="Wingdings"/>
              <a:buChar char=""/>
              <a:tabLst>
                <a:tab pos="732790" algn="l"/>
                <a:tab pos="733425" algn="l"/>
              </a:tabLst>
            </a:pPr>
            <a:r>
              <a:rPr sz="2000" spc="-5" dirty="0">
                <a:latin typeface="Times New Roman"/>
                <a:cs typeface="Times New Roman"/>
              </a:rPr>
              <a:t>Basic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version (handles everything except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expressions)</a:t>
            </a:r>
            <a:endParaRPr sz="2000" dirty="0">
              <a:latin typeface="Times New Roman"/>
              <a:cs typeface="Times New Roman"/>
            </a:endParaRPr>
          </a:p>
          <a:p>
            <a:pPr marL="733425" lvl="1" indent="-263525">
              <a:lnSpc>
                <a:spcPct val="100000"/>
              </a:lnSpc>
              <a:spcBef>
                <a:spcPts val="1200"/>
              </a:spcBef>
              <a:buSzPct val="50000"/>
              <a:buFont typeface="Wingdings"/>
              <a:buChar char=""/>
              <a:tabLst>
                <a:tab pos="732790" algn="l"/>
                <a:tab pos="733425" algn="l"/>
              </a:tabLst>
            </a:pPr>
            <a:r>
              <a:rPr sz="2000" spc="-5" dirty="0">
                <a:latin typeface="Times New Roman"/>
                <a:cs typeface="Times New Roman"/>
              </a:rPr>
              <a:t>Complete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version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(handles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everything)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10" name="object 5"/>
          <p:cNvGrpSpPr/>
          <p:nvPr/>
        </p:nvGrpSpPr>
        <p:grpSpPr>
          <a:xfrm>
            <a:off x="809625" y="3105785"/>
            <a:ext cx="473709" cy="290830"/>
            <a:chOff x="809625" y="3105785"/>
            <a:chExt cx="473709" cy="290830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800" y="3108960"/>
              <a:ext cx="467360" cy="284480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12800" y="3108960"/>
              <a:ext cx="467359" cy="284480"/>
            </a:xfrm>
            <a:custGeom>
              <a:avLst/>
              <a:gdLst/>
              <a:ahLst/>
              <a:cxnLst/>
              <a:rect l="l" t="t" r="r" b="b"/>
              <a:pathLst>
                <a:path w="467359" h="284479">
                  <a:moveTo>
                    <a:pt x="0" y="71120"/>
                  </a:moveTo>
                  <a:lnTo>
                    <a:pt x="325120" y="71120"/>
                  </a:lnTo>
                  <a:lnTo>
                    <a:pt x="325120" y="0"/>
                  </a:lnTo>
                  <a:lnTo>
                    <a:pt x="467360" y="142240"/>
                  </a:lnTo>
                  <a:lnTo>
                    <a:pt x="325120" y="284480"/>
                  </a:lnTo>
                  <a:lnTo>
                    <a:pt x="325120" y="213359"/>
                  </a:lnTo>
                  <a:lnTo>
                    <a:pt x="0" y="213359"/>
                  </a:lnTo>
                  <a:lnTo>
                    <a:pt x="0" y="7112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00734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71123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Rem</a:t>
            </a:r>
            <a:r>
              <a:rPr lang="en-US" spc="-5" dirty="0"/>
              <a:t>a</a:t>
            </a:r>
            <a:r>
              <a:rPr spc="-5" dirty="0"/>
              <a:t>inder:</a:t>
            </a:r>
            <a:r>
              <a:rPr spc="-25" dirty="0"/>
              <a:t> </a:t>
            </a:r>
            <a:r>
              <a:rPr spc="-5" dirty="0"/>
              <a:t>handling</a:t>
            </a:r>
            <a:r>
              <a:rPr spc="-20" dirty="0"/>
              <a:t> </a:t>
            </a:r>
            <a:r>
              <a:rPr spc="-5" dirty="0"/>
              <a:t>expressions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412425" y="985923"/>
            <a:ext cx="8160384" cy="2632075"/>
            <a:chOff x="412425" y="985923"/>
            <a:chExt cx="8160384" cy="2632075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145" y="1112055"/>
              <a:ext cx="7112900" cy="2363931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12419" y="985926"/>
              <a:ext cx="8160384" cy="2632075"/>
            </a:xfrm>
            <a:custGeom>
              <a:avLst/>
              <a:gdLst/>
              <a:ahLst/>
              <a:cxnLst/>
              <a:rect l="l" t="t" r="r" b="b"/>
              <a:pathLst>
                <a:path w="8160384" h="2632075">
                  <a:moveTo>
                    <a:pt x="580237" y="91922"/>
                  </a:moveTo>
                  <a:lnTo>
                    <a:pt x="0" y="91922"/>
                  </a:lnTo>
                  <a:lnTo>
                    <a:pt x="0" y="2632024"/>
                  </a:lnTo>
                  <a:lnTo>
                    <a:pt x="580237" y="2632024"/>
                  </a:lnTo>
                  <a:lnTo>
                    <a:pt x="580237" y="91922"/>
                  </a:lnTo>
                  <a:close/>
                </a:path>
                <a:path w="8160384" h="2632075">
                  <a:moveTo>
                    <a:pt x="8159877" y="0"/>
                  </a:moveTo>
                  <a:lnTo>
                    <a:pt x="7579639" y="0"/>
                  </a:lnTo>
                  <a:lnTo>
                    <a:pt x="7579639" y="2540101"/>
                  </a:lnTo>
                  <a:lnTo>
                    <a:pt x="8159877" y="2540101"/>
                  </a:lnTo>
                  <a:lnTo>
                    <a:pt x="8159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/>
            <p:cNvSpPr/>
            <p:nvPr/>
          </p:nvSpPr>
          <p:spPr>
            <a:xfrm>
              <a:off x="1067743" y="1450061"/>
              <a:ext cx="6961505" cy="464820"/>
            </a:xfrm>
            <a:custGeom>
              <a:avLst/>
              <a:gdLst/>
              <a:ahLst/>
              <a:cxnLst/>
              <a:rect l="l" t="t" r="r" b="b"/>
              <a:pathLst>
                <a:path w="6961505" h="464819">
                  <a:moveTo>
                    <a:pt x="0" y="77395"/>
                  </a:moveTo>
                  <a:lnTo>
                    <a:pt x="6082" y="47269"/>
                  </a:lnTo>
                  <a:lnTo>
                    <a:pt x="22668" y="22668"/>
                  </a:lnTo>
                  <a:lnTo>
                    <a:pt x="47269" y="6082"/>
                  </a:lnTo>
                  <a:lnTo>
                    <a:pt x="77395" y="0"/>
                  </a:lnTo>
                  <a:lnTo>
                    <a:pt x="6884082" y="0"/>
                  </a:lnTo>
                  <a:lnTo>
                    <a:pt x="6914207" y="6082"/>
                  </a:lnTo>
                  <a:lnTo>
                    <a:pt x="6938808" y="22668"/>
                  </a:lnTo>
                  <a:lnTo>
                    <a:pt x="6955395" y="47269"/>
                  </a:lnTo>
                  <a:lnTo>
                    <a:pt x="6961477" y="77395"/>
                  </a:lnTo>
                  <a:lnTo>
                    <a:pt x="6961477" y="386948"/>
                  </a:lnTo>
                  <a:lnTo>
                    <a:pt x="6955395" y="417074"/>
                  </a:lnTo>
                  <a:lnTo>
                    <a:pt x="6938808" y="441675"/>
                  </a:lnTo>
                  <a:lnTo>
                    <a:pt x="6914207" y="458261"/>
                  </a:lnTo>
                  <a:lnTo>
                    <a:pt x="6884082" y="464344"/>
                  </a:lnTo>
                  <a:lnTo>
                    <a:pt x="77395" y="464344"/>
                  </a:lnTo>
                  <a:lnTo>
                    <a:pt x="47269" y="458261"/>
                  </a:lnTo>
                  <a:lnTo>
                    <a:pt x="22668" y="441675"/>
                  </a:lnTo>
                  <a:lnTo>
                    <a:pt x="6082" y="417074"/>
                  </a:lnTo>
                  <a:lnTo>
                    <a:pt x="0" y="386948"/>
                  </a:lnTo>
                  <a:lnTo>
                    <a:pt x="0" y="7739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1036469" y="3971739"/>
            <a:ext cx="77184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token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varName </a:t>
            </a:r>
            <a:r>
              <a:rPr sz="2000" spc="-5" dirty="0">
                <a:latin typeface="Times New Roman"/>
                <a:cs typeface="Times New Roman"/>
              </a:rPr>
              <a:t>(some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identifier),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 can</a:t>
            </a:r>
            <a:r>
              <a:rPr sz="2000" dirty="0">
                <a:latin typeface="Times New Roman"/>
                <a:cs typeface="Times New Roman"/>
              </a:rPr>
              <a:t> be </a:t>
            </a:r>
            <a:r>
              <a:rPr sz="2000" spc="-5" dirty="0">
                <a:latin typeface="Times New Roman"/>
                <a:cs typeface="Times New Roman"/>
              </a:rPr>
              <a:t>either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variable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array </a:t>
            </a:r>
            <a:r>
              <a:rPr sz="2000" spc="-25" dirty="0">
                <a:latin typeface="Times New Roman"/>
                <a:cs typeface="Times New Roman"/>
              </a:rPr>
              <a:t>entry,</a:t>
            </a:r>
            <a:r>
              <a:rPr sz="2000" dirty="0">
                <a:latin typeface="Times New Roman"/>
                <a:cs typeface="Times New Roman"/>
              </a:rPr>
              <a:t> 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subroutine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</a:t>
            </a:r>
            <a:endParaRPr sz="2000">
              <a:latin typeface="Times New Roman"/>
              <a:cs typeface="Times New Roman"/>
            </a:endParaRPr>
          </a:p>
          <a:p>
            <a:pPr marL="354965" marR="173990" indent="-34290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70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resolve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which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possibility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parser should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“look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ahead”: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save the current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token,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advance 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next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one.</a:t>
            </a:r>
            <a:endParaRPr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07287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783795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Rem</a:t>
            </a:r>
            <a:r>
              <a:rPr lang="en-US" spc="-5" dirty="0"/>
              <a:t>a</a:t>
            </a:r>
            <a:r>
              <a:rPr spc="-5" dirty="0"/>
              <a:t>inder:</a:t>
            </a:r>
            <a:r>
              <a:rPr spc="-25" dirty="0"/>
              <a:t> </a:t>
            </a:r>
            <a:r>
              <a:rPr spc="-5" dirty="0"/>
              <a:t>handling</a:t>
            </a:r>
            <a:r>
              <a:rPr spc="-20" dirty="0"/>
              <a:t> </a:t>
            </a:r>
            <a:r>
              <a:rPr spc="-5" dirty="0"/>
              <a:t>expressions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412425" y="985923"/>
            <a:ext cx="8160384" cy="2632075"/>
            <a:chOff x="412425" y="985923"/>
            <a:chExt cx="8160384" cy="2632075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145" y="1112055"/>
              <a:ext cx="7112900" cy="2363931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12419" y="985926"/>
              <a:ext cx="8160384" cy="2632075"/>
            </a:xfrm>
            <a:custGeom>
              <a:avLst/>
              <a:gdLst/>
              <a:ahLst/>
              <a:cxnLst/>
              <a:rect l="l" t="t" r="r" b="b"/>
              <a:pathLst>
                <a:path w="8160384" h="2632075">
                  <a:moveTo>
                    <a:pt x="580237" y="91922"/>
                  </a:moveTo>
                  <a:lnTo>
                    <a:pt x="0" y="91922"/>
                  </a:lnTo>
                  <a:lnTo>
                    <a:pt x="0" y="2632024"/>
                  </a:lnTo>
                  <a:lnTo>
                    <a:pt x="580237" y="2632024"/>
                  </a:lnTo>
                  <a:lnTo>
                    <a:pt x="580237" y="91922"/>
                  </a:lnTo>
                  <a:close/>
                </a:path>
                <a:path w="8160384" h="2632075">
                  <a:moveTo>
                    <a:pt x="8159877" y="0"/>
                  </a:moveTo>
                  <a:lnTo>
                    <a:pt x="7579639" y="0"/>
                  </a:lnTo>
                  <a:lnTo>
                    <a:pt x="7579639" y="2540101"/>
                  </a:lnTo>
                  <a:lnTo>
                    <a:pt x="8159877" y="2540101"/>
                  </a:lnTo>
                  <a:lnTo>
                    <a:pt x="8159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/>
            <p:cNvSpPr/>
            <p:nvPr/>
          </p:nvSpPr>
          <p:spPr>
            <a:xfrm>
              <a:off x="1067743" y="1450061"/>
              <a:ext cx="6961505" cy="938530"/>
            </a:xfrm>
            <a:custGeom>
              <a:avLst/>
              <a:gdLst/>
              <a:ahLst/>
              <a:cxnLst/>
              <a:rect l="l" t="t" r="r" b="b"/>
              <a:pathLst>
                <a:path w="6961505" h="938530">
                  <a:moveTo>
                    <a:pt x="0" y="156375"/>
                  </a:moveTo>
                  <a:lnTo>
                    <a:pt x="7972" y="106948"/>
                  </a:lnTo>
                  <a:lnTo>
                    <a:pt x="30171" y="64022"/>
                  </a:lnTo>
                  <a:lnTo>
                    <a:pt x="64021" y="30171"/>
                  </a:lnTo>
                  <a:lnTo>
                    <a:pt x="106947" y="7972"/>
                  </a:lnTo>
                  <a:lnTo>
                    <a:pt x="156374" y="0"/>
                  </a:lnTo>
                  <a:lnTo>
                    <a:pt x="6805103" y="0"/>
                  </a:lnTo>
                  <a:lnTo>
                    <a:pt x="6854529" y="7972"/>
                  </a:lnTo>
                  <a:lnTo>
                    <a:pt x="6897455" y="30171"/>
                  </a:lnTo>
                  <a:lnTo>
                    <a:pt x="6931305" y="64022"/>
                  </a:lnTo>
                  <a:lnTo>
                    <a:pt x="6953505" y="106948"/>
                  </a:lnTo>
                  <a:lnTo>
                    <a:pt x="6961477" y="156375"/>
                  </a:lnTo>
                  <a:lnTo>
                    <a:pt x="6961477" y="781838"/>
                  </a:lnTo>
                  <a:lnTo>
                    <a:pt x="6953505" y="831265"/>
                  </a:lnTo>
                  <a:lnTo>
                    <a:pt x="6931305" y="874191"/>
                  </a:lnTo>
                  <a:lnTo>
                    <a:pt x="6897455" y="908042"/>
                  </a:lnTo>
                  <a:lnTo>
                    <a:pt x="6854529" y="930241"/>
                  </a:lnTo>
                  <a:lnTo>
                    <a:pt x="6805103" y="938214"/>
                  </a:lnTo>
                  <a:lnTo>
                    <a:pt x="156374" y="938214"/>
                  </a:lnTo>
                  <a:lnTo>
                    <a:pt x="106947" y="930241"/>
                  </a:lnTo>
                  <a:lnTo>
                    <a:pt x="64021" y="908042"/>
                  </a:lnTo>
                  <a:lnTo>
                    <a:pt x="30171" y="874191"/>
                  </a:lnTo>
                  <a:lnTo>
                    <a:pt x="7972" y="831265"/>
                  </a:lnTo>
                  <a:lnTo>
                    <a:pt x="0" y="781838"/>
                  </a:lnTo>
                  <a:lnTo>
                    <a:pt x="0" y="15637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1036469" y="3971739"/>
            <a:ext cx="771842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token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varName </a:t>
            </a:r>
            <a:r>
              <a:rPr sz="2000" spc="-5" dirty="0">
                <a:latin typeface="Times New Roman"/>
                <a:cs typeface="Times New Roman"/>
              </a:rPr>
              <a:t>(some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identifier),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 can</a:t>
            </a:r>
            <a:r>
              <a:rPr sz="2000" dirty="0">
                <a:latin typeface="Times New Roman"/>
                <a:cs typeface="Times New Roman"/>
              </a:rPr>
              <a:t> be </a:t>
            </a:r>
            <a:r>
              <a:rPr sz="2000" spc="-5" dirty="0">
                <a:latin typeface="Times New Roman"/>
                <a:cs typeface="Times New Roman"/>
              </a:rPr>
              <a:t>either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variable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array </a:t>
            </a:r>
            <a:r>
              <a:rPr sz="2000" spc="-25" dirty="0">
                <a:latin typeface="Times New Roman"/>
                <a:cs typeface="Times New Roman"/>
              </a:rPr>
              <a:t>entry,</a:t>
            </a:r>
            <a:r>
              <a:rPr sz="2000" dirty="0">
                <a:latin typeface="Times New Roman"/>
                <a:cs typeface="Times New Roman"/>
              </a:rPr>
              <a:t> 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subroutine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</a:t>
            </a:r>
            <a:endParaRPr sz="2000">
              <a:latin typeface="Times New Roman"/>
              <a:cs typeface="Times New Roman"/>
            </a:endParaRPr>
          </a:p>
          <a:p>
            <a:pPr marL="354965" marR="173990" indent="-34290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70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resolve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which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possibility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parser should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“look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ahead”: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save the current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token,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advance 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next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There is</a:t>
            </a:r>
            <a:r>
              <a:rPr sz="2000" dirty="0">
                <a:latin typeface="Times New Roman"/>
                <a:cs typeface="Times New Roman"/>
              </a:rPr>
              <a:t> no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compileSubroutineCall</a:t>
            </a:r>
            <a:r>
              <a:rPr sz="1400" spc="-265" dirty="0">
                <a:latin typeface="Consolas"/>
                <a:cs typeface="Consolas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method;</a:t>
            </a:r>
            <a:endParaRPr sz="20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000" spc="-20" dirty="0">
                <a:latin typeface="Times New Roman"/>
                <a:cs typeface="Times New Roman"/>
              </a:rPr>
              <a:t>rather,</a:t>
            </a:r>
            <a:r>
              <a:rPr sz="2000" spc="-5" dirty="0">
                <a:latin typeface="Times New Roman"/>
                <a:cs typeface="Times New Roman"/>
              </a:rPr>
              <a:t>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subroutine call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logic 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handled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1400" spc="5" dirty="0">
                <a:latin typeface="Consolas"/>
                <a:cs typeface="Consolas"/>
              </a:rPr>
              <a:t>compileTerm</a:t>
            </a:r>
            <a:endParaRPr sz="14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621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6182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</a:t>
            </a:r>
            <a:r>
              <a:rPr spc="-25" dirty="0"/>
              <a:t> </a:t>
            </a:r>
            <a:r>
              <a:rPr spc="-5" dirty="0"/>
              <a:t>development</a:t>
            </a:r>
            <a:r>
              <a:rPr spc="-30" dirty="0"/>
              <a:t> </a:t>
            </a:r>
            <a:r>
              <a:rPr spc="-5" dirty="0"/>
              <a:t>roadmap</a:t>
            </a:r>
          </a:p>
        </p:txBody>
      </p:sp>
      <p:grpSp>
        <p:nvGrpSpPr>
          <p:cNvPr id="8" name="object 3"/>
          <p:cNvGrpSpPr/>
          <p:nvPr/>
        </p:nvGrpSpPr>
        <p:grpSpPr>
          <a:xfrm>
            <a:off x="831063" y="1819970"/>
            <a:ext cx="7360920" cy="3122930"/>
            <a:chOff x="831063" y="1819970"/>
            <a:chExt cx="7360920" cy="312293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819970"/>
              <a:ext cx="7360895" cy="3122424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3720" y="4148670"/>
              <a:ext cx="317493" cy="427000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2823721" y="4148671"/>
              <a:ext cx="317500" cy="427355"/>
            </a:xfrm>
            <a:custGeom>
              <a:avLst/>
              <a:gdLst/>
              <a:ahLst/>
              <a:cxnLst/>
              <a:rect l="l" t="t" r="r" b="b"/>
              <a:pathLst>
                <a:path w="317500" h="427354">
                  <a:moveTo>
                    <a:pt x="317493" y="158746"/>
                  </a:moveTo>
                  <a:lnTo>
                    <a:pt x="238119" y="158746"/>
                  </a:lnTo>
                  <a:lnTo>
                    <a:pt x="238119" y="427000"/>
                  </a:lnTo>
                  <a:lnTo>
                    <a:pt x="79373" y="427000"/>
                  </a:lnTo>
                  <a:lnTo>
                    <a:pt x="79373" y="158746"/>
                  </a:lnTo>
                  <a:lnTo>
                    <a:pt x="0" y="158746"/>
                  </a:lnTo>
                  <a:lnTo>
                    <a:pt x="158746" y="0"/>
                  </a:lnTo>
                  <a:lnTo>
                    <a:pt x="317493" y="158746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054313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823813" y="6552016"/>
            <a:ext cx="5720715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806152" y="836341"/>
            <a:ext cx="7418705" cy="0"/>
          </a:xfrm>
          <a:custGeom>
            <a:avLst/>
            <a:gdLst/>
            <a:ahLst/>
            <a:cxnLst/>
            <a:rect l="l" t="t" r="r" b="b"/>
            <a:pathLst>
              <a:path w="7418705">
                <a:moveTo>
                  <a:pt x="0" y="0"/>
                </a:moveTo>
                <a:lnTo>
                  <a:pt x="7418610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001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60" dirty="0"/>
              <a:t> </a:t>
            </a:r>
            <a:r>
              <a:rPr dirty="0"/>
              <a:t>A</a:t>
            </a:r>
            <a:r>
              <a:rPr spc="5" dirty="0"/>
              <a:t>rr</a:t>
            </a:r>
            <a:r>
              <a:rPr spc="-10" dirty="0"/>
              <a:t>a</a:t>
            </a:r>
            <a:r>
              <a:rPr dirty="0"/>
              <a:t>y</a:t>
            </a:r>
            <a:r>
              <a:rPr spc="-195" dirty="0"/>
              <a:t>T</a:t>
            </a:r>
            <a:r>
              <a:rPr spc="-10" dirty="0"/>
              <a:t>e</a:t>
            </a:r>
            <a:r>
              <a:rPr spc="-5" dirty="0"/>
              <a:t>s</a:t>
            </a:r>
            <a:r>
              <a:rPr dirty="0"/>
              <a:t>t</a:t>
            </a:r>
            <a:r>
              <a:rPr spc="-5" dirty="0"/>
              <a:t> </a:t>
            </a:r>
            <a:r>
              <a:rPr spc="-10" dirty="0"/>
              <a:t>c</a:t>
            </a:r>
            <a:r>
              <a:rPr spc="-5" dirty="0"/>
              <a:t>l</a:t>
            </a:r>
            <a:r>
              <a:rPr spc="-10" dirty="0"/>
              <a:t>a</a:t>
            </a:r>
            <a:r>
              <a:rPr spc="-5" dirty="0"/>
              <a:t>s</a:t>
            </a:r>
            <a:r>
              <a:rPr dirty="0"/>
              <a:t>s</a:t>
            </a:r>
          </a:p>
        </p:txBody>
      </p:sp>
      <p:grpSp>
        <p:nvGrpSpPr>
          <p:cNvPr id="18" name="object 7"/>
          <p:cNvGrpSpPr/>
          <p:nvPr/>
        </p:nvGrpSpPr>
        <p:grpSpPr>
          <a:xfrm>
            <a:off x="808566" y="1189566"/>
            <a:ext cx="5867400" cy="5664200"/>
            <a:chOff x="808566" y="1189566"/>
            <a:chExt cx="5867400" cy="5664200"/>
          </a:xfrm>
        </p:grpSpPr>
        <p:pic>
          <p:nvPicPr>
            <p:cNvPr id="19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566" y="1189566"/>
              <a:ext cx="5867399" cy="5664200"/>
            </a:xfrm>
            <a:prstGeom prst="rect">
              <a:avLst/>
            </a:prstGeom>
          </p:spPr>
        </p:pic>
        <p:pic>
          <p:nvPicPr>
            <p:cNvPr id="20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933" y="1244599"/>
              <a:ext cx="5706532" cy="5575300"/>
            </a:xfrm>
            <a:prstGeom prst="rect">
              <a:avLst/>
            </a:prstGeom>
          </p:spPr>
        </p:pic>
        <p:sp>
          <p:nvSpPr>
            <p:cNvPr id="21" name="object 10"/>
            <p:cNvSpPr/>
            <p:nvPr/>
          </p:nvSpPr>
          <p:spPr>
            <a:xfrm>
              <a:off x="819264" y="1196574"/>
              <a:ext cx="5720080" cy="5521325"/>
            </a:xfrm>
            <a:custGeom>
              <a:avLst/>
              <a:gdLst/>
              <a:ahLst/>
              <a:cxnLst/>
              <a:rect l="l" t="t" r="r" b="b"/>
              <a:pathLst>
                <a:path w="5720080" h="5521325">
                  <a:moveTo>
                    <a:pt x="5719521" y="0"/>
                  </a:moveTo>
                  <a:lnTo>
                    <a:pt x="0" y="0"/>
                  </a:lnTo>
                  <a:lnTo>
                    <a:pt x="0" y="5521037"/>
                  </a:lnTo>
                  <a:lnTo>
                    <a:pt x="5719521" y="5521037"/>
                  </a:lnTo>
                  <a:lnTo>
                    <a:pt x="571952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1"/>
            <p:cNvSpPr/>
            <p:nvPr/>
          </p:nvSpPr>
          <p:spPr>
            <a:xfrm>
              <a:off x="819264" y="1196574"/>
              <a:ext cx="5720080" cy="5521325"/>
            </a:xfrm>
            <a:custGeom>
              <a:avLst/>
              <a:gdLst/>
              <a:ahLst/>
              <a:cxnLst/>
              <a:rect l="l" t="t" r="r" b="b"/>
              <a:pathLst>
                <a:path w="5720080" h="5521325">
                  <a:moveTo>
                    <a:pt x="0" y="0"/>
                  </a:moveTo>
                  <a:lnTo>
                    <a:pt x="5719521" y="0"/>
                  </a:lnTo>
                  <a:lnTo>
                    <a:pt x="5719521" y="5521038"/>
                  </a:lnTo>
                  <a:lnTo>
                    <a:pt x="0" y="552103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2"/>
          <p:cNvSpPr txBox="1"/>
          <p:nvPr/>
        </p:nvSpPr>
        <p:spPr>
          <a:xfrm>
            <a:off x="1497738" y="4189354"/>
            <a:ext cx="20453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2350" algn="l"/>
              </a:tabLst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0;	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sum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  <a:spcBef>
                <a:spcPts val="5"/>
              </a:spcBef>
            </a:pPr>
            <a:r>
              <a:rPr sz="1200" dirty="0">
                <a:latin typeface="Consolas"/>
                <a:cs typeface="Consolas"/>
              </a:rPr>
              <a:t>while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(i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length)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64795" marR="5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sum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sum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a[i];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 i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1238976" y="5472053"/>
            <a:ext cx="3819525" cy="93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do Output.printString("THE AVERAGE IS: ");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do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Output.printInt(sum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/ length);</a:t>
            </a:r>
            <a:endParaRPr sz="1200">
              <a:latin typeface="Consolas"/>
              <a:cs typeface="Consolas"/>
            </a:endParaRPr>
          </a:p>
          <a:p>
            <a:pPr marL="264795" marR="1856739" indent="6350">
              <a:lnSpc>
                <a:spcPts val="1430"/>
              </a:lnSpc>
              <a:spcBef>
                <a:spcPts val="40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9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Output.println();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return;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986564" y="6386453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846833" y="901239"/>
            <a:ext cx="5558155" cy="313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onsolas"/>
                <a:cs typeface="Consolas"/>
              </a:rPr>
              <a:t>Main.jack</a:t>
            </a:r>
            <a:endParaRPr sz="1400">
              <a:latin typeface="Consolas"/>
              <a:cs typeface="Consolas"/>
            </a:endParaRPr>
          </a:p>
          <a:p>
            <a:pPr marL="152400" marR="852805">
              <a:lnSpc>
                <a:spcPct val="100000"/>
              </a:lnSpc>
              <a:spcBef>
                <a:spcPts val="117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/** Computes the average of a sequence of integers. */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class Main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657225" marR="3293745" indent="-252729">
              <a:lnSpc>
                <a:spcPts val="1470"/>
              </a:lnSpc>
              <a:spcBef>
                <a:spcPts val="10"/>
              </a:spcBef>
            </a:pPr>
            <a:r>
              <a:rPr sz="1200" dirty="0">
                <a:latin typeface="Consolas"/>
                <a:cs typeface="Consolas"/>
              </a:rPr>
              <a:t>function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void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main()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var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Array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a;</a:t>
            </a:r>
            <a:endParaRPr sz="1200">
              <a:latin typeface="Consolas"/>
              <a:cs typeface="Consolas"/>
            </a:endParaRPr>
          </a:p>
          <a:p>
            <a:pPr marL="657225">
              <a:lnSpc>
                <a:spcPts val="1370"/>
              </a:lnSpc>
            </a:pPr>
            <a:r>
              <a:rPr sz="1200" dirty="0">
                <a:latin typeface="Consolas"/>
                <a:cs typeface="Consolas"/>
              </a:rPr>
              <a:t>var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length;</a:t>
            </a:r>
            <a:endParaRPr sz="1200">
              <a:latin typeface="Consolas"/>
              <a:cs typeface="Consolas"/>
            </a:endParaRPr>
          </a:p>
          <a:p>
            <a:pPr marL="66357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var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i,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sum;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Consolas"/>
              <a:cs typeface="Consolas"/>
            </a:endParaRPr>
          </a:p>
          <a:p>
            <a:pPr marL="663575" marR="509905">
              <a:lnSpc>
                <a:spcPct val="101800"/>
              </a:lnSpc>
            </a:pPr>
            <a:r>
              <a:rPr sz="1200" dirty="0">
                <a:latin typeface="Consolas"/>
                <a:cs typeface="Consolas"/>
              </a:rPr>
              <a:t>let length = Keyboard.readInt("HOW MANY NUMBERS? ");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 a = Array.new(length);</a:t>
            </a:r>
            <a:endParaRPr sz="1200">
              <a:latin typeface="Consolas"/>
              <a:cs typeface="Consolas"/>
            </a:endParaRPr>
          </a:p>
          <a:p>
            <a:pPr marL="66357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onsolas"/>
              <a:cs typeface="Consolas"/>
            </a:endParaRPr>
          </a:p>
          <a:p>
            <a:pPr marL="657225">
              <a:lnSpc>
                <a:spcPts val="1435"/>
              </a:lnSpc>
              <a:spcBef>
                <a:spcPts val="5"/>
              </a:spcBef>
            </a:pPr>
            <a:r>
              <a:rPr sz="1200" dirty="0">
                <a:latin typeface="Consolas"/>
                <a:cs typeface="Consolas"/>
              </a:rPr>
              <a:t>while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(i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length)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915669" marR="5080">
              <a:lnSpc>
                <a:spcPts val="1470"/>
              </a:lnSpc>
              <a:spcBef>
                <a:spcPts val="20"/>
              </a:spcBef>
            </a:pPr>
            <a:r>
              <a:rPr sz="1200" dirty="0">
                <a:latin typeface="Consolas"/>
                <a:cs typeface="Consolas"/>
              </a:rPr>
              <a:t>let a[i] = Keyboard.readInt("ENTER THE NEXT NUMBER: ");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 i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 i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+ 1;</a:t>
            </a:r>
            <a:endParaRPr sz="1200">
              <a:latin typeface="Consolas"/>
              <a:cs typeface="Consolas"/>
            </a:endParaRPr>
          </a:p>
          <a:p>
            <a:pPr marL="663575">
              <a:lnSpc>
                <a:spcPts val="137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16"/>
          <p:cNvSpPr/>
          <p:nvPr/>
        </p:nvSpPr>
        <p:spPr>
          <a:xfrm>
            <a:off x="4627581" y="3986047"/>
            <a:ext cx="3722370" cy="1164590"/>
          </a:xfrm>
          <a:custGeom>
            <a:avLst/>
            <a:gdLst/>
            <a:ahLst/>
            <a:cxnLst/>
            <a:rect l="l" t="t" r="r" b="b"/>
            <a:pathLst>
              <a:path w="3722370" h="1164589">
                <a:moveTo>
                  <a:pt x="0" y="115333"/>
                </a:moveTo>
                <a:lnTo>
                  <a:pt x="558766" y="485026"/>
                </a:lnTo>
                <a:lnTo>
                  <a:pt x="558766" y="970051"/>
                </a:lnTo>
                <a:lnTo>
                  <a:pt x="563891" y="1014537"/>
                </a:lnTo>
                <a:lnTo>
                  <a:pt x="578487" y="1055374"/>
                </a:lnTo>
                <a:lnTo>
                  <a:pt x="601390" y="1091397"/>
                </a:lnTo>
                <a:lnTo>
                  <a:pt x="631435" y="1121443"/>
                </a:lnTo>
                <a:lnTo>
                  <a:pt x="667459" y="1144346"/>
                </a:lnTo>
                <a:lnTo>
                  <a:pt x="708296" y="1158942"/>
                </a:lnTo>
                <a:lnTo>
                  <a:pt x="752782" y="1164066"/>
                </a:lnTo>
                <a:lnTo>
                  <a:pt x="3527878" y="1164066"/>
                </a:lnTo>
                <a:lnTo>
                  <a:pt x="3572364" y="1158942"/>
                </a:lnTo>
                <a:lnTo>
                  <a:pt x="3613201" y="1144346"/>
                </a:lnTo>
                <a:lnTo>
                  <a:pt x="3649224" y="1121443"/>
                </a:lnTo>
                <a:lnTo>
                  <a:pt x="3679270" y="1091397"/>
                </a:lnTo>
                <a:lnTo>
                  <a:pt x="3702173" y="1055374"/>
                </a:lnTo>
                <a:lnTo>
                  <a:pt x="3716769" y="1014537"/>
                </a:lnTo>
                <a:lnTo>
                  <a:pt x="3721893" y="970051"/>
                </a:lnTo>
                <a:lnTo>
                  <a:pt x="3721893" y="194014"/>
                </a:lnTo>
                <a:lnTo>
                  <a:pt x="558766" y="194014"/>
                </a:lnTo>
                <a:lnTo>
                  <a:pt x="0" y="115333"/>
                </a:lnTo>
                <a:close/>
              </a:path>
              <a:path w="3722370" h="1164589">
                <a:moveTo>
                  <a:pt x="3527878" y="0"/>
                </a:moveTo>
                <a:lnTo>
                  <a:pt x="752782" y="0"/>
                </a:lnTo>
                <a:lnTo>
                  <a:pt x="708296" y="5124"/>
                </a:lnTo>
                <a:lnTo>
                  <a:pt x="667459" y="19719"/>
                </a:lnTo>
                <a:lnTo>
                  <a:pt x="631435" y="42622"/>
                </a:lnTo>
                <a:lnTo>
                  <a:pt x="601390" y="72668"/>
                </a:lnTo>
                <a:lnTo>
                  <a:pt x="578487" y="108691"/>
                </a:lnTo>
                <a:lnTo>
                  <a:pt x="563891" y="149528"/>
                </a:lnTo>
                <a:lnTo>
                  <a:pt x="558766" y="194014"/>
                </a:lnTo>
                <a:lnTo>
                  <a:pt x="3721893" y="194014"/>
                </a:lnTo>
                <a:lnTo>
                  <a:pt x="3716769" y="149528"/>
                </a:lnTo>
                <a:lnTo>
                  <a:pt x="3702173" y="108691"/>
                </a:lnTo>
                <a:lnTo>
                  <a:pt x="3679270" y="72668"/>
                </a:lnTo>
                <a:lnTo>
                  <a:pt x="3649224" y="42622"/>
                </a:lnTo>
                <a:lnTo>
                  <a:pt x="3613201" y="19719"/>
                </a:lnTo>
                <a:lnTo>
                  <a:pt x="3572364" y="5124"/>
                </a:lnTo>
                <a:lnTo>
                  <a:pt x="3527878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7"/>
          <p:cNvSpPr txBox="1"/>
          <p:nvPr/>
        </p:nvSpPr>
        <p:spPr>
          <a:xfrm>
            <a:off x="5321914" y="4135455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Purpose: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5321914" y="4410622"/>
            <a:ext cx="274320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imes New Roman"/>
                <a:cs typeface="Times New Roman"/>
              </a:rPr>
              <a:t>Tests </a:t>
            </a:r>
            <a:r>
              <a:rPr sz="1800" spc="-5" dirty="0">
                <a:latin typeface="Times New Roman"/>
                <a:cs typeface="Times New Roman"/>
              </a:rPr>
              <a:t>the analyzer’s ability to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handle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array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code.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6191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7757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Compiler’s </a:t>
            </a:r>
            <a:r>
              <a:rPr spc="-5" dirty="0"/>
              <a:t>development</a:t>
            </a:r>
            <a:r>
              <a:rPr spc="-10" dirty="0"/>
              <a:t> </a:t>
            </a:r>
            <a:r>
              <a:rPr spc="-5" dirty="0"/>
              <a:t>roadmap </a:t>
            </a:r>
            <a:r>
              <a:rPr sz="2400" spc="-5" dirty="0">
                <a:solidFill>
                  <a:srgbClr val="000090"/>
                </a:solidFill>
              </a:rPr>
              <a:t>(project</a:t>
            </a:r>
            <a:r>
              <a:rPr sz="2400" spc="-10" dirty="0">
                <a:solidFill>
                  <a:srgbClr val="000090"/>
                </a:solidFill>
              </a:rPr>
              <a:t> </a:t>
            </a:r>
            <a:r>
              <a:rPr sz="2400" dirty="0">
                <a:solidFill>
                  <a:srgbClr val="000090"/>
                </a:solidFill>
              </a:rPr>
              <a:t>10)</a:t>
            </a:r>
            <a:endParaRPr sz="2400" dirty="0"/>
          </a:p>
        </p:txBody>
      </p:sp>
      <p:grpSp>
        <p:nvGrpSpPr>
          <p:cNvPr id="8" name="object 3"/>
          <p:cNvGrpSpPr/>
          <p:nvPr/>
        </p:nvGrpSpPr>
        <p:grpSpPr>
          <a:xfrm>
            <a:off x="831063" y="1845271"/>
            <a:ext cx="7360920" cy="3122930"/>
            <a:chOff x="831063" y="1845271"/>
            <a:chExt cx="7360920" cy="312293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845271"/>
              <a:ext cx="7360895" cy="3122424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2351023" y="2875978"/>
              <a:ext cx="2172970" cy="1826895"/>
            </a:xfrm>
            <a:custGeom>
              <a:avLst/>
              <a:gdLst/>
              <a:ahLst/>
              <a:cxnLst/>
              <a:rect l="l" t="t" r="r" b="b"/>
              <a:pathLst>
                <a:path w="2172970" h="1826895">
                  <a:moveTo>
                    <a:pt x="0" y="0"/>
                  </a:moveTo>
                  <a:lnTo>
                    <a:pt x="2172598" y="0"/>
                  </a:lnTo>
                  <a:lnTo>
                    <a:pt x="2172598" y="1826351"/>
                  </a:lnTo>
                  <a:lnTo>
                    <a:pt x="0" y="182635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/>
            <p:cNvSpPr/>
            <p:nvPr/>
          </p:nvSpPr>
          <p:spPr>
            <a:xfrm>
              <a:off x="3642414" y="3647657"/>
              <a:ext cx="681990" cy="477520"/>
            </a:xfrm>
            <a:custGeom>
              <a:avLst/>
              <a:gdLst/>
              <a:ahLst/>
              <a:cxnLst/>
              <a:rect l="l" t="t" r="r" b="b"/>
              <a:pathLst>
                <a:path w="681989" h="477520">
                  <a:moveTo>
                    <a:pt x="0" y="0"/>
                  </a:moveTo>
                  <a:lnTo>
                    <a:pt x="681790" y="0"/>
                  </a:lnTo>
                  <a:lnTo>
                    <a:pt x="681790" y="477377"/>
                  </a:lnTo>
                  <a:lnTo>
                    <a:pt x="0" y="47737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/>
            <p:cNvSpPr/>
            <p:nvPr/>
          </p:nvSpPr>
          <p:spPr>
            <a:xfrm>
              <a:off x="2545134" y="3657817"/>
              <a:ext cx="828040" cy="477520"/>
            </a:xfrm>
            <a:custGeom>
              <a:avLst/>
              <a:gdLst/>
              <a:ahLst/>
              <a:cxnLst/>
              <a:rect l="l" t="t" r="r" b="b"/>
              <a:pathLst>
                <a:path w="828039" h="477520">
                  <a:moveTo>
                    <a:pt x="0" y="0"/>
                  </a:moveTo>
                  <a:lnTo>
                    <a:pt x="827986" y="0"/>
                  </a:lnTo>
                  <a:lnTo>
                    <a:pt x="827986" y="477377"/>
                  </a:lnTo>
                  <a:lnTo>
                    <a:pt x="0" y="47737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20224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77190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Compiler’s </a:t>
            </a:r>
            <a:r>
              <a:rPr spc="-5" dirty="0"/>
              <a:t>development</a:t>
            </a:r>
            <a:r>
              <a:rPr spc="-10" dirty="0"/>
              <a:t> </a:t>
            </a:r>
            <a:r>
              <a:rPr spc="-5" dirty="0"/>
              <a:t>roadmap </a:t>
            </a:r>
            <a:r>
              <a:rPr sz="2400" spc="-5" dirty="0">
                <a:solidFill>
                  <a:srgbClr val="000090"/>
                </a:solidFill>
              </a:rPr>
              <a:t>(project</a:t>
            </a:r>
            <a:r>
              <a:rPr sz="2400" spc="-10" dirty="0">
                <a:solidFill>
                  <a:srgbClr val="000090"/>
                </a:solidFill>
              </a:rPr>
              <a:t> </a:t>
            </a:r>
            <a:r>
              <a:rPr sz="2400" spc="-30" dirty="0">
                <a:solidFill>
                  <a:srgbClr val="000090"/>
                </a:solidFill>
              </a:rPr>
              <a:t>11)</a:t>
            </a:r>
            <a:endParaRPr sz="2400" dirty="0"/>
          </a:p>
        </p:txBody>
      </p:sp>
      <p:grpSp>
        <p:nvGrpSpPr>
          <p:cNvPr id="8" name="object 3"/>
          <p:cNvGrpSpPr/>
          <p:nvPr/>
        </p:nvGrpSpPr>
        <p:grpSpPr>
          <a:xfrm>
            <a:off x="831063" y="1779959"/>
            <a:ext cx="7360920" cy="3188335"/>
            <a:chOff x="831063" y="1779959"/>
            <a:chExt cx="7360920" cy="3188335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845271"/>
              <a:ext cx="7360895" cy="3122424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4885934" y="3400790"/>
              <a:ext cx="960755" cy="976630"/>
            </a:xfrm>
            <a:custGeom>
              <a:avLst/>
              <a:gdLst/>
              <a:ahLst/>
              <a:cxnLst/>
              <a:rect l="l" t="t" r="r" b="b"/>
              <a:pathLst>
                <a:path w="960754" h="976629">
                  <a:moveTo>
                    <a:pt x="0" y="0"/>
                  </a:moveTo>
                  <a:lnTo>
                    <a:pt x="960138" y="0"/>
                  </a:lnTo>
                  <a:lnTo>
                    <a:pt x="960138" y="976153"/>
                  </a:lnTo>
                  <a:lnTo>
                    <a:pt x="0" y="97615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/>
            <p:cNvSpPr/>
            <p:nvPr/>
          </p:nvSpPr>
          <p:spPr>
            <a:xfrm>
              <a:off x="2351023" y="2875978"/>
              <a:ext cx="2172970" cy="1826895"/>
            </a:xfrm>
            <a:custGeom>
              <a:avLst/>
              <a:gdLst/>
              <a:ahLst/>
              <a:cxnLst/>
              <a:rect l="l" t="t" r="r" b="b"/>
              <a:pathLst>
                <a:path w="2172970" h="1826895">
                  <a:moveTo>
                    <a:pt x="0" y="0"/>
                  </a:moveTo>
                  <a:lnTo>
                    <a:pt x="2172598" y="0"/>
                  </a:lnTo>
                  <a:lnTo>
                    <a:pt x="2172598" y="1826351"/>
                  </a:lnTo>
                  <a:lnTo>
                    <a:pt x="0" y="18263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/>
            <p:cNvSpPr/>
            <p:nvPr/>
          </p:nvSpPr>
          <p:spPr>
            <a:xfrm>
              <a:off x="4609189" y="2656591"/>
              <a:ext cx="1412240" cy="704850"/>
            </a:xfrm>
            <a:custGeom>
              <a:avLst/>
              <a:gdLst/>
              <a:ahLst/>
              <a:cxnLst/>
              <a:rect l="l" t="t" r="r" b="b"/>
              <a:pathLst>
                <a:path w="1412239" h="704850">
                  <a:moveTo>
                    <a:pt x="0" y="0"/>
                  </a:moveTo>
                  <a:lnTo>
                    <a:pt x="1411841" y="0"/>
                  </a:lnTo>
                  <a:lnTo>
                    <a:pt x="1411841" y="704841"/>
                  </a:lnTo>
                  <a:lnTo>
                    <a:pt x="0" y="70484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/>
            <p:cNvSpPr/>
            <p:nvPr/>
          </p:nvSpPr>
          <p:spPr>
            <a:xfrm>
              <a:off x="5180608" y="1792659"/>
              <a:ext cx="2733675" cy="770890"/>
            </a:xfrm>
            <a:custGeom>
              <a:avLst/>
              <a:gdLst/>
              <a:ahLst/>
              <a:cxnLst/>
              <a:rect l="l" t="t" r="r" b="b"/>
              <a:pathLst>
                <a:path w="2733675" h="770889">
                  <a:moveTo>
                    <a:pt x="2733203" y="0"/>
                  </a:moveTo>
                  <a:lnTo>
                    <a:pt x="0" y="0"/>
                  </a:lnTo>
                  <a:lnTo>
                    <a:pt x="0" y="770847"/>
                  </a:lnTo>
                  <a:lnTo>
                    <a:pt x="2733203" y="770847"/>
                  </a:lnTo>
                  <a:lnTo>
                    <a:pt x="2733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/>
            <p:cNvSpPr/>
            <p:nvPr/>
          </p:nvSpPr>
          <p:spPr>
            <a:xfrm>
              <a:off x="5180608" y="1792659"/>
              <a:ext cx="2733675" cy="770890"/>
            </a:xfrm>
            <a:custGeom>
              <a:avLst/>
              <a:gdLst/>
              <a:ahLst/>
              <a:cxnLst/>
              <a:rect l="l" t="t" r="r" b="b"/>
              <a:pathLst>
                <a:path w="2733675" h="770889">
                  <a:moveTo>
                    <a:pt x="0" y="0"/>
                  </a:moveTo>
                  <a:lnTo>
                    <a:pt x="2733204" y="0"/>
                  </a:lnTo>
                  <a:lnTo>
                    <a:pt x="2733204" y="770848"/>
                  </a:lnTo>
                  <a:lnTo>
                    <a:pt x="0" y="77084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/>
            <p:cNvSpPr/>
            <p:nvPr/>
          </p:nvSpPr>
          <p:spPr>
            <a:xfrm>
              <a:off x="6579003" y="1945059"/>
              <a:ext cx="1487805" cy="770890"/>
            </a:xfrm>
            <a:custGeom>
              <a:avLst/>
              <a:gdLst/>
              <a:ahLst/>
              <a:cxnLst/>
              <a:rect l="l" t="t" r="r" b="b"/>
              <a:pathLst>
                <a:path w="1487804" h="770889">
                  <a:moveTo>
                    <a:pt x="0" y="0"/>
                  </a:moveTo>
                  <a:lnTo>
                    <a:pt x="1487208" y="0"/>
                  </a:lnTo>
                  <a:lnTo>
                    <a:pt x="1487208" y="770848"/>
                  </a:lnTo>
                  <a:lnTo>
                    <a:pt x="0" y="77084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82444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6607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0316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9316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F3B5A3-172D-4C33-8831-0D13095B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References: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997612" y="6187052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8" name="object 23"/>
          <p:cNvSpPr/>
          <p:nvPr/>
        </p:nvSpPr>
        <p:spPr>
          <a:xfrm>
            <a:off x="840561" y="6036955"/>
            <a:ext cx="465525" cy="381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4"/>
          <p:cNvSpPr txBox="1"/>
          <p:nvPr/>
        </p:nvSpPr>
        <p:spPr>
          <a:xfrm>
            <a:off x="1368817" y="6106310"/>
            <a:ext cx="437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(see </a:t>
            </a:r>
            <a:r>
              <a:rPr sz="1600" i="1" spc="-10" dirty="0">
                <a:latin typeface="Times New Roman"/>
                <a:cs typeface="Times New Roman"/>
              </a:rPr>
              <a:t>HDL </a:t>
            </a:r>
            <a:r>
              <a:rPr sz="1600" i="1" dirty="0">
                <a:latin typeface="Times New Roman"/>
                <a:cs typeface="Times New Roman"/>
              </a:rPr>
              <a:t>Survival </a:t>
            </a:r>
            <a:r>
              <a:rPr sz="1600" i="1" spc="-5" dirty="0">
                <a:latin typeface="Times New Roman"/>
                <a:cs typeface="Times New Roman"/>
              </a:rPr>
              <a:t>Gui</a:t>
            </a:r>
            <a:r>
              <a:rPr sz="1800" i="1" spc="-5" dirty="0">
                <a:latin typeface="Times New Roman"/>
                <a:cs typeface="Times New Roman"/>
              </a:rPr>
              <a:t>de </a:t>
            </a:r>
            <a:r>
              <a:rPr sz="1400" dirty="0">
                <a:latin typeface="Times New Roman"/>
                <a:cs typeface="Times New Roman"/>
              </a:rPr>
              <a:t>@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www.nand2tetris.org</a:t>
            </a:r>
            <a:r>
              <a:rPr sz="18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0" name="object 25"/>
          <p:cNvSpPr txBox="1"/>
          <p:nvPr/>
        </p:nvSpPr>
        <p:spPr>
          <a:xfrm>
            <a:off x="1693176" y="6529231"/>
            <a:ext cx="71424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www.nand2tetris.org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 /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spc="3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789575"/>
            <a:ext cx="5984876" cy="4302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900" y="804366"/>
            <a:ext cx="735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https://www.nand2tetris.org/course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https://www.youtube.com/watch?v=KBTg0ju4rxM&amp;list=PLrDd_kMiAuNmllp9vuPqCuttC1XL9VyVh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62585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</a:t>
            </a:r>
            <a:r>
              <a:rPr spc="-25" dirty="0"/>
              <a:t> </a:t>
            </a:r>
            <a:r>
              <a:rPr spc="-5" dirty="0"/>
              <a:t>development</a:t>
            </a:r>
            <a:r>
              <a:rPr spc="-30" dirty="0"/>
              <a:t> </a:t>
            </a:r>
            <a:r>
              <a:rPr spc="-5" dirty="0"/>
              <a:t>roadmap</a:t>
            </a:r>
          </a:p>
        </p:txBody>
      </p:sp>
      <p:grpSp>
        <p:nvGrpSpPr>
          <p:cNvPr id="8" name="object 3"/>
          <p:cNvGrpSpPr/>
          <p:nvPr/>
        </p:nvGrpSpPr>
        <p:grpSpPr>
          <a:xfrm>
            <a:off x="831063" y="1819970"/>
            <a:ext cx="7360920" cy="3122930"/>
            <a:chOff x="831063" y="1819970"/>
            <a:chExt cx="7360920" cy="312293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819970"/>
              <a:ext cx="7360895" cy="3122424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6155" y="4148670"/>
              <a:ext cx="317492" cy="427000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3836154" y="4148671"/>
              <a:ext cx="317500" cy="427355"/>
            </a:xfrm>
            <a:custGeom>
              <a:avLst/>
              <a:gdLst/>
              <a:ahLst/>
              <a:cxnLst/>
              <a:rect l="l" t="t" r="r" b="b"/>
              <a:pathLst>
                <a:path w="317500" h="427354">
                  <a:moveTo>
                    <a:pt x="317493" y="158746"/>
                  </a:moveTo>
                  <a:lnTo>
                    <a:pt x="238119" y="158746"/>
                  </a:lnTo>
                  <a:lnTo>
                    <a:pt x="238119" y="427000"/>
                  </a:lnTo>
                  <a:lnTo>
                    <a:pt x="79373" y="427000"/>
                  </a:lnTo>
                  <a:lnTo>
                    <a:pt x="79373" y="158746"/>
                  </a:lnTo>
                  <a:lnTo>
                    <a:pt x="0" y="158746"/>
                  </a:lnTo>
                  <a:lnTo>
                    <a:pt x="158746" y="0"/>
                  </a:lnTo>
                  <a:lnTo>
                    <a:pt x="317493" y="158746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451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420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 </a:t>
            </a:r>
            <a:r>
              <a:rPr dirty="0"/>
              <a:t>I /</a:t>
            </a:r>
            <a:r>
              <a:rPr spc="-10" dirty="0"/>
              <a:t> </a:t>
            </a:r>
            <a:r>
              <a:rPr spc="-5" dirty="0"/>
              <a:t>parsing</a:t>
            </a:r>
            <a:r>
              <a:rPr sz="1800" spc="-5" dirty="0"/>
              <a:t>:</a:t>
            </a:r>
            <a:r>
              <a:rPr sz="1800" spc="-10" dirty="0"/>
              <a:t> </a:t>
            </a:r>
            <a:r>
              <a:rPr sz="1800" spc="-5" dirty="0"/>
              <a:t>lecture</a:t>
            </a:r>
            <a:r>
              <a:rPr sz="1800" dirty="0"/>
              <a:t> </a:t>
            </a:r>
            <a:r>
              <a:rPr sz="1800" spc="-5" dirty="0"/>
              <a:t>plan</a:t>
            </a:r>
            <a:endParaRPr sz="1800" dirty="0"/>
          </a:p>
        </p:txBody>
      </p:sp>
      <p:sp>
        <p:nvSpPr>
          <p:cNvPr id="9" name="object 4"/>
          <p:cNvSpPr/>
          <p:nvPr/>
        </p:nvSpPr>
        <p:spPr>
          <a:xfrm>
            <a:off x="1254125" y="2829077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85750" y="0"/>
                </a:moveTo>
                <a:lnTo>
                  <a:pt x="2857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85750" y="228600"/>
                </a:lnTo>
                <a:lnTo>
                  <a:pt x="285750" y="304800"/>
                </a:lnTo>
                <a:lnTo>
                  <a:pt x="457200" y="152400"/>
                </a:lnTo>
                <a:lnTo>
                  <a:pt x="28575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/>
          <p:cNvSpPr txBox="1"/>
          <p:nvPr/>
        </p:nvSpPr>
        <p:spPr>
          <a:xfrm>
            <a:off x="1825442" y="153893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1825442" y="1813313"/>
            <a:ext cx="1722755" cy="215900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15" dirty="0">
                <a:latin typeface="Times New Roman"/>
                <a:cs typeface="Times New Roman"/>
              </a:rPr>
              <a:t>Tokenizer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Grammar</a:t>
            </a:r>
          </a:p>
          <a:p>
            <a:pPr marL="281305" indent="-26860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trees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4859093" y="1577604"/>
            <a:ext cx="209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859093" y="1851986"/>
            <a:ext cx="1995805" cy="88074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5316293" y="2711395"/>
            <a:ext cx="2776855" cy="129984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Proposed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implementation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Building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Jack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877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8455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Tokenizing</a:t>
            </a:r>
            <a:r>
              <a:rPr spc="-60" dirty="0"/>
              <a:t> </a:t>
            </a:r>
            <a:r>
              <a:rPr sz="2000" spc="-5" dirty="0"/>
              <a:t>(reminder)</a:t>
            </a:r>
            <a:endParaRPr sz="2000" dirty="0"/>
          </a:p>
        </p:txBody>
      </p:sp>
      <p:grpSp>
        <p:nvGrpSpPr>
          <p:cNvPr id="9" name="object 5"/>
          <p:cNvGrpSpPr/>
          <p:nvPr/>
        </p:nvGrpSpPr>
        <p:grpSpPr>
          <a:xfrm>
            <a:off x="321733" y="1206500"/>
            <a:ext cx="3623945" cy="3221990"/>
            <a:chOff x="321733" y="1206500"/>
            <a:chExt cx="3623945" cy="3221990"/>
          </a:xfrm>
        </p:grpSpPr>
        <p:pic>
          <p:nvPicPr>
            <p:cNvPr id="10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733" y="1206500"/>
              <a:ext cx="3623732" cy="3221567"/>
            </a:xfrm>
            <a:prstGeom prst="rect">
              <a:avLst/>
            </a:prstGeom>
          </p:spPr>
        </p:pic>
        <p:pic>
          <p:nvPicPr>
            <p:cNvPr id="11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766" y="1286934"/>
              <a:ext cx="3517900" cy="3103032"/>
            </a:xfrm>
            <a:prstGeom prst="rect">
              <a:avLst/>
            </a:prstGeom>
          </p:spPr>
        </p:pic>
        <p:sp>
          <p:nvSpPr>
            <p:cNvPr id="12" name="object 8"/>
            <p:cNvSpPr/>
            <p:nvPr/>
          </p:nvSpPr>
          <p:spPr>
            <a:xfrm>
              <a:off x="329410" y="1215852"/>
              <a:ext cx="3481070" cy="3077210"/>
            </a:xfrm>
            <a:custGeom>
              <a:avLst/>
              <a:gdLst/>
              <a:ahLst/>
              <a:cxnLst/>
              <a:rect l="l" t="t" r="r" b="b"/>
              <a:pathLst>
                <a:path w="3481070" h="3077210">
                  <a:moveTo>
                    <a:pt x="3480507" y="0"/>
                  </a:moveTo>
                  <a:lnTo>
                    <a:pt x="0" y="0"/>
                  </a:lnTo>
                  <a:lnTo>
                    <a:pt x="0" y="3077122"/>
                  </a:lnTo>
                  <a:lnTo>
                    <a:pt x="3480507" y="3077122"/>
                  </a:lnTo>
                  <a:lnTo>
                    <a:pt x="3480507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9"/>
            <p:cNvSpPr/>
            <p:nvPr/>
          </p:nvSpPr>
          <p:spPr>
            <a:xfrm>
              <a:off x="329410" y="1215853"/>
              <a:ext cx="3481070" cy="3077210"/>
            </a:xfrm>
            <a:custGeom>
              <a:avLst/>
              <a:gdLst/>
              <a:ahLst/>
              <a:cxnLst/>
              <a:rect l="l" t="t" r="r" b="b"/>
              <a:pathLst>
                <a:path w="3481070" h="3077210">
                  <a:moveTo>
                    <a:pt x="0" y="0"/>
                  </a:moveTo>
                  <a:lnTo>
                    <a:pt x="3480508" y="0"/>
                  </a:lnTo>
                  <a:lnTo>
                    <a:pt x="3480508" y="3077122"/>
                  </a:lnTo>
                  <a:lnTo>
                    <a:pt x="0" y="307712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0"/>
          <p:cNvSpPr txBox="1"/>
          <p:nvPr/>
        </p:nvSpPr>
        <p:spPr>
          <a:xfrm>
            <a:off x="460710" y="1270186"/>
            <a:ext cx="3222625" cy="223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4094">
              <a:lnSpc>
                <a:spcPct val="1204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Represents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Point.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 {</a:t>
            </a:r>
          </a:p>
          <a:p>
            <a:pPr marL="26479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264795" marR="509270">
              <a:lnSpc>
                <a:spcPct val="120400"/>
              </a:lnSpc>
              <a:spcBef>
                <a:spcPts val="3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Constructs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new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point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constructor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new(int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ax,</a:t>
            </a:r>
          </a:p>
          <a:p>
            <a:pPr marL="211582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ay)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517525" marR="1771650">
              <a:lnSpc>
                <a:spcPct val="120400"/>
              </a:lnSpc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ax;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ay;</a:t>
            </a:r>
          </a:p>
          <a:p>
            <a:pPr marL="517525" marR="5080">
              <a:lnSpc>
                <a:spcPct val="120400"/>
              </a:lnSpc>
              <a:spcBef>
                <a:spcPts val="35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pointCount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pointCount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return this;</a:t>
            </a:r>
          </a:p>
        </p:txBody>
      </p:sp>
      <p:sp>
        <p:nvSpPr>
          <p:cNvPr id="15" name="object 11"/>
          <p:cNvSpPr txBox="1"/>
          <p:nvPr/>
        </p:nvSpPr>
        <p:spPr>
          <a:xfrm>
            <a:off x="713122" y="3479986"/>
            <a:ext cx="278130" cy="4660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6" name="object 12"/>
          <p:cNvSpPr txBox="1"/>
          <p:nvPr/>
        </p:nvSpPr>
        <p:spPr>
          <a:xfrm>
            <a:off x="460710" y="3957570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object 13"/>
          <p:cNvSpPr txBox="1"/>
          <p:nvPr/>
        </p:nvSpPr>
        <p:spPr>
          <a:xfrm>
            <a:off x="370240" y="890149"/>
            <a:ext cx="9918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source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564612" y="1217568"/>
            <a:ext cx="3517265" cy="541655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459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constructor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new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ax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ay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)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//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tokenizing 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next</a:t>
            </a:r>
            <a:r>
              <a:rPr sz="1200" spc="-5" dirty="0">
                <a:latin typeface="Times New Roman"/>
                <a:cs typeface="Times New Roman"/>
              </a:rPr>
              <a:t> two statements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(omitted)</a:t>
            </a:r>
          </a:p>
          <a:p>
            <a:pPr marL="143510">
              <a:lnSpc>
                <a:spcPct val="100000"/>
              </a:lnSpc>
              <a:spcBef>
                <a:spcPts val="26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pointCount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pointCount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&lt;integerConstant&gt;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&lt;/integerConstant&gt;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;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68419" y="885104"/>
            <a:ext cx="12522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tokenized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</a:t>
            </a:r>
          </a:p>
        </p:txBody>
      </p:sp>
      <p:sp>
        <p:nvSpPr>
          <p:cNvPr id="20" name="object 20"/>
          <p:cNvSpPr/>
          <p:nvPr/>
        </p:nvSpPr>
        <p:spPr>
          <a:xfrm>
            <a:off x="2791843" y="3295831"/>
            <a:ext cx="1854200" cy="1060450"/>
          </a:xfrm>
          <a:custGeom>
            <a:avLst/>
            <a:gdLst/>
            <a:ahLst/>
            <a:cxnLst/>
            <a:rect l="l" t="t" r="r" b="b"/>
            <a:pathLst>
              <a:path w="1854200" h="1060450">
                <a:moveTo>
                  <a:pt x="1323628" y="0"/>
                </a:moveTo>
                <a:lnTo>
                  <a:pt x="1323628" y="265031"/>
                </a:lnTo>
                <a:lnTo>
                  <a:pt x="0" y="265031"/>
                </a:lnTo>
                <a:lnTo>
                  <a:pt x="0" y="795092"/>
                </a:lnTo>
                <a:lnTo>
                  <a:pt x="1323628" y="795092"/>
                </a:lnTo>
                <a:lnTo>
                  <a:pt x="1323628" y="1060123"/>
                </a:lnTo>
                <a:lnTo>
                  <a:pt x="1853689" y="530061"/>
                </a:lnTo>
                <a:lnTo>
                  <a:pt x="132362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3150492" y="3607898"/>
            <a:ext cx="9791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tokenizer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751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8" name="object 3"/>
          <p:cNvGrpSpPr/>
          <p:nvPr/>
        </p:nvGrpSpPr>
        <p:grpSpPr>
          <a:xfrm>
            <a:off x="939800" y="2133600"/>
            <a:ext cx="6223000" cy="2463800"/>
            <a:chOff x="939800" y="2133600"/>
            <a:chExt cx="6223000" cy="246380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800" y="2133600"/>
              <a:ext cx="6223000" cy="2463800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266" y="2175934"/>
              <a:ext cx="6007099" cy="2404532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948651" y="2143231"/>
              <a:ext cx="6077585" cy="2317750"/>
            </a:xfrm>
            <a:custGeom>
              <a:avLst/>
              <a:gdLst/>
              <a:ahLst/>
              <a:cxnLst/>
              <a:rect l="l" t="t" r="r" b="b"/>
              <a:pathLst>
                <a:path w="6077584" h="2317750">
                  <a:moveTo>
                    <a:pt x="6077075" y="0"/>
                  </a:moveTo>
                  <a:lnTo>
                    <a:pt x="0" y="0"/>
                  </a:lnTo>
                  <a:lnTo>
                    <a:pt x="0" y="2317367"/>
                  </a:lnTo>
                  <a:lnTo>
                    <a:pt x="6077075" y="2317367"/>
                  </a:lnTo>
                  <a:lnTo>
                    <a:pt x="6077075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7"/>
            <p:cNvSpPr/>
            <p:nvPr/>
          </p:nvSpPr>
          <p:spPr>
            <a:xfrm>
              <a:off x="948651" y="2143230"/>
              <a:ext cx="6077585" cy="2317750"/>
            </a:xfrm>
            <a:custGeom>
              <a:avLst/>
              <a:gdLst/>
              <a:ahLst/>
              <a:cxnLst/>
              <a:rect l="l" t="t" r="r" b="b"/>
              <a:pathLst>
                <a:path w="6077584" h="2317750">
                  <a:moveTo>
                    <a:pt x="0" y="0"/>
                  </a:moveTo>
                  <a:lnTo>
                    <a:pt x="6077076" y="0"/>
                  </a:lnTo>
                  <a:lnTo>
                    <a:pt x="6077076" y="2317368"/>
                  </a:lnTo>
                  <a:lnTo>
                    <a:pt x="0" y="2317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2380162" y="2141455"/>
            <a:ext cx="208470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195">
              <a:lnSpc>
                <a:spcPct val="1319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385723"/>
                </a:solidFill>
                <a:latin typeface="Times New Roman"/>
                <a:cs typeface="Times New Roman"/>
              </a:rPr>
              <a:t>nounPhrase</a:t>
            </a: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385723"/>
                </a:solidFill>
                <a:latin typeface="Times New Roman"/>
                <a:cs typeface="Times New Roman"/>
              </a:rPr>
              <a:t>verbPhrase </a:t>
            </a:r>
            <a:r>
              <a:rPr sz="1600" i="1" spc="-38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de</a:t>
            </a:r>
            <a:r>
              <a:rPr sz="1600" i="1" spc="5" dirty="0">
                <a:solidFill>
                  <a:srgbClr val="385723"/>
                </a:solidFill>
                <a:latin typeface="Times New Roman"/>
                <a:cs typeface="Times New Roman"/>
              </a:rPr>
              <a:t>t</a:t>
            </a: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er</a:t>
            </a:r>
            <a:r>
              <a:rPr sz="1600" i="1" spc="-10" dirty="0">
                <a:solidFill>
                  <a:srgbClr val="385723"/>
                </a:solidFill>
                <a:latin typeface="Times New Roman"/>
                <a:cs typeface="Times New Roman"/>
              </a:rPr>
              <a:t>m</a:t>
            </a:r>
            <a:r>
              <a:rPr sz="1600" i="1" spc="5" dirty="0">
                <a:solidFill>
                  <a:srgbClr val="385723"/>
                </a:solidFill>
                <a:latin typeface="Times New Roman"/>
                <a:cs typeface="Times New Roman"/>
              </a:rPr>
              <a:t>i</a:t>
            </a: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ner</a:t>
            </a:r>
            <a:r>
              <a:rPr sz="1600" i="1" spc="-25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385723"/>
                </a:solidFill>
                <a:latin typeface="Times New Roman"/>
                <a:cs typeface="Times New Roman"/>
              </a:rPr>
              <a:t>? </a:t>
            </a:r>
            <a:r>
              <a:rPr sz="1600" spc="15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noun</a:t>
            </a:r>
            <a:endParaRPr sz="16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610"/>
              </a:spcBef>
            </a:pP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verb</a:t>
            </a:r>
            <a:r>
              <a:rPr sz="1600" i="1" spc="36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385723"/>
                </a:solidFill>
                <a:latin typeface="Times New Roman"/>
                <a:cs typeface="Times New Roman"/>
              </a:rPr>
              <a:t>nounPhrase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2381750" y="3180252"/>
            <a:ext cx="4460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5" dirty="0">
                <a:latin typeface="Arial MT"/>
                <a:cs typeface="Arial MT"/>
              </a:rPr>
              <a:t>dog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600" spc="-10" dirty="0">
                <a:latin typeface="Arial MT"/>
                <a:cs typeface="Arial MT"/>
              </a:rPr>
              <a:t>school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 |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10" dirty="0">
                <a:latin typeface="Arial MT"/>
                <a:cs typeface="Arial MT"/>
              </a:rPr>
              <a:t>dina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 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600" spc="-5" dirty="0">
                <a:latin typeface="Arial MT"/>
                <a:cs typeface="Arial MT"/>
              </a:rPr>
              <a:t>he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600" spc="-10" dirty="0">
                <a:latin typeface="Arial MT"/>
                <a:cs typeface="Arial MT"/>
              </a:rPr>
              <a:t>she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 |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 '</a:t>
            </a:r>
            <a:r>
              <a:rPr sz="1600" spc="-5" dirty="0">
                <a:latin typeface="Arial MT"/>
                <a:cs typeface="Arial MT"/>
              </a:rPr>
              <a:t>homework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600" spc="-6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 </a:t>
            </a:r>
            <a:r>
              <a:rPr sz="1600" spc="5" dirty="0">
                <a:latin typeface="Arial MT"/>
                <a:cs typeface="Arial MT"/>
              </a:rPr>
              <a:t>...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1187951" y="2141455"/>
            <a:ext cx="1064895" cy="163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0" algn="just">
              <a:lnSpc>
                <a:spcPct val="131900"/>
              </a:lnSpc>
              <a:spcBef>
                <a:spcPts val="100"/>
              </a:spcBef>
            </a:pP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sen</a:t>
            </a:r>
            <a:r>
              <a:rPr sz="1600" i="1" spc="5" dirty="0">
                <a:solidFill>
                  <a:srgbClr val="385723"/>
                </a:solidFill>
                <a:latin typeface="Times New Roman"/>
                <a:cs typeface="Times New Roman"/>
              </a:rPr>
              <a:t>t</a:t>
            </a: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ence</a:t>
            </a:r>
            <a:r>
              <a:rPr sz="1600" dirty="0">
                <a:solidFill>
                  <a:srgbClr val="385723"/>
                </a:solidFill>
                <a:latin typeface="Times New Roman"/>
                <a:cs typeface="Times New Roman"/>
              </a:rPr>
              <a:t>:  </a:t>
            </a: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noun</a:t>
            </a:r>
            <a:r>
              <a:rPr sz="1600" i="1" spc="-5" dirty="0">
                <a:solidFill>
                  <a:srgbClr val="385723"/>
                </a:solidFill>
                <a:latin typeface="Times New Roman"/>
                <a:cs typeface="Times New Roman"/>
              </a:rPr>
              <a:t>P</a:t>
            </a: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hrase</a:t>
            </a:r>
            <a:r>
              <a:rPr sz="1600" dirty="0">
                <a:solidFill>
                  <a:srgbClr val="385723"/>
                </a:solidFill>
                <a:latin typeface="Times New Roman"/>
                <a:cs typeface="Times New Roman"/>
              </a:rPr>
              <a:t>:  </a:t>
            </a:r>
            <a:r>
              <a:rPr sz="1600" i="1" spc="-5" dirty="0">
                <a:solidFill>
                  <a:srgbClr val="385723"/>
                </a:solidFill>
                <a:latin typeface="Times New Roman"/>
                <a:cs typeface="Times New Roman"/>
              </a:rPr>
              <a:t>verbPhrase</a:t>
            </a:r>
            <a:r>
              <a:rPr sz="1600" spc="-5" dirty="0">
                <a:solidFill>
                  <a:srgbClr val="385723"/>
                </a:solidFill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  <a:p>
            <a:pPr marL="621665" marR="15875" indent="-50800">
              <a:lnSpc>
                <a:spcPts val="2530"/>
              </a:lnSpc>
              <a:spcBef>
                <a:spcPts val="75"/>
              </a:spcBef>
            </a:pP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noun</a:t>
            </a:r>
            <a:r>
              <a:rPr sz="1600" dirty="0">
                <a:solidFill>
                  <a:srgbClr val="385723"/>
                </a:solidFill>
                <a:latin typeface="Times New Roman"/>
                <a:cs typeface="Times New Roman"/>
              </a:rPr>
              <a:t>:  </a:t>
            </a: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verb</a:t>
            </a:r>
            <a:r>
              <a:rPr sz="1600" dirty="0">
                <a:solidFill>
                  <a:srgbClr val="385723"/>
                </a:solidFill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2381750" y="3502007"/>
            <a:ext cx="2011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5" dirty="0">
                <a:latin typeface="Arial MT"/>
                <a:cs typeface="Arial MT"/>
              </a:rPr>
              <a:t>went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6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5" dirty="0">
                <a:latin typeface="Arial MT"/>
                <a:cs typeface="Arial MT"/>
              </a:rPr>
              <a:t>ate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6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600" spc="-10" dirty="0">
                <a:latin typeface="Arial MT"/>
                <a:cs typeface="Arial MT"/>
              </a:rPr>
              <a:t>said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'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6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...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2411912" y="3819485"/>
            <a:ext cx="1648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6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600" spc="-5" dirty="0">
                <a:latin typeface="Arial MT"/>
                <a:cs typeface="Arial MT"/>
              </a:rPr>
              <a:t>my</a:t>
            </a:r>
            <a:r>
              <a:rPr sz="1600" spc="-5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600" spc="-7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600" spc="-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...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1238751" y="3819485"/>
            <a:ext cx="1003300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385723"/>
                </a:solidFill>
                <a:latin typeface="Times New Roman"/>
                <a:cs typeface="Times New Roman"/>
              </a:rPr>
              <a:t>determiner</a:t>
            </a:r>
            <a:r>
              <a:rPr sz="1600" dirty="0">
                <a:solidFill>
                  <a:srgbClr val="385723"/>
                </a:solidFill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.</a:t>
            </a:r>
            <a:r>
              <a:rPr sz="16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.</a:t>
            </a:r>
            <a:r>
              <a:rPr sz="16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8000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9" name="object 14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3215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5" dirty="0"/>
              <a:t>r</a:t>
            </a:r>
            <a:r>
              <a:rPr spc="-5" dirty="0"/>
              <a:t>amma</a:t>
            </a:r>
            <a:r>
              <a:rPr dirty="0"/>
              <a:t>r</a:t>
            </a:r>
          </a:p>
        </p:txBody>
      </p:sp>
      <p:sp>
        <p:nvSpPr>
          <p:cNvPr id="20" name="object 15"/>
          <p:cNvSpPr txBox="1"/>
          <p:nvPr/>
        </p:nvSpPr>
        <p:spPr>
          <a:xfrm>
            <a:off x="949878" y="1065542"/>
            <a:ext cx="6878320" cy="577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2070"/>
              </a:lnSpc>
              <a:spcBef>
                <a:spcPts val="340"/>
              </a:spcBef>
            </a:pPr>
            <a:r>
              <a:rPr sz="1900" dirty="0">
                <a:latin typeface="Times New Roman"/>
                <a:cs typeface="Times New Roman"/>
              </a:rPr>
              <a:t>A </a:t>
            </a:r>
            <a:r>
              <a:rPr sz="1900" i="1" spc="-5" dirty="0">
                <a:latin typeface="Times New Roman"/>
                <a:cs typeface="Times New Roman"/>
              </a:rPr>
              <a:t>grammar </a:t>
            </a:r>
            <a:r>
              <a:rPr sz="1900" spc="-5" dirty="0">
                <a:latin typeface="Times New Roman"/>
                <a:cs typeface="Times New Roman"/>
              </a:rPr>
              <a:t>is </a:t>
            </a:r>
            <a:r>
              <a:rPr sz="1900" dirty="0">
                <a:latin typeface="Times New Roman"/>
                <a:cs typeface="Times New Roman"/>
              </a:rPr>
              <a:t>a </a:t>
            </a:r>
            <a:r>
              <a:rPr sz="1900" spc="-5" dirty="0">
                <a:latin typeface="Times New Roman"/>
                <a:cs typeface="Times New Roman"/>
              </a:rPr>
              <a:t>set </a:t>
            </a:r>
            <a:r>
              <a:rPr sz="1900" dirty="0">
                <a:latin typeface="Times New Roman"/>
                <a:cs typeface="Times New Roman"/>
              </a:rPr>
              <a:t>of </a:t>
            </a:r>
            <a:r>
              <a:rPr sz="1900" spc="-5" dirty="0">
                <a:latin typeface="Times New Roman"/>
                <a:cs typeface="Times New Roman"/>
              </a:rPr>
              <a:t>rules, describing </a:t>
            </a:r>
            <a:r>
              <a:rPr sz="1900" dirty="0">
                <a:latin typeface="Times New Roman"/>
                <a:cs typeface="Times New Roman"/>
              </a:rPr>
              <a:t>how </a:t>
            </a:r>
            <a:r>
              <a:rPr sz="1900" spc="-5" dirty="0">
                <a:latin typeface="Times New Roman"/>
                <a:cs typeface="Times New Roman"/>
              </a:rPr>
              <a:t>tokens </a:t>
            </a:r>
            <a:r>
              <a:rPr sz="1900" spc="-10" dirty="0">
                <a:latin typeface="Times New Roman"/>
                <a:cs typeface="Times New Roman"/>
              </a:rPr>
              <a:t>can </a:t>
            </a:r>
            <a:r>
              <a:rPr sz="1900" dirty="0">
                <a:latin typeface="Times New Roman"/>
                <a:cs typeface="Times New Roman"/>
              </a:rPr>
              <a:t>be </a:t>
            </a:r>
            <a:r>
              <a:rPr sz="1900" spc="-5" dirty="0">
                <a:latin typeface="Times New Roman"/>
                <a:cs typeface="Times New Roman"/>
              </a:rPr>
              <a:t>combined to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create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valid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language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constructs</a:t>
            </a:r>
            <a:endParaRPr sz="1900" dirty="0">
              <a:latin typeface="Times New Roman"/>
              <a:cs typeface="Times New Roman"/>
            </a:endParaRPr>
          </a:p>
        </p:txBody>
      </p:sp>
      <p:grpSp>
        <p:nvGrpSpPr>
          <p:cNvPr id="21" name="object 16"/>
          <p:cNvGrpSpPr/>
          <p:nvPr/>
        </p:nvGrpSpPr>
        <p:grpSpPr>
          <a:xfrm>
            <a:off x="5105400" y="3691465"/>
            <a:ext cx="3031490" cy="1748789"/>
            <a:chOff x="5105400" y="3691465"/>
            <a:chExt cx="3031490" cy="1748789"/>
          </a:xfrm>
        </p:grpSpPr>
        <p:pic>
          <p:nvPicPr>
            <p:cNvPr id="22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5400" y="3691465"/>
              <a:ext cx="3031067" cy="1748367"/>
            </a:xfrm>
            <a:prstGeom prst="rect">
              <a:avLst/>
            </a:prstGeom>
          </p:spPr>
        </p:pic>
        <p:pic>
          <p:nvPicPr>
            <p:cNvPr id="23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0867" y="3873499"/>
              <a:ext cx="2785532" cy="1354667"/>
            </a:xfrm>
            <a:prstGeom prst="rect">
              <a:avLst/>
            </a:prstGeom>
          </p:spPr>
        </p:pic>
        <p:sp>
          <p:nvSpPr>
            <p:cNvPr id="24" name="object 19"/>
            <p:cNvSpPr/>
            <p:nvPr/>
          </p:nvSpPr>
          <p:spPr>
            <a:xfrm>
              <a:off x="5115477" y="3699854"/>
              <a:ext cx="2884170" cy="1604645"/>
            </a:xfrm>
            <a:custGeom>
              <a:avLst/>
              <a:gdLst/>
              <a:ahLst/>
              <a:cxnLst/>
              <a:rect l="l" t="t" r="r" b="b"/>
              <a:pathLst>
                <a:path w="2884170" h="1604645">
                  <a:moveTo>
                    <a:pt x="2883935" y="0"/>
                  </a:moveTo>
                  <a:lnTo>
                    <a:pt x="0" y="0"/>
                  </a:lnTo>
                  <a:lnTo>
                    <a:pt x="0" y="1604223"/>
                  </a:lnTo>
                  <a:lnTo>
                    <a:pt x="2883935" y="1604223"/>
                  </a:lnTo>
                  <a:lnTo>
                    <a:pt x="2883935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0"/>
            <p:cNvSpPr/>
            <p:nvPr/>
          </p:nvSpPr>
          <p:spPr>
            <a:xfrm>
              <a:off x="5115477" y="3699855"/>
              <a:ext cx="2884170" cy="1604645"/>
            </a:xfrm>
            <a:custGeom>
              <a:avLst/>
              <a:gdLst/>
              <a:ahLst/>
              <a:cxnLst/>
              <a:rect l="l" t="t" r="r" b="b"/>
              <a:pathLst>
                <a:path w="2884170" h="1604645">
                  <a:moveTo>
                    <a:pt x="0" y="0"/>
                  </a:moveTo>
                  <a:lnTo>
                    <a:pt x="2883935" y="0"/>
                  </a:lnTo>
                  <a:lnTo>
                    <a:pt x="2883935" y="1604223"/>
                  </a:lnTo>
                  <a:lnTo>
                    <a:pt x="0" y="160422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1"/>
          <p:cNvSpPr txBox="1"/>
          <p:nvPr/>
        </p:nvSpPr>
        <p:spPr>
          <a:xfrm>
            <a:off x="5354777" y="3920500"/>
            <a:ext cx="1798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 MT"/>
                <a:cs typeface="Arial MT"/>
              </a:rPr>
              <a:t>Dina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went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school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5354777" y="4314180"/>
            <a:ext cx="2432685" cy="66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She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said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dog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homework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608602" y="4184244"/>
            <a:ext cx="3533140" cy="2038985"/>
            <a:chOff x="608602" y="4184244"/>
            <a:chExt cx="3533140" cy="2038985"/>
          </a:xfrm>
        </p:grpSpPr>
        <p:sp>
          <p:nvSpPr>
            <p:cNvPr id="29" name="object 24"/>
            <p:cNvSpPr/>
            <p:nvPr/>
          </p:nvSpPr>
          <p:spPr>
            <a:xfrm>
              <a:off x="611777" y="4187419"/>
              <a:ext cx="3526790" cy="2032635"/>
            </a:xfrm>
            <a:custGeom>
              <a:avLst/>
              <a:gdLst/>
              <a:ahLst/>
              <a:cxnLst/>
              <a:rect l="l" t="t" r="r" b="b"/>
              <a:pathLst>
                <a:path w="3526790" h="2032635">
                  <a:moveTo>
                    <a:pt x="3291252" y="620259"/>
                  </a:moveTo>
                  <a:lnTo>
                    <a:pt x="235325" y="620259"/>
                  </a:lnTo>
                  <a:lnTo>
                    <a:pt x="187898" y="625040"/>
                  </a:lnTo>
                  <a:lnTo>
                    <a:pt x="143725" y="638752"/>
                  </a:lnTo>
                  <a:lnTo>
                    <a:pt x="103752" y="660449"/>
                  </a:lnTo>
                  <a:lnTo>
                    <a:pt x="68925" y="689184"/>
                  </a:lnTo>
                  <a:lnTo>
                    <a:pt x="40189" y="724011"/>
                  </a:lnTo>
                  <a:lnTo>
                    <a:pt x="18493" y="763985"/>
                  </a:lnTo>
                  <a:lnTo>
                    <a:pt x="4780" y="808157"/>
                  </a:lnTo>
                  <a:lnTo>
                    <a:pt x="0" y="855579"/>
                  </a:lnTo>
                  <a:lnTo>
                    <a:pt x="0" y="1796861"/>
                  </a:lnTo>
                  <a:lnTo>
                    <a:pt x="4780" y="1844287"/>
                  </a:lnTo>
                  <a:lnTo>
                    <a:pt x="18493" y="1888460"/>
                  </a:lnTo>
                  <a:lnTo>
                    <a:pt x="40189" y="1928433"/>
                  </a:lnTo>
                  <a:lnTo>
                    <a:pt x="68925" y="1963261"/>
                  </a:lnTo>
                  <a:lnTo>
                    <a:pt x="103752" y="1991996"/>
                  </a:lnTo>
                  <a:lnTo>
                    <a:pt x="143725" y="2013693"/>
                  </a:lnTo>
                  <a:lnTo>
                    <a:pt x="187898" y="2027405"/>
                  </a:lnTo>
                  <a:lnTo>
                    <a:pt x="235325" y="2032186"/>
                  </a:lnTo>
                  <a:lnTo>
                    <a:pt x="3291252" y="2032186"/>
                  </a:lnTo>
                  <a:lnTo>
                    <a:pt x="3338678" y="2027405"/>
                  </a:lnTo>
                  <a:lnTo>
                    <a:pt x="3382851" y="2013693"/>
                  </a:lnTo>
                  <a:lnTo>
                    <a:pt x="3422824" y="1991996"/>
                  </a:lnTo>
                  <a:lnTo>
                    <a:pt x="3457651" y="1963261"/>
                  </a:lnTo>
                  <a:lnTo>
                    <a:pt x="3486387" y="1928433"/>
                  </a:lnTo>
                  <a:lnTo>
                    <a:pt x="3508083" y="1888460"/>
                  </a:lnTo>
                  <a:lnTo>
                    <a:pt x="3521795" y="1844287"/>
                  </a:lnTo>
                  <a:lnTo>
                    <a:pt x="3526576" y="1796861"/>
                  </a:lnTo>
                  <a:lnTo>
                    <a:pt x="3526576" y="855579"/>
                  </a:lnTo>
                  <a:lnTo>
                    <a:pt x="3521795" y="808157"/>
                  </a:lnTo>
                  <a:lnTo>
                    <a:pt x="3508083" y="763985"/>
                  </a:lnTo>
                  <a:lnTo>
                    <a:pt x="3486387" y="724011"/>
                  </a:lnTo>
                  <a:lnTo>
                    <a:pt x="3457651" y="689184"/>
                  </a:lnTo>
                  <a:lnTo>
                    <a:pt x="3422824" y="660449"/>
                  </a:lnTo>
                  <a:lnTo>
                    <a:pt x="3382851" y="638752"/>
                  </a:lnTo>
                  <a:lnTo>
                    <a:pt x="3338678" y="625040"/>
                  </a:lnTo>
                  <a:lnTo>
                    <a:pt x="3291252" y="620259"/>
                  </a:lnTo>
                  <a:close/>
                </a:path>
                <a:path w="3526790" h="2032635">
                  <a:moveTo>
                    <a:pt x="752818" y="0"/>
                  </a:moveTo>
                  <a:lnTo>
                    <a:pt x="587762" y="620259"/>
                  </a:lnTo>
                  <a:lnTo>
                    <a:pt x="1469406" y="620259"/>
                  </a:lnTo>
                  <a:lnTo>
                    <a:pt x="752818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611777" y="4187419"/>
              <a:ext cx="3526790" cy="2032635"/>
            </a:xfrm>
            <a:custGeom>
              <a:avLst/>
              <a:gdLst/>
              <a:ahLst/>
              <a:cxnLst/>
              <a:rect l="l" t="t" r="r" b="b"/>
              <a:pathLst>
                <a:path w="3526790" h="2032635">
                  <a:moveTo>
                    <a:pt x="0" y="855584"/>
                  </a:moveTo>
                  <a:lnTo>
                    <a:pt x="4780" y="808158"/>
                  </a:lnTo>
                  <a:lnTo>
                    <a:pt x="18493" y="763985"/>
                  </a:lnTo>
                  <a:lnTo>
                    <a:pt x="40189" y="724012"/>
                  </a:lnTo>
                  <a:lnTo>
                    <a:pt x="68925" y="689184"/>
                  </a:lnTo>
                  <a:lnTo>
                    <a:pt x="103752" y="660449"/>
                  </a:lnTo>
                  <a:lnTo>
                    <a:pt x="143725" y="638752"/>
                  </a:lnTo>
                  <a:lnTo>
                    <a:pt x="187898" y="625040"/>
                  </a:lnTo>
                  <a:lnTo>
                    <a:pt x="235325" y="620259"/>
                  </a:lnTo>
                  <a:lnTo>
                    <a:pt x="587762" y="620259"/>
                  </a:lnTo>
                  <a:lnTo>
                    <a:pt x="752818" y="0"/>
                  </a:lnTo>
                  <a:lnTo>
                    <a:pt x="1469407" y="620259"/>
                  </a:lnTo>
                  <a:lnTo>
                    <a:pt x="3291252" y="620259"/>
                  </a:lnTo>
                  <a:lnTo>
                    <a:pt x="3338678" y="625040"/>
                  </a:lnTo>
                  <a:lnTo>
                    <a:pt x="3382850" y="638752"/>
                  </a:lnTo>
                  <a:lnTo>
                    <a:pt x="3422824" y="660449"/>
                  </a:lnTo>
                  <a:lnTo>
                    <a:pt x="3457651" y="689184"/>
                  </a:lnTo>
                  <a:lnTo>
                    <a:pt x="3486387" y="724012"/>
                  </a:lnTo>
                  <a:lnTo>
                    <a:pt x="3508083" y="763985"/>
                  </a:lnTo>
                  <a:lnTo>
                    <a:pt x="3521796" y="808158"/>
                  </a:lnTo>
                  <a:lnTo>
                    <a:pt x="3526577" y="855584"/>
                  </a:lnTo>
                  <a:lnTo>
                    <a:pt x="3526577" y="1208562"/>
                  </a:lnTo>
                  <a:lnTo>
                    <a:pt x="3526577" y="1796861"/>
                  </a:lnTo>
                  <a:lnTo>
                    <a:pt x="3521796" y="1844287"/>
                  </a:lnTo>
                  <a:lnTo>
                    <a:pt x="3508083" y="1888460"/>
                  </a:lnTo>
                  <a:lnTo>
                    <a:pt x="3486387" y="1928433"/>
                  </a:lnTo>
                  <a:lnTo>
                    <a:pt x="3457651" y="1963261"/>
                  </a:lnTo>
                  <a:lnTo>
                    <a:pt x="3422824" y="1991996"/>
                  </a:lnTo>
                  <a:lnTo>
                    <a:pt x="3382850" y="2013693"/>
                  </a:lnTo>
                  <a:lnTo>
                    <a:pt x="3338678" y="2027405"/>
                  </a:lnTo>
                  <a:lnTo>
                    <a:pt x="3291252" y="2032186"/>
                  </a:lnTo>
                  <a:lnTo>
                    <a:pt x="1469407" y="2032186"/>
                  </a:lnTo>
                  <a:lnTo>
                    <a:pt x="587762" y="2032186"/>
                  </a:lnTo>
                  <a:lnTo>
                    <a:pt x="235325" y="2032186"/>
                  </a:lnTo>
                  <a:lnTo>
                    <a:pt x="187898" y="2027405"/>
                  </a:lnTo>
                  <a:lnTo>
                    <a:pt x="143725" y="2013693"/>
                  </a:lnTo>
                  <a:lnTo>
                    <a:pt x="103752" y="1991996"/>
                  </a:lnTo>
                  <a:lnTo>
                    <a:pt x="68925" y="1963261"/>
                  </a:lnTo>
                  <a:lnTo>
                    <a:pt x="40189" y="1928433"/>
                  </a:lnTo>
                  <a:lnTo>
                    <a:pt x="18493" y="1888460"/>
                  </a:lnTo>
                  <a:lnTo>
                    <a:pt x="4780" y="1844287"/>
                  </a:lnTo>
                  <a:lnTo>
                    <a:pt x="0" y="1796861"/>
                  </a:lnTo>
                  <a:lnTo>
                    <a:pt x="0" y="1208562"/>
                  </a:lnTo>
                  <a:lnTo>
                    <a:pt x="0" y="855580"/>
                  </a:lnTo>
                  <a:close/>
                </a:path>
              </a:pathLst>
            </a:custGeom>
            <a:ln w="6350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26"/>
          <p:cNvSpPr txBox="1"/>
          <p:nvPr/>
        </p:nvSpPr>
        <p:spPr>
          <a:xfrm>
            <a:off x="759443" y="5050537"/>
            <a:ext cx="3194050" cy="913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Terminal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rule: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right-hand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side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includes</a:t>
            </a:r>
          </a:p>
          <a:p>
            <a:pPr marL="1231900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latin typeface="Times New Roman"/>
                <a:cs typeface="Times New Roman"/>
              </a:rPr>
              <a:t>constants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only</a:t>
            </a: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Non-terminal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rule: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all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other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rules</a:t>
            </a:r>
          </a:p>
        </p:txBody>
      </p:sp>
      <p:grpSp>
        <p:nvGrpSpPr>
          <p:cNvPr id="32" name="object 27"/>
          <p:cNvGrpSpPr/>
          <p:nvPr/>
        </p:nvGrpSpPr>
        <p:grpSpPr>
          <a:xfrm>
            <a:off x="5329267" y="2016578"/>
            <a:ext cx="2794635" cy="1094740"/>
            <a:chOff x="5329267" y="2016578"/>
            <a:chExt cx="2794635" cy="1094740"/>
          </a:xfrm>
        </p:grpSpPr>
        <p:sp>
          <p:nvSpPr>
            <p:cNvPr id="33" name="object 28"/>
            <p:cNvSpPr/>
            <p:nvPr/>
          </p:nvSpPr>
          <p:spPr>
            <a:xfrm>
              <a:off x="5332441" y="2019753"/>
              <a:ext cx="2788285" cy="1088390"/>
            </a:xfrm>
            <a:custGeom>
              <a:avLst/>
              <a:gdLst/>
              <a:ahLst/>
              <a:cxnLst/>
              <a:rect l="l" t="t" r="r" b="b"/>
              <a:pathLst>
                <a:path w="2788284" h="1088389">
                  <a:moveTo>
                    <a:pt x="2787860" y="453369"/>
                  </a:moveTo>
                  <a:lnTo>
                    <a:pt x="1079959" y="453369"/>
                  </a:lnTo>
                  <a:lnTo>
                    <a:pt x="1079959" y="906735"/>
                  </a:lnTo>
                  <a:lnTo>
                    <a:pt x="1086437" y="954945"/>
                  </a:lnTo>
                  <a:lnTo>
                    <a:pt x="1104719" y="998266"/>
                  </a:lnTo>
                  <a:lnTo>
                    <a:pt x="1133075" y="1034969"/>
                  </a:lnTo>
                  <a:lnTo>
                    <a:pt x="1169778" y="1063326"/>
                  </a:lnTo>
                  <a:lnTo>
                    <a:pt x="1213099" y="1081608"/>
                  </a:lnTo>
                  <a:lnTo>
                    <a:pt x="1261309" y="1088086"/>
                  </a:lnTo>
                  <a:lnTo>
                    <a:pt x="2606509" y="1088086"/>
                  </a:lnTo>
                  <a:lnTo>
                    <a:pt x="2654720" y="1081608"/>
                  </a:lnTo>
                  <a:lnTo>
                    <a:pt x="2698041" y="1063326"/>
                  </a:lnTo>
                  <a:lnTo>
                    <a:pt x="2734744" y="1034969"/>
                  </a:lnTo>
                  <a:lnTo>
                    <a:pt x="2763101" y="998266"/>
                  </a:lnTo>
                  <a:lnTo>
                    <a:pt x="2781382" y="954945"/>
                  </a:lnTo>
                  <a:lnTo>
                    <a:pt x="2787860" y="906735"/>
                  </a:lnTo>
                  <a:lnTo>
                    <a:pt x="2787860" y="453369"/>
                  </a:lnTo>
                  <a:close/>
                </a:path>
                <a:path w="2788284" h="1088389">
                  <a:moveTo>
                    <a:pt x="2606509" y="0"/>
                  </a:moveTo>
                  <a:lnTo>
                    <a:pt x="1261309" y="0"/>
                  </a:lnTo>
                  <a:lnTo>
                    <a:pt x="1213099" y="6478"/>
                  </a:lnTo>
                  <a:lnTo>
                    <a:pt x="1169778" y="24759"/>
                  </a:lnTo>
                  <a:lnTo>
                    <a:pt x="1133075" y="53116"/>
                  </a:lnTo>
                  <a:lnTo>
                    <a:pt x="1104719" y="89819"/>
                  </a:lnTo>
                  <a:lnTo>
                    <a:pt x="1086437" y="133140"/>
                  </a:lnTo>
                  <a:lnTo>
                    <a:pt x="1079959" y="181350"/>
                  </a:lnTo>
                  <a:lnTo>
                    <a:pt x="0" y="498364"/>
                  </a:lnTo>
                  <a:lnTo>
                    <a:pt x="1079959" y="453369"/>
                  </a:lnTo>
                  <a:lnTo>
                    <a:pt x="2787860" y="453369"/>
                  </a:lnTo>
                  <a:lnTo>
                    <a:pt x="2787860" y="181347"/>
                  </a:lnTo>
                  <a:lnTo>
                    <a:pt x="2781382" y="133140"/>
                  </a:lnTo>
                  <a:lnTo>
                    <a:pt x="2763101" y="89819"/>
                  </a:lnTo>
                  <a:lnTo>
                    <a:pt x="2734744" y="53116"/>
                  </a:lnTo>
                  <a:lnTo>
                    <a:pt x="2698041" y="24759"/>
                  </a:lnTo>
                  <a:lnTo>
                    <a:pt x="2654720" y="6478"/>
                  </a:lnTo>
                  <a:lnTo>
                    <a:pt x="2606509" y="0"/>
                  </a:lnTo>
                  <a:close/>
                </a:path>
                <a:path w="2788284" h="1088389">
                  <a:moveTo>
                    <a:pt x="1079959" y="181347"/>
                  </a:move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5332442" y="2019753"/>
              <a:ext cx="2788285" cy="1088390"/>
            </a:xfrm>
            <a:custGeom>
              <a:avLst/>
              <a:gdLst/>
              <a:ahLst/>
              <a:cxnLst/>
              <a:rect l="l" t="t" r="r" b="b"/>
              <a:pathLst>
                <a:path w="2788284" h="1088389">
                  <a:moveTo>
                    <a:pt x="1079959" y="181350"/>
                  </a:moveTo>
                  <a:lnTo>
                    <a:pt x="1086437" y="133140"/>
                  </a:lnTo>
                  <a:lnTo>
                    <a:pt x="1104718" y="89819"/>
                  </a:lnTo>
                  <a:lnTo>
                    <a:pt x="1133075" y="53116"/>
                  </a:lnTo>
                  <a:lnTo>
                    <a:pt x="1169778" y="24759"/>
                  </a:lnTo>
                  <a:lnTo>
                    <a:pt x="1213099" y="6478"/>
                  </a:lnTo>
                  <a:lnTo>
                    <a:pt x="1261309" y="0"/>
                  </a:lnTo>
                  <a:lnTo>
                    <a:pt x="1364609" y="0"/>
                  </a:lnTo>
                  <a:lnTo>
                    <a:pt x="1791584" y="0"/>
                  </a:lnTo>
                  <a:lnTo>
                    <a:pt x="2606510" y="0"/>
                  </a:lnTo>
                  <a:lnTo>
                    <a:pt x="2654720" y="6478"/>
                  </a:lnTo>
                  <a:lnTo>
                    <a:pt x="2698041" y="24759"/>
                  </a:lnTo>
                  <a:lnTo>
                    <a:pt x="2734744" y="53116"/>
                  </a:lnTo>
                  <a:lnTo>
                    <a:pt x="2763101" y="89819"/>
                  </a:lnTo>
                  <a:lnTo>
                    <a:pt x="2781383" y="133140"/>
                  </a:lnTo>
                  <a:lnTo>
                    <a:pt x="2787861" y="181350"/>
                  </a:lnTo>
                  <a:lnTo>
                    <a:pt x="2787861" y="453369"/>
                  </a:lnTo>
                  <a:lnTo>
                    <a:pt x="2787861" y="906736"/>
                  </a:lnTo>
                  <a:lnTo>
                    <a:pt x="2781383" y="954946"/>
                  </a:lnTo>
                  <a:lnTo>
                    <a:pt x="2763101" y="998267"/>
                  </a:lnTo>
                  <a:lnTo>
                    <a:pt x="2734744" y="1034970"/>
                  </a:lnTo>
                  <a:lnTo>
                    <a:pt x="2698041" y="1063327"/>
                  </a:lnTo>
                  <a:lnTo>
                    <a:pt x="2654720" y="1081608"/>
                  </a:lnTo>
                  <a:lnTo>
                    <a:pt x="2606510" y="1088087"/>
                  </a:lnTo>
                  <a:lnTo>
                    <a:pt x="1791584" y="1088087"/>
                  </a:lnTo>
                  <a:lnTo>
                    <a:pt x="1364609" y="1088087"/>
                  </a:lnTo>
                  <a:lnTo>
                    <a:pt x="1261309" y="1088087"/>
                  </a:lnTo>
                  <a:lnTo>
                    <a:pt x="1213099" y="1081608"/>
                  </a:lnTo>
                  <a:lnTo>
                    <a:pt x="1169778" y="1063327"/>
                  </a:lnTo>
                  <a:lnTo>
                    <a:pt x="1133075" y="1034970"/>
                  </a:lnTo>
                  <a:lnTo>
                    <a:pt x="1104718" y="998267"/>
                  </a:lnTo>
                  <a:lnTo>
                    <a:pt x="1086437" y="954946"/>
                  </a:lnTo>
                  <a:lnTo>
                    <a:pt x="1079959" y="906736"/>
                  </a:lnTo>
                  <a:lnTo>
                    <a:pt x="1079959" y="453369"/>
                  </a:lnTo>
                  <a:lnTo>
                    <a:pt x="0" y="498364"/>
                  </a:lnTo>
                  <a:lnTo>
                    <a:pt x="1079959" y="181347"/>
                  </a:lnTo>
                  <a:close/>
                </a:path>
              </a:pathLst>
            </a:custGeom>
            <a:ln w="6350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0"/>
          <p:cNvSpPr txBox="1"/>
          <p:nvPr/>
        </p:nvSpPr>
        <p:spPr>
          <a:xfrm>
            <a:off x="6544257" y="2176891"/>
            <a:ext cx="1263650" cy="7607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-5" dirty="0">
                <a:latin typeface="Times New Roman"/>
                <a:cs typeface="Times New Roman"/>
              </a:rPr>
              <a:t>Each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rule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left side </a:t>
            </a:r>
            <a:r>
              <a:rPr sz="1600" dirty="0">
                <a:latin typeface="Times New Roman"/>
                <a:cs typeface="Times New Roman"/>
              </a:rPr>
              <a:t>and a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right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side</a:t>
            </a:r>
            <a:endParaRPr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607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423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5" dirty="0"/>
              <a:t>r</a:t>
            </a:r>
            <a:r>
              <a:rPr spc="-5" dirty="0"/>
              <a:t>amma</a:t>
            </a:r>
            <a:r>
              <a:rPr dirty="0"/>
              <a:t>r</a:t>
            </a:r>
          </a:p>
        </p:txBody>
      </p:sp>
      <p:pic>
        <p:nvPicPr>
          <p:cNvPr id="9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833" y="1354666"/>
            <a:ext cx="4389966" cy="4775200"/>
          </a:xfrm>
          <a:prstGeom prst="rect">
            <a:avLst/>
          </a:prstGeom>
        </p:spPr>
      </p:pic>
      <p:sp>
        <p:nvSpPr>
          <p:cNvPr id="10" name="object 5"/>
          <p:cNvSpPr txBox="1"/>
          <p:nvPr/>
        </p:nvSpPr>
        <p:spPr>
          <a:xfrm>
            <a:off x="875182" y="1364514"/>
            <a:ext cx="4246880" cy="46291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651510">
              <a:lnSpc>
                <a:spcPts val="1675"/>
              </a:lnSpc>
              <a:spcBef>
                <a:spcPts val="730"/>
              </a:spcBef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statement:	ifStatement</a:t>
            </a:r>
            <a:r>
              <a:rPr sz="1400" spc="-8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endParaRPr sz="1400" dirty="0">
              <a:latin typeface="Times New Roman"/>
              <a:cs typeface="Times New Roman"/>
            </a:endParaRPr>
          </a:p>
          <a:p>
            <a:pPr marL="1527810" marR="1524000">
              <a:lnSpc>
                <a:spcPts val="1670"/>
              </a:lnSpc>
              <a:spcBef>
                <a:spcPts val="60"/>
              </a:spcBef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</a:t>
            </a:r>
            <a:r>
              <a:rPr sz="1400" spc="-6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856517" y="1054563"/>
            <a:ext cx="17900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Jack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(subset)</a:t>
            </a:r>
          </a:p>
        </p:txBody>
      </p:sp>
    </p:spTree>
    <p:extLst>
      <p:ext uri="{BB962C8B-B14F-4D97-AF65-F5344CB8AC3E}">
        <p14:creationId xmlns:p14="http://schemas.microsoft.com/office/powerpoint/2010/main" val="1186051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4485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5" dirty="0"/>
              <a:t>r</a:t>
            </a:r>
            <a:r>
              <a:rPr spc="-5" dirty="0"/>
              <a:t>amma</a:t>
            </a:r>
            <a:r>
              <a:rPr dirty="0"/>
              <a:t>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67833" y="1354666"/>
            <a:ext cx="4390390" cy="4775200"/>
            <a:chOff x="867833" y="1354666"/>
            <a:chExt cx="4390390" cy="47752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33" y="1354666"/>
              <a:ext cx="4389966" cy="47752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999" y="1405467"/>
              <a:ext cx="4038600" cy="4652432"/>
            </a:xfrm>
            <a:prstGeom prst="rect">
              <a:avLst/>
            </a:prstGeom>
          </p:spPr>
        </p:pic>
      </p:grpSp>
      <p:sp>
        <p:nvSpPr>
          <p:cNvPr id="12" name="object 7"/>
          <p:cNvSpPr txBox="1"/>
          <p:nvPr/>
        </p:nvSpPr>
        <p:spPr>
          <a:xfrm>
            <a:off x="875182" y="1364514"/>
            <a:ext cx="4246880" cy="46291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651510">
              <a:lnSpc>
                <a:spcPts val="1675"/>
              </a:lnSpc>
              <a:spcBef>
                <a:spcPts val="730"/>
              </a:spcBef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statement:	ifStatement</a:t>
            </a:r>
            <a:r>
              <a:rPr sz="1400" spc="-8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endParaRPr sz="1400" dirty="0">
              <a:latin typeface="Times New Roman"/>
              <a:cs typeface="Times New Roman"/>
            </a:endParaRPr>
          </a:p>
          <a:p>
            <a:pPr marL="1527810" marR="1524000">
              <a:lnSpc>
                <a:spcPts val="1670"/>
              </a:lnSpc>
              <a:spcBef>
                <a:spcPts val="60"/>
              </a:spcBef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</a:t>
            </a:r>
            <a:r>
              <a:rPr sz="1400" spc="-6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</a:t>
            </a:r>
            <a:endParaRPr sz="1400" dirty="0">
              <a:latin typeface="Times New Roman"/>
              <a:cs typeface="Times New Roman"/>
            </a:endParaRPr>
          </a:p>
          <a:p>
            <a:pPr marL="518159" marR="1167130" indent="88900">
              <a:lnSpc>
                <a:spcPct val="166700"/>
              </a:lnSpc>
              <a:spcBef>
                <a:spcPts val="40"/>
              </a:spcBef>
              <a:tabLst>
                <a:tab pos="1520190" algn="l"/>
                <a:tab pos="15424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statements:		statement*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ifStatement: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if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29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64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251460">
              <a:lnSpc>
                <a:spcPts val="1675"/>
              </a:lnSpc>
              <a:spcBef>
                <a:spcPts val="1220"/>
              </a:spcBef>
              <a:tabLst>
                <a:tab pos="15405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while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75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562610" marR="373380" indent="-133350">
              <a:lnSpc>
                <a:spcPts val="2970"/>
              </a:lnSpc>
              <a:spcBef>
                <a:spcPts val="210"/>
              </a:spcBef>
              <a:tabLst>
                <a:tab pos="150114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let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expression:	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(op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term)?</a:t>
            </a:r>
            <a:endParaRPr sz="1400" dirty="0">
              <a:latin typeface="Times New Roman"/>
              <a:cs typeface="Times New Roman"/>
            </a:endParaRPr>
          </a:p>
          <a:p>
            <a:pPr marL="1007110">
              <a:lnSpc>
                <a:spcPct val="100000"/>
              </a:lnSpc>
              <a:spcBef>
                <a:spcPts val="905"/>
              </a:spcBef>
              <a:tabLst>
                <a:tab pos="15151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term:	varName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3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constant</a:t>
            </a:r>
            <a:endParaRPr sz="1400" dirty="0">
              <a:latin typeface="Times New Roman"/>
              <a:cs typeface="Times New Roman"/>
            </a:endParaRPr>
          </a:p>
          <a:p>
            <a:pPr marL="740410" marR="297180" indent="-88900">
              <a:lnSpc>
                <a:spcPct val="170600"/>
              </a:lnSpc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varName:	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string </a:t>
            </a:r>
            <a:r>
              <a:rPr sz="1400" dirty="0">
                <a:latin typeface="Times New Roman"/>
                <a:cs typeface="Times New Roman"/>
              </a:rPr>
              <a:t>not </a:t>
            </a:r>
            <a:r>
              <a:rPr sz="1400" spc="-5" dirty="0">
                <a:latin typeface="Times New Roman"/>
                <a:cs typeface="Times New Roman"/>
              </a:rPr>
              <a:t>beginning with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digit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constant:	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 decimal number</a:t>
            </a:r>
            <a:endParaRPr sz="1400" dirty="0">
              <a:latin typeface="Times New Roman"/>
              <a:cs typeface="Times New Roman"/>
            </a:endParaRPr>
          </a:p>
          <a:p>
            <a:pPr marL="1140460">
              <a:lnSpc>
                <a:spcPct val="100000"/>
              </a:lnSpc>
              <a:spcBef>
                <a:spcPts val="1120"/>
              </a:spcBef>
              <a:tabLst>
                <a:tab pos="1501140" algn="l"/>
              </a:tabLst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op:	'</a:t>
            </a:r>
            <a:r>
              <a:rPr sz="1400" b="1" dirty="0"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&gt;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856517" y="1054563"/>
            <a:ext cx="17900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Jack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(subset)</a:t>
            </a:r>
          </a:p>
        </p:txBody>
      </p:sp>
      <p:grpSp>
        <p:nvGrpSpPr>
          <p:cNvPr id="14" name="object 9"/>
          <p:cNvGrpSpPr/>
          <p:nvPr/>
        </p:nvGrpSpPr>
        <p:grpSpPr>
          <a:xfrm>
            <a:off x="5668433" y="4330700"/>
            <a:ext cx="2269490" cy="1405890"/>
            <a:chOff x="5668433" y="4330700"/>
            <a:chExt cx="2269490" cy="1405890"/>
          </a:xfrm>
        </p:grpSpPr>
        <p:pic>
          <p:nvPicPr>
            <p:cNvPr id="15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8433" y="4330700"/>
              <a:ext cx="2269067" cy="1405466"/>
            </a:xfrm>
            <a:prstGeom prst="rect">
              <a:avLst/>
            </a:prstGeom>
          </p:spPr>
        </p:pic>
        <p:pic>
          <p:nvPicPr>
            <p:cNvPr id="16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1633" y="4495800"/>
              <a:ext cx="821266" cy="1121833"/>
            </a:xfrm>
            <a:prstGeom prst="rect">
              <a:avLst/>
            </a:prstGeom>
          </p:spPr>
        </p:pic>
      </p:grpSp>
      <p:sp>
        <p:nvSpPr>
          <p:cNvPr id="17" name="object 12"/>
          <p:cNvSpPr txBox="1"/>
          <p:nvPr/>
        </p:nvSpPr>
        <p:spPr>
          <a:xfrm>
            <a:off x="5676780" y="4339417"/>
            <a:ext cx="2123440" cy="126174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17</a:t>
            </a:r>
          </a:p>
          <a:p>
            <a:pPr marL="28765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x</a:t>
            </a:r>
          </a:p>
          <a:p>
            <a:pPr marL="28765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x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17</a:t>
            </a:r>
          </a:p>
          <a:p>
            <a:pPr marL="28765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Consolas"/>
                <a:cs typeface="Consolas"/>
              </a:rPr>
              <a:t>x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-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</a:t>
            </a:r>
          </a:p>
        </p:txBody>
      </p:sp>
      <p:sp>
        <p:nvSpPr>
          <p:cNvPr id="18" name="object 13"/>
          <p:cNvSpPr txBox="1"/>
          <p:nvPr/>
        </p:nvSpPr>
        <p:spPr>
          <a:xfrm>
            <a:off x="5728107" y="3983046"/>
            <a:ext cx="1009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xpress</a:t>
            </a: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ons</a:t>
            </a:r>
          </a:p>
        </p:txBody>
      </p:sp>
      <p:sp>
        <p:nvSpPr>
          <p:cNvPr id="19" name="object 14"/>
          <p:cNvSpPr txBox="1"/>
          <p:nvPr/>
        </p:nvSpPr>
        <p:spPr>
          <a:xfrm>
            <a:off x="5728107" y="1045088"/>
            <a:ext cx="1276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Input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examples</a:t>
            </a:r>
          </a:p>
        </p:txBody>
      </p:sp>
      <p:pic>
        <p:nvPicPr>
          <p:cNvPr id="20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75831" y="4650289"/>
            <a:ext cx="564922" cy="4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28656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35" dirty="0"/>
              <a:t> </a:t>
            </a:r>
            <a:r>
              <a:rPr spc="-5" dirty="0"/>
              <a:t>big</a:t>
            </a:r>
            <a:r>
              <a:rPr spc="-20" dirty="0"/>
              <a:t> </a:t>
            </a:r>
            <a:r>
              <a:rPr spc="-5" dirty="0"/>
              <a:t>picture:</a:t>
            </a:r>
            <a:r>
              <a:rPr spc="-25" dirty="0"/>
              <a:t> </a:t>
            </a:r>
            <a:r>
              <a:rPr spc="-5" dirty="0"/>
              <a:t>compilation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317500" y="1418167"/>
            <a:ext cx="3827145" cy="3014345"/>
            <a:chOff x="317500" y="1418167"/>
            <a:chExt cx="3827145" cy="3014345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500" y="1418167"/>
              <a:ext cx="3826932" cy="3014132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966" y="1532467"/>
              <a:ext cx="3767667" cy="2832100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328081" y="1426847"/>
              <a:ext cx="3681095" cy="2869565"/>
            </a:xfrm>
            <a:custGeom>
              <a:avLst/>
              <a:gdLst/>
              <a:ahLst/>
              <a:cxnLst/>
              <a:rect l="l" t="t" r="r" b="b"/>
              <a:pathLst>
                <a:path w="3681095" h="2869565">
                  <a:moveTo>
                    <a:pt x="3680719" y="0"/>
                  </a:moveTo>
                  <a:lnTo>
                    <a:pt x="0" y="0"/>
                  </a:lnTo>
                  <a:lnTo>
                    <a:pt x="0" y="2869448"/>
                  </a:lnTo>
                  <a:lnTo>
                    <a:pt x="3680719" y="2869448"/>
                  </a:lnTo>
                  <a:lnTo>
                    <a:pt x="3680719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8"/>
            <p:cNvSpPr/>
            <p:nvPr/>
          </p:nvSpPr>
          <p:spPr>
            <a:xfrm>
              <a:off x="328081" y="1426847"/>
              <a:ext cx="3681095" cy="2869565"/>
            </a:xfrm>
            <a:custGeom>
              <a:avLst/>
              <a:gdLst/>
              <a:ahLst/>
              <a:cxnLst/>
              <a:rect l="l" t="t" r="r" b="b"/>
              <a:pathLst>
                <a:path w="3681095" h="2869565">
                  <a:moveTo>
                    <a:pt x="0" y="0"/>
                  </a:moveTo>
                  <a:lnTo>
                    <a:pt x="3680719" y="0"/>
                  </a:lnTo>
                  <a:lnTo>
                    <a:pt x="3680719" y="2869448"/>
                  </a:lnTo>
                  <a:lnTo>
                    <a:pt x="0" y="28694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408981" y="1551757"/>
            <a:ext cx="2465070" cy="1673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Main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433070" marR="257175" indent="-252729" algn="just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Consolas"/>
                <a:cs typeface="Consolas"/>
              </a:rPr>
              <a:t>function void main() {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var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p1,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p2,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p3;</a:t>
            </a:r>
          </a:p>
          <a:p>
            <a:pPr marL="433070" marR="5080" algn="just">
              <a:lnSpc>
                <a:spcPts val="1430"/>
              </a:lnSpc>
              <a:spcBef>
                <a:spcPts val="4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p1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Point.new(1,2);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p2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Point.new(3,4);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p3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p1.plus(p2);</a:t>
            </a:r>
          </a:p>
          <a:p>
            <a:pPr marL="433070" algn="just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p3.print();</a:t>
            </a:r>
          </a:p>
          <a:p>
            <a:pPr marL="433070" algn="just">
              <a:lnSpc>
                <a:spcPts val="1435"/>
              </a:lnSpc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b="1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should</a:t>
            </a:r>
            <a:r>
              <a:rPr sz="1200" b="1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print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(4,6)</a:t>
            </a:r>
            <a:endParaRPr sz="1200" dirty="0">
              <a:latin typeface="Consolas"/>
              <a:cs typeface="Consolas"/>
            </a:endParaRPr>
          </a:p>
          <a:p>
            <a:pPr marL="433070" algn="just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Output.println();</a:t>
            </a:r>
          </a:p>
        </p:txBody>
      </p:sp>
      <p:sp>
        <p:nvSpPr>
          <p:cNvPr id="15" name="object 10"/>
          <p:cNvSpPr txBox="1"/>
          <p:nvPr/>
        </p:nvSpPr>
        <p:spPr>
          <a:xfrm>
            <a:off x="829668" y="3198587"/>
            <a:ext cx="305435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7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Output.printInt(p1.distance(p3));</a:t>
            </a:r>
          </a:p>
          <a:p>
            <a:pPr marL="12700">
              <a:lnSpc>
                <a:spcPts val="1435"/>
              </a:lnSpc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b="1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should</a:t>
            </a:r>
            <a:r>
              <a:rPr sz="1200" b="1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print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5</a:t>
            </a:r>
            <a:endParaRPr sz="1200" dirty="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</a:p>
        </p:txBody>
      </p:sp>
      <p:sp>
        <p:nvSpPr>
          <p:cNvPr id="16" name="object 11"/>
          <p:cNvSpPr txBox="1"/>
          <p:nvPr/>
        </p:nvSpPr>
        <p:spPr>
          <a:xfrm>
            <a:off x="577256" y="3744687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object 12"/>
          <p:cNvSpPr txBox="1"/>
          <p:nvPr/>
        </p:nvSpPr>
        <p:spPr>
          <a:xfrm>
            <a:off x="408981" y="3930891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8" name="object 13"/>
          <p:cNvSpPr txBox="1"/>
          <p:nvPr/>
        </p:nvSpPr>
        <p:spPr>
          <a:xfrm>
            <a:off x="1328357" y="1031480"/>
            <a:ext cx="46996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1079" algn="l"/>
              </a:tabLst>
            </a:pPr>
            <a:r>
              <a:rPr sz="1600" dirty="0">
                <a:latin typeface="Times New Roman"/>
                <a:cs typeface="Times New Roman"/>
              </a:rPr>
              <a:t>high-level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program	</a:t>
            </a:r>
            <a:r>
              <a:rPr sz="2400" baseline="3472" dirty="0">
                <a:latin typeface="Times New Roman"/>
                <a:cs typeface="Times New Roman"/>
              </a:rPr>
              <a:t>machine</a:t>
            </a:r>
            <a:r>
              <a:rPr sz="2400" spc="-104" baseline="3472" dirty="0">
                <a:latin typeface="Times New Roman"/>
                <a:cs typeface="Times New Roman"/>
              </a:rPr>
              <a:t> </a:t>
            </a:r>
            <a:r>
              <a:rPr sz="2400" baseline="3472" dirty="0">
                <a:latin typeface="Times New Roman"/>
                <a:cs typeface="Times New Roman"/>
              </a:rPr>
              <a:t>code</a:t>
            </a:r>
          </a:p>
        </p:txBody>
      </p:sp>
      <p:grpSp>
        <p:nvGrpSpPr>
          <p:cNvPr id="19" name="object 14"/>
          <p:cNvGrpSpPr/>
          <p:nvPr/>
        </p:nvGrpSpPr>
        <p:grpSpPr>
          <a:xfrm>
            <a:off x="1210733" y="3860800"/>
            <a:ext cx="3217545" cy="2925445"/>
            <a:chOff x="1210733" y="3860800"/>
            <a:chExt cx="3217545" cy="2925445"/>
          </a:xfrm>
        </p:grpSpPr>
        <p:pic>
          <p:nvPicPr>
            <p:cNvPr id="20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733" y="3860800"/>
              <a:ext cx="3217332" cy="2925232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199" y="3928533"/>
              <a:ext cx="3094567" cy="2836332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1220422" y="3871100"/>
              <a:ext cx="3072765" cy="2778125"/>
            </a:xfrm>
            <a:custGeom>
              <a:avLst/>
              <a:gdLst/>
              <a:ahLst/>
              <a:cxnLst/>
              <a:rect l="l" t="t" r="r" b="b"/>
              <a:pathLst>
                <a:path w="3072765" h="2778125">
                  <a:moveTo>
                    <a:pt x="3072295" y="0"/>
                  </a:moveTo>
                  <a:lnTo>
                    <a:pt x="0" y="0"/>
                  </a:lnTo>
                  <a:lnTo>
                    <a:pt x="0" y="2777573"/>
                  </a:lnTo>
                  <a:lnTo>
                    <a:pt x="3072295" y="2777573"/>
                  </a:lnTo>
                  <a:lnTo>
                    <a:pt x="3072295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1220422" y="3871099"/>
              <a:ext cx="3072765" cy="2778125"/>
            </a:xfrm>
            <a:custGeom>
              <a:avLst/>
              <a:gdLst/>
              <a:ahLst/>
              <a:cxnLst/>
              <a:rect l="l" t="t" r="r" b="b"/>
              <a:pathLst>
                <a:path w="3072765" h="2778125">
                  <a:moveTo>
                    <a:pt x="0" y="0"/>
                  </a:moveTo>
                  <a:lnTo>
                    <a:pt x="3072295" y="0"/>
                  </a:lnTo>
                  <a:lnTo>
                    <a:pt x="3072295" y="2777574"/>
                  </a:lnTo>
                  <a:lnTo>
                    <a:pt x="0" y="277757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1220422" y="3871099"/>
            <a:ext cx="2788920" cy="42545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93345">
              <a:lnSpc>
                <a:spcPts val="1435"/>
              </a:lnSpc>
              <a:spcBef>
                <a:spcPts val="720"/>
              </a:spcBef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Represents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Point.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*/</a:t>
            </a:r>
            <a:endParaRPr sz="1200" dirty="0">
              <a:latin typeface="Consolas"/>
              <a:cs typeface="Consolas"/>
            </a:endParaRPr>
          </a:p>
          <a:p>
            <a:pPr marL="93345">
              <a:lnSpc>
                <a:spcPts val="1190"/>
              </a:lnSpc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</p:txBody>
      </p:sp>
      <p:sp>
        <p:nvSpPr>
          <p:cNvPr id="25" name="object 20"/>
          <p:cNvSpPr txBox="1"/>
          <p:nvPr/>
        </p:nvSpPr>
        <p:spPr>
          <a:xfrm>
            <a:off x="1220422" y="4296295"/>
            <a:ext cx="3072765" cy="2352675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240"/>
              </a:spcBef>
            </a:pP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x,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y;</a:t>
            </a:r>
          </a:p>
          <a:p>
            <a:pPr marL="26162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static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pointCount;</a:t>
            </a:r>
          </a:p>
          <a:p>
            <a:pPr marL="261620">
              <a:lnSpc>
                <a:spcPts val="1435"/>
              </a:lnSpc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Constructs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new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point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*/</a:t>
            </a:r>
            <a:endParaRPr sz="1200" dirty="0">
              <a:latin typeface="Consolas"/>
              <a:cs typeface="Consolas"/>
            </a:endParaRPr>
          </a:p>
          <a:p>
            <a:pPr marL="26162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constructor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new(int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ax,</a:t>
            </a:r>
          </a:p>
          <a:p>
            <a:pPr marL="211264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ay)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598170" marR="1540510">
              <a:lnSpc>
                <a:spcPts val="1470"/>
              </a:lnSpc>
              <a:spcBef>
                <a:spcPts val="2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ax;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ay;</a:t>
            </a:r>
          </a:p>
          <a:p>
            <a:pPr marL="598170">
              <a:lnSpc>
                <a:spcPts val="1370"/>
              </a:lnSpc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pointCount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</a:p>
          <a:p>
            <a:pPr marL="598170" marR="867410" indent="336550">
              <a:lnSpc>
                <a:spcPts val="1430"/>
              </a:lnSpc>
              <a:spcBef>
                <a:spcPts val="55"/>
              </a:spcBef>
            </a:pPr>
            <a:r>
              <a:rPr sz="1200" dirty="0">
                <a:latin typeface="Consolas"/>
                <a:cs typeface="Consolas"/>
              </a:rPr>
              <a:t>pointCount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return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this;</a:t>
            </a:r>
          </a:p>
          <a:p>
            <a:pPr marL="261620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77165">
              <a:lnSpc>
                <a:spcPct val="100000"/>
              </a:lnSpc>
              <a:spcBef>
                <a:spcPts val="25"/>
              </a:spcBef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more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Point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methods</a:t>
            </a:r>
            <a:endParaRPr sz="1200" dirty="0">
              <a:latin typeface="Consolas"/>
              <a:cs typeface="Consolas"/>
            </a:endParaRPr>
          </a:p>
        </p:txBody>
      </p:sp>
      <p:grpSp>
        <p:nvGrpSpPr>
          <p:cNvPr id="26" name="object 21"/>
          <p:cNvGrpSpPr/>
          <p:nvPr/>
        </p:nvGrpSpPr>
        <p:grpSpPr>
          <a:xfrm>
            <a:off x="4665133" y="1354667"/>
            <a:ext cx="1685289" cy="5241290"/>
            <a:chOff x="4665133" y="1354667"/>
            <a:chExt cx="1685289" cy="5241290"/>
          </a:xfrm>
        </p:grpSpPr>
        <p:pic>
          <p:nvPicPr>
            <p:cNvPr id="27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5133" y="1354667"/>
              <a:ext cx="1672167" cy="5236632"/>
            </a:xfrm>
            <a:prstGeom prst="rect">
              <a:avLst/>
            </a:prstGeom>
          </p:spPr>
        </p:pic>
        <p:pic>
          <p:nvPicPr>
            <p:cNvPr id="28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86300" y="1388533"/>
              <a:ext cx="1663700" cy="5207000"/>
            </a:xfrm>
            <a:prstGeom prst="rect">
              <a:avLst/>
            </a:prstGeom>
          </p:spPr>
        </p:pic>
        <p:sp>
          <p:nvSpPr>
            <p:cNvPr id="29" name="object 24"/>
            <p:cNvSpPr/>
            <p:nvPr/>
          </p:nvSpPr>
          <p:spPr>
            <a:xfrm>
              <a:off x="4673156" y="1365223"/>
              <a:ext cx="1530350" cy="5090160"/>
            </a:xfrm>
            <a:custGeom>
              <a:avLst/>
              <a:gdLst/>
              <a:ahLst/>
              <a:cxnLst/>
              <a:rect l="l" t="t" r="r" b="b"/>
              <a:pathLst>
                <a:path w="1530350" h="5090160">
                  <a:moveTo>
                    <a:pt x="1529935" y="0"/>
                  </a:moveTo>
                  <a:lnTo>
                    <a:pt x="0" y="0"/>
                  </a:lnTo>
                  <a:lnTo>
                    <a:pt x="0" y="5089983"/>
                  </a:lnTo>
                  <a:lnTo>
                    <a:pt x="1529935" y="5089983"/>
                  </a:lnTo>
                  <a:lnTo>
                    <a:pt x="1529935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4673156" y="1365223"/>
              <a:ext cx="1530350" cy="5090160"/>
            </a:xfrm>
            <a:custGeom>
              <a:avLst/>
              <a:gdLst/>
              <a:ahLst/>
              <a:cxnLst/>
              <a:rect l="l" t="t" r="r" b="b"/>
              <a:pathLst>
                <a:path w="1530350" h="5090160">
                  <a:moveTo>
                    <a:pt x="0" y="0"/>
                  </a:moveTo>
                  <a:lnTo>
                    <a:pt x="1529936" y="0"/>
                  </a:lnTo>
                  <a:lnTo>
                    <a:pt x="1529936" y="5089984"/>
                  </a:lnTo>
                  <a:lnTo>
                    <a:pt x="0" y="508998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26"/>
          <p:cNvSpPr txBox="1"/>
          <p:nvPr/>
        </p:nvSpPr>
        <p:spPr>
          <a:xfrm>
            <a:off x="4768457" y="1408123"/>
            <a:ext cx="1372235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1110111111001000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0000000000010001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1110101010001000</a:t>
            </a:r>
          </a:p>
          <a:p>
            <a:pPr marL="1270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1111110000010000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0000000000000000</a:t>
            </a:r>
          </a:p>
        </p:txBody>
      </p:sp>
      <p:sp>
        <p:nvSpPr>
          <p:cNvPr id="32" name="object 27"/>
          <p:cNvSpPr txBox="1"/>
          <p:nvPr/>
        </p:nvSpPr>
        <p:spPr>
          <a:xfrm>
            <a:off x="4768457" y="2868645"/>
            <a:ext cx="1372235" cy="350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0000000000010010</a:t>
            </a:r>
          </a:p>
          <a:p>
            <a:pPr marL="1270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1110001100000001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1111110000010000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0000000000010001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marL="1270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1110111111001000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0000000000010001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1110101010001000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1111110000010000</a:t>
            </a:r>
          </a:p>
          <a:p>
            <a:pPr marL="12700">
              <a:lnSpc>
                <a:spcPts val="1435"/>
              </a:lnSpc>
              <a:spcBef>
                <a:spcPts val="30"/>
              </a:spcBef>
            </a:pPr>
            <a:r>
              <a:rPr sz="1200" dirty="0">
                <a:latin typeface="Consolas"/>
                <a:cs typeface="Consolas"/>
              </a:rPr>
              <a:t>0000000000000000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1111010011010000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0000000000010010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1110001100000001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marL="1270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1111110000010000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0000000000010001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3" name="object 28"/>
          <p:cNvSpPr/>
          <p:nvPr/>
        </p:nvSpPr>
        <p:spPr>
          <a:xfrm>
            <a:off x="3210304" y="2293852"/>
            <a:ext cx="1500505" cy="1044575"/>
          </a:xfrm>
          <a:custGeom>
            <a:avLst/>
            <a:gdLst/>
            <a:ahLst/>
            <a:cxnLst/>
            <a:rect l="l" t="t" r="r" b="b"/>
            <a:pathLst>
              <a:path w="1500504" h="1044575">
                <a:moveTo>
                  <a:pt x="954171" y="0"/>
                </a:moveTo>
                <a:lnTo>
                  <a:pt x="954171" y="260990"/>
                </a:lnTo>
                <a:lnTo>
                  <a:pt x="0" y="260990"/>
                </a:lnTo>
                <a:lnTo>
                  <a:pt x="0" y="782971"/>
                </a:lnTo>
                <a:lnTo>
                  <a:pt x="954171" y="782971"/>
                </a:lnTo>
                <a:lnTo>
                  <a:pt x="954171" y="1043961"/>
                </a:lnTo>
                <a:lnTo>
                  <a:pt x="1499881" y="521981"/>
                </a:lnTo>
                <a:lnTo>
                  <a:pt x="9541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9"/>
          <p:cNvSpPr txBox="1"/>
          <p:nvPr/>
        </p:nvSpPr>
        <p:spPr>
          <a:xfrm>
            <a:off x="3441230" y="2653273"/>
            <a:ext cx="870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Compiler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5" name="object 30"/>
          <p:cNvGrpSpPr/>
          <p:nvPr/>
        </p:nvGrpSpPr>
        <p:grpSpPr>
          <a:xfrm>
            <a:off x="5640259" y="1963362"/>
            <a:ext cx="3106420" cy="1791970"/>
            <a:chOff x="5640259" y="1963362"/>
            <a:chExt cx="3106420" cy="1791970"/>
          </a:xfrm>
        </p:grpSpPr>
        <p:pic>
          <p:nvPicPr>
            <p:cNvPr id="36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2894" y="1963362"/>
              <a:ext cx="1893619" cy="1791913"/>
            </a:xfrm>
            <a:prstGeom prst="rect">
              <a:avLst/>
            </a:prstGeom>
          </p:spPr>
        </p:pic>
        <p:sp>
          <p:nvSpPr>
            <p:cNvPr id="37" name="object 32"/>
            <p:cNvSpPr/>
            <p:nvPr/>
          </p:nvSpPr>
          <p:spPr>
            <a:xfrm>
              <a:off x="7137359" y="2260969"/>
              <a:ext cx="442595" cy="222885"/>
            </a:xfrm>
            <a:custGeom>
              <a:avLst/>
              <a:gdLst/>
              <a:ahLst/>
              <a:cxnLst/>
              <a:rect l="l" t="t" r="r" b="b"/>
              <a:pathLst>
                <a:path w="442595" h="222885">
                  <a:moveTo>
                    <a:pt x="30281" y="58752"/>
                  </a:moveTo>
                  <a:lnTo>
                    <a:pt x="8474" y="92251"/>
                  </a:lnTo>
                  <a:lnTo>
                    <a:pt x="0" y="130980"/>
                  </a:lnTo>
                  <a:lnTo>
                    <a:pt x="330" y="139359"/>
                  </a:lnTo>
                  <a:lnTo>
                    <a:pt x="13118" y="180280"/>
                  </a:lnTo>
                  <a:lnTo>
                    <a:pt x="45619" y="215148"/>
                  </a:lnTo>
                  <a:lnTo>
                    <a:pt x="56862" y="222516"/>
                  </a:lnTo>
                  <a:lnTo>
                    <a:pt x="67184" y="207783"/>
                  </a:lnTo>
                  <a:lnTo>
                    <a:pt x="58093" y="201475"/>
                  </a:lnTo>
                  <a:lnTo>
                    <a:pt x="49976" y="194605"/>
                  </a:lnTo>
                  <a:lnTo>
                    <a:pt x="27337" y="161900"/>
                  </a:lnTo>
                  <a:lnTo>
                    <a:pt x="21038" y="133612"/>
                  </a:lnTo>
                  <a:lnTo>
                    <a:pt x="21079" y="124095"/>
                  </a:lnTo>
                  <a:lnTo>
                    <a:pt x="32114" y="86696"/>
                  </a:lnTo>
                  <a:lnTo>
                    <a:pt x="44159" y="68686"/>
                  </a:lnTo>
                  <a:lnTo>
                    <a:pt x="30281" y="58752"/>
                  </a:lnTo>
                  <a:close/>
                </a:path>
                <a:path w="442595" h="222885">
                  <a:moveTo>
                    <a:pt x="155676" y="149259"/>
                  </a:moveTo>
                  <a:lnTo>
                    <a:pt x="134733" y="149259"/>
                  </a:lnTo>
                  <a:lnTo>
                    <a:pt x="138504" y="172043"/>
                  </a:lnTo>
                  <a:lnTo>
                    <a:pt x="158889" y="168668"/>
                  </a:lnTo>
                  <a:lnTo>
                    <a:pt x="155676" y="149259"/>
                  </a:lnTo>
                  <a:close/>
                </a:path>
                <a:path w="442595" h="222885">
                  <a:moveTo>
                    <a:pt x="140359" y="56722"/>
                  </a:moveTo>
                  <a:lnTo>
                    <a:pt x="111579" y="61487"/>
                  </a:lnTo>
                  <a:lnTo>
                    <a:pt x="79693" y="139978"/>
                  </a:lnTo>
                  <a:lnTo>
                    <a:pt x="82656" y="157880"/>
                  </a:lnTo>
                  <a:lnTo>
                    <a:pt x="134733" y="149259"/>
                  </a:lnTo>
                  <a:lnTo>
                    <a:pt x="155676" y="149259"/>
                  </a:lnTo>
                  <a:lnTo>
                    <a:pt x="155117" y="145884"/>
                  </a:lnTo>
                  <a:lnTo>
                    <a:pt x="172077" y="143078"/>
                  </a:lnTo>
                  <a:lnTo>
                    <a:pt x="170918" y="136076"/>
                  </a:lnTo>
                  <a:lnTo>
                    <a:pt x="100079" y="136076"/>
                  </a:lnTo>
                  <a:lnTo>
                    <a:pt x="123576" y="80267"/>
                  </a:lnTo>
                  <a:lnTo>
                    <a:pt x="144256" y="80267"/>
                  </a:lnTo>
                  <a:lnTo>
                    <a:pt x="140359" y="56722"/>
                  </a:lnTo>
                  <a:close/>
                </a:path>
                <a:path w="442595" h="222885">
                  <a:moveTo>
                    <a:pt x="144256" y="80267"/>
                  </a:moveTo>
                  <a:lnTo>
                    <a:pt x="123576" y="80267"/>
                  </a:lnTo>
                  <a:lnTo>
                    <a:pt x="131941" y="130802"/>
                  </a:lnTo>
                  <a:lnTo>
                    <a:pt x="100079" y="136076"/>
                  </a:lnTo>
                  <a:lnTo>
                    <a:pt x="170918" y="136076"/>
                  </a:lnTo>
                  <a:lnTo>
                    <a:pt x="169492" y="127469"/>
                  </a:lnTo>
                  <a:lnTo>
                    <a:pt x="152069" y="127469"/>
                  </a:lnTo>
                  <a:lnTo>
                    <a:pt x="144256" y="80267"/>
                  </a:lnTo>
                  <a:close/>
                </a:path>
                <a:path w="442595" h="222885">
                  <a:moveTo>
                    <a:pt x="169028" y="124663"/>
                  </a:moveTo>
                  <a:lnTo>
                    <a:pt x="152069" y="127469"/>
                  </a:lnTo>
                  <a:lnTo>
                    <a:pt x="169492" y="127469"/>
                  </a:lnTo>
                  <a:lnTo>
                    <a:pt x="169028" y="124663"/>
                  </a:lnTo>
                  <a:close/>
                </a:path>
                <a:path w="442595" h="222885">
                  <a:moveTo>
                    <a:pt x="224381" y="125003"/>
                  </a:moveTo>
                  <a:lnTo>
                    <a:pt x="209571" y="140086"/>
                  </a:lnTo>
                  <a:lnTo>
                    <a:pt x="210164" y="143666"/>
                  </a:lnTo>
                  <a:lnTo>
                    <a:pt x="217568" y="152692"/>
                  </a:lnTo>
                  <a:lnTo>
                    <a:pt x="218504" y="153475"/>
                  </a:lnTo>
                  <a:lnTo>
                    <a:pt x="223587" y="163620"/>
                  </a:lnTo>
                  <a:lnTo>
                    <a:pt x="223293" y="165751"/>
                  </a:lnTo>
                  <a:lnTo>
                    <a:pt x="201000" y="178681"/>
                  </a:lnTo>
                  <a:lnTo>
                    <a:pt x="203254" y="192299"/>
                  </a:lnTo>
                  <a:lnTo>
                    <a:pt x="239549" y="171096"/>
                  </a:lnTo>
                  <a:lnTo>
                    <a:pt x="244233" y="151196"/>
                  </a:lnTo>
                  <a:lnTo>
                    <a:pt x="242872" y="142974"/>
                  </a:lnTo>
                  <a:lnTo>
                    <a:pt x="226999" y="125230"/>
                  </a:lnTo>
                  <a:lnTo>
                    <a:pt x="224381" y="125003"/>
                  </a:lnTo>
                  <a:close/>
                </a:path>
                <a:path w="442595" h="222885">
                  <a:moveTo>
                    <a:pt x="339276" y="23794"/>
                  </a:moveTo>
                  <a:lnTo>
                    <a:pt x="300222" y="33999"/>
                  </a:lnTo>
                  <a:lnTo>
                    <a:pt x="276147" y="70807"/>
                  </a:lnTo>
                  <a:lnTo>
                    <a:pt x="275779" y="76885"/>
                  </a:lnTo>
                  <a:lnTo>
                    <a:pt x="276114" y="87533"/>
                  </a:lnTo>
                  <a:lnTo>
                    <a:pt x="288648" y="129369"/>
                  </a:lnTo>
                  <a:lnTo>
                    <a:pt x="317000" y="143727"/>
                  </a:lnTo>
                  <a:lnTo>
                    <a:pt x="326356" y="142970"/>
                  </a:lnTo>
                  <a:lnTo>
                    <a:pt x="355853" y="125728"/>
                  </a:lnTo>
                  <a:lnTo>
                    <a:pt x="321537" y="125728"/>
                  </a:lnTo>
                  <a:lnTo>
                    <a:pt x="318632" y="125637"/>
                  </a:lnTo>
                  <a:lnTo>
                    <a:pt x="300174" y="96969"/>
                  </a:lnTo>
                  <a:lnTo>
                    <a:pt x="301260" y="96086"/>
                  </a:lnTo>
                  <a:lnTo>
                    <a:pt x="358345" y="87817"/>
                  </a:lnTo>
                  <a:lnTo>
                    <a:pt x="354408" y="80747"/>
                  </a:lnTo>
                  <a:lnTo>
                    <a:pt x="352818" y="78969"/>
                  </a:lnTo>
                  <a:lnTo>
                    <a:pt x="297811" y="78969"/>
                  </a:lnTo>
                  <a:lnTo>
                    <a:pt x="297343" y="72600"/>
                  </a:lnTo>
                  <a:lnTo>
                    <a:pt x="342211" y="41525"/>
                  </a:lnTo>
                  <a:lnTo>
                    <a:pt x="339276" y="23794"/>
                  </a:lnTo>
                  <a:close/>
                </a:path>
                <a:path w="442595" h="222885">
                  <a:moveTo>
                    <a:pt x="358345" y="87817"/>
                  </a:moveTo>
                  <a:lnTo>
                    <a:pt x="324721" y="87817"/>
                  </a:lnTo>
                  <a:lnTo>
                    <a:pt x="329525" y="88841"/>
                  </a:lnTo>
                  <a:lnTo>
                    <a:pt x="331584" y="89761"/>
                  </a:lnTo>
                  <a:lnTo>
                    <a:pt x="340137" y="106076"/>
                  </a:lnTo>
                  <a:lnTo>
                    <a:pt x="340132" y="108703"/>
                  </a:lnTo>
                  <a:lnTo>
                    <a:pt x="321537" y="125728"/>
                  </a:lnTo>
                  <a:lnTo>
                    <a:pt x="355853" y="125728"/>
                  </a:lnTo>
                  <a:lnTo>
                    <a:pt x="357252" y="123967"/>
                  </a:lnTo>
                  <a:lnTo>
                    <a:pt x="359440" y="119557"/>
                  </a:lnTo>
                  <a:lnTo>
                    <a:pt x="362030" y="109683"/>
                  </a:lnTo>
                  <a:lnTo>
                    <a:pt x="362209" y="104388"/>
                  </a:lnTo>
                  <a:lnTo>
                    <a:pt x="360385" y="93369"/>
                  </a:lnTo>
                  <a:lnTo>
                    <a:pt x="358804" y="88643"/>
                  </a:lnTo>
                  <a:lnTo>
                    <a:pt x="358345" y="87817"/>
                  </a:lnTo>
                  <a:close/>
                </a:path>
                <a:path w="442595" h="222885">
                  <a:moveTo>
                    <a:pt x="330593" y="69334"/>
                  </a:moveTo>
                  <a:lnTo>
                    <a:pt x="297811" y="78969"/>
                  </a:lnTo>
                  <a:lnTo>
                    <a:pt x="352818" y="78969"/>
                  </a:lnTo>
                  <a:lnTo>
                    <a:pt x="351529" y="77528"/>
                  </a:lnTo>
                  <a:lnTo>
                    <a:pt x="344420" y="72594"/>
                  </a:lnTo>
                  <a:lnTo>
                    <a:pt x="340249" y="70962"/>
                  </a:lnTo>
                  <a:lnTo>
                    <a:pt x="330593" y="69334"/>
                  </a:lnTo>
                  <a:close/>
                </a:path>
                <a:path w="442595" h="222885">
                  <a:moveTo>
                    <a:pt x="385207" y="0"/>
                  </a:moveTo>
                  <a:lnTo>
                    <a:pt x="374929" y="14461"/>
                  </a:lnTo>
                  <a:lnTo>
                    <a:pt x="384064" y="20803"/>
                  </a:lnTo>
                  <a:lnTo>
                    <a:pt x="392213" y="27704"/>
                  </a:lnTo>
                  <a:lnTo>
                    <a:pt x="414885" y="60470"/>
                  </a:lnTo>
                  <a:lnTo>
                    <a:pt x="421176" y="88710"/>
                  </a:lnTo>
                  <a:lnTo>
                    <a:pt x="421137" y="98242"/>
                  </a:lnTo>
                  <a:lnTo>
                    <a:pt x="410102" y="135774"/>
                  </a:lnTo>
                  <a:lnTo>
                    <a:pt x="397997" y="153816"/>
                  </a:lnTo>
                  <a:lnTo>
                    <a:pt x="411958" y="163736"/>
                  </a:lnTo>
                  <a:lnTo>
                    <a:pt x="433661" y="130312"/>
                  </a:lnTo>
                  <a:lnTo>
                    <a:pt x="441982" y="91535"/>
                  </a:lnTo>
                  <a:lnTo>
                    <a:pt x="441653" y="83172"/>
                  </a:lnTo>
                  <a:lnTo>
                    <a:pt x="428920" y="42134"/>
                  </a:lnTo>
                  <a:lnTo>
                    <a:pt x="396505" y="7284"/>
                  </a:lnTo>
                  <a:lnTo>
                    <a:pt x="385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8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0011" y="2633799"/>
              <a:ext cx="84344" cy="122633"/>
            </a:xfrm>
            <a:prstGeom prst="rect">
              <a:avLst/>
            </a:prstGeom>
          </p:spPr>
        </p:pic>
        <p:sp>
          <p:nvSpPr>
            <p:cNvPr id="39" name="object 34"/>
            <p:cNvSpPr/>
            <p:nvPr/>
          </p:nvSpPr>
          <p:spPr>
            <a:xfrm>
              <a:off x="5640259" y="2330794"/>
              <a:ext cx="1276985" cy="1044575"/>
            </a:xfrm>
            <a:custGeom>
              <a:avLst/>
              <a:gdLst/>
              <a:ahLst/>
              <a:cxnLst/>
              <a:rect l="l" t="t" r="r" b="b"/>
              <a:pathLst>
                <a:path w="1276984" h="1044575">
                  <a:moveTo>
                    <a:pt x="730661" y="0"/>
                  </a:moveTo>
                  <a:lnTo>
                    <a:pt x="730661" y="260990"/>
                  </a:lnTo>
                  <a:lnTo>
                    <a:pt x="0" y="260990"/>
                  </a:lnTo>
                  <a:lnTo>
                    <a:pt x="0" y="782970"/>
                  </a:lnTo>
                  <a:lnTo>
                    <a:pt x="730661" y="782970"/>
                  </a:lnTo>
                  <a:lnTo>
                    <a:pt x="730661" y="1043960"/>
                  </a:lnTo>
                  <a:lnTo>
                    <a:pt x="1276371" y="521980"/>
                  </a:lnTo>
                  <a:lnTo>
                    <a:pt x="730661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4743057" y="2610412"/>
            <a:ext cx="25112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40" dirty="0">
                <a:latin typeface="Consolas"/>
                <a:cs typeface="Consolas"/>
              </a:rPr>
              <a:t>1111010011010</a:t>
            </a:r>
            <a:r>
              <a:rPr lang="en-US" sz="1200" spc="-140" dirty="0">
                <a:latin typeface="Consolas"/>
                <a:cs typeface="Consolas"/>
              </a:rPr>
              <a:t>  </a:t>
            </a:r>
            <a:r>
              <a:rPr sz="2700" spc="-209" baseline="-20061" dirty="0">
                <a:latin typeface="Calibri"/>
                <a:cs typeface="Calibri"/>
              </a:rPr>
              <a:t>e</a:t>
            </a:r>
            <a:r>
              <a:rPr lang="en-US" sz="2700" spc="-209" baseline="-20061" dirty="0">
                <a:latin typeface="Calibri"/>
                <a:cs typeface="Calibri"/>
              </a:rPr>
              <a:t>x</a:t>
            </a:r>
            <a:r>
              <a:rPr sz="2700" spc="-209" baseline="-20061" dirty="0">
                <a:latin typeface="Calibri"/>
                <a:cs typeface="Calibri"/>
              </a:rPr>
              <a:t>e</a:t>
            </a:r>
            <a:r>
              <a:rPr sz="2700" spc="-15" baseline="-20061" dirty="0">
                <a:latin typeface="Calibri"/>
                <a:cs typeface="Calibri"/>
              </a:rPr>
              <a:t>cute</a:t>
            </a:r>
            <a:endParaRPr sz="2700" baseline="-2006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350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169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5" dirty="0"/>
              <a:t>r</a:t>
            </a:r>
            <a:r>
              <a:rPr spc="-5" dirty="0"/>
              <a:t>amma</a:t>
            </a:r>
            <a:r>
              <a:rPr dirty="0"/>
              <a:t>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67833" y="1354666"/>
            <a:ext cx="4390390" cy="4775200"/>
            <a:chOff x="867833" y="1354666"/>
            <a:chExt cx="4390390" cy="47752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33" y="1354666"/>
              <a:ext cx="4389966" cy="47752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999" y="1405467"/>
              <a:ext cx="4038600" cy="4652432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75181" y="1364514"/>
              <a:ext cx="4246880" cy="4629150"/>
            </a:xfrm>
            <a:custGeom>
              <a:avLst/>
              <a:gdLst/>
              <a:ahLst/>
              <a:cxnLst/>
              <a:rect l="l" t="t" r="r" b="b"/>
              <a:pathLst>
                <a:path w="4246880" h="4629150">
                  <a:moveTo>
                    <a:pt x="4246689" y="0"/>
                  </a:moveTo>
                  <a:lnTo>
                    <a:pt x="0" y="0"/>
                  </a:lnTo>
                  <a:lnTo>
                    <a:pt x="0" y="4628855"/>
                  </a:lnTo>
                  <a:lnTo>
                    <a:pt x="4246689" y="4628855"/>
                  </a:lnTo>
                  <a:lnTo>
                    <a:pt x="4246689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875182" y="1364514"/>
            <a:ext cx="4246880" cy="462915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651510">
              <a:lnSpc>
                <a:spcPts val="1675"/>
              </a:lnSpc>
              <a:spcBef>
                <a:spcPts val="730"/>
              </a:spcBef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statement:	ifStatement</a:t>
            </a:r>
            <a:r>
              <a:rPr sz="1400" spc="-8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endParaRPr sz="1400" dirty="0">
              <a:latin typeface="Times New Roman"/>
              <a:cs typeface="Times New Roman"/>
            </a:endParaRPr>
          </a:p>
          <a:p>
            <a:pPr marL="1527810" marR="1524000">
              <a:lnSpc>
                <a:spcPts val="1670"/>
              </a:lnSpc>
              <a:spcBef>
                <a:spcPts val="60"/>
              </a:spcBef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</a:t>
            </a:r>
            <a:r>
              <a:rPr sz="1400" spc="-6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</a:t>
            </a:r>
            <a:endParaRPr sz="1400" dirty="0">
              <a:latin typeface="Times New Roman"/>
              <a:cs typeface="Times New Roman"/>
            </a:endParaRPr>
          </a:p>
          <a:p>
            <a:pPr marL="518159" marR="1167130" indent="88900">
              <a:lnSpc>
                <a:spcPct val="166700"/>
              </a:lnSpc>
              <a:spcBef>
                <a:spcPts val="40"/>
              </a:spcBef>
              <a:tabLst>
                <a:tab pos="1520190" algn="l"/>
                <a:tab pos="15424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statements:		statement*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ifStatement: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if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29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64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251460">
              <a:lnSpc>
                <a:spcPts val="1675"/>
              </a:lnSpc>
              <a:spcBef>
                <a:spcPts val="1220"/>
              </a:spcBef>
              <a:tabLst>
                <a:tab pos="15405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while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75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562610" marR="373380" indent="-133350">
              <a:lnSpc>
                <a:spcPts val="2970"/>
              </a:lnSpc>
              <a:spcBef>
                <a:spcPts val="210"/>
              </a:spcBef>
              <a:tabLst>
                <a:tab pos="150114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let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expression:	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(op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term)?</a:t>
            </a:r>
            <a:endParaRPr sz="1400" dirty="0">
              <a:latin typeface="Times New Roman"/>
              <a:cs typeface="Times New Roman"/>
            </a:endParaRPr>
          </a:p>
          <a:p>
            <a:pPr marL="1007110">
              <a:lnSpc>
                <a:spcPct val="100000"/>
              </a:lnSpc>
              <a:spcBef>
                <a:spcPts val="905"/>
              </a:spcBef>
              <a:tabLst>
                <a:tab pos="15151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term:	varName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3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constant</a:t>
            </a:r>
            <a:endParaRPr sz="1400" dirty="0">
              <a:latin typeface="Times New Roman"/>
              <a:cs typeface="Times New Roman"/>
            </a:endParaRPr>
          </a:p>
          <a:p>
            <a:pPr marL="740410" marR="297180" indent="-88900">
              <a:lnSpc>
                <a:spcPct val="170600"/>
              </a:lnSpc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varName:	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string </a:t>
            </a:r>
            <a:r>
              <a:rPr sz="1400" dirty="0">
                <a:latin typeface="Times New Roman"/>
                <a:cs typeface="Times New Roman"/>
              </a:rPr>
              <a:t>not </a:t>
            </a:r>
            <a:r>
              <a:rPr sz="1400" spc="-5" dirty="0">
                <a:latin typeface="Times New Roman"/>
                <a:cs typeface="Times New Roman"/>
              </a:rPr>
              <a:t>beginning with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digit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constant:	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 decimal number</a:t>
            </a:r>
            <a:endParaRPr sz="1400" dirty="0">
              <a:latin typeface="Times New Roman"/>
              <a:cs typeface="Times New Roman"/>
            </a:endParaRPr>
          </a:p>
          <a:p>
            <a:pPr marL="1140460">
              <a:lnSpc>
                <a:spcPct val="100000"/>
              </a:lnSpc>
              <a:spcBef>
                <a:spcPts val="1120"/>
              </a:spcBef>
              <a:tabLst>
                <a:tab pos="1501140" algn="l"/>
              </a:tabLst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op:	'</a:t>
            </a:r>
            <a:r>
              <a:rPr sz="1400" b="1" dirty="0"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&gt;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14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6457" y="1461937"/>
            <a:ext cx="564922" cy="456932"/>
          </a:xfrm>
          <a:prstGeom prst="rect">
            <a:avLst/>
          </a:prstGeom>
        </p:spPr>
      </p:pic>
      <p:grpSp>
        <p:nvGrpSpPr>
          <p:cNvPr id="15" name="object 10"/>
          <p:cNvGrpSpPr/>
          <p:nvPr/>
        </p:nvGrpSpPr>
        <p:grpSpPr>
          <a:xfrm>
            <a:off x="5668433" y="1392766"/>
            <a:ext cx="1998345" cy="770890"/>
            <a:chOff x="5668433" y="1392766"/>
            <a:chExt cx="1998345" cy="770890"/>
          </a:xfrm>
        </p:grpSpPr>
        <p:pic>
          <p:nvPicPr>
            <p:cNvPr id="16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8433" y="1392766"/>
              <a:ext cx="1998132" cy="770466"/>
            </a:xfrm>
            <a:prstGeom prst="rect">
              <a:avLst/>
            </a:prstGeom>
          </p:spPr>
        </p:pic>
        <p:pic>
          <p:nvPicPr>
            <p:cNvPr id="17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1633" y="1570567"/>
              <a:ext cx="1325032" cy="457200"/>
            </a:xfrm>
            <a:prstGeom prst="rect">
              <a:avLst/>
            </a:prstGeom>
          </p:spPr>
        </p:pic>
      </p:grpSp>
      <p:sp>
        <p:nvSpPr>
          <p:cNvPr id="18" name="object 13"/>
          <p:cNvSpPr txBox="1"/>
          <p:nvPr/>
        </p:nvSpPr>
        <p:spPr>
          <a:xfrm>
            <a:off x="5676780" y="1401458"/>
            <a:ext cx="1855470" cy="62484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100;</a:t>
            </a:r>
          </a:p>
        </p:txBody>
      </p:sp>
      <p:sp>
        <p:nvSpPr>
          <p:cNvPr id="19" name="object 14"/>
          <p:cNvSpPr txBox="1"/>
          <p:nvPr/>
        </p:nvSpPr>
        <p:spPr>
          <a:xfrm>
            <a:off x="5728107" y="1045088"/>
            <a:ext cx="1276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Input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examples</a:t>
            </a:r>
          </a:p>
        </p:txBody>
      </p:sp>
      <p:sp>
        <p:nvSpPr>
          <p:cNvPr id="20" name="object 15"/>
          <p:cNvSpPr/>
          <p:nvPr/>
        </p:nvSpPr>
        <p:spPr>
          <a:xfrm>
            <a:off x="611767" y="3711612"/>
            <a:ext cx="4796790" cy="400685"/>
          </a:xfrm>
          <a:custGeom>
            <a:avLst/>
            <a:gdLst/>
            <a:ahLst/>
            <a:cxnLst/>
            <a:rect l="l" t="t" r="r" b="b"/>
            <a:pathLst>
              <a:path w="4796790" h="400685">
                <a:moveTo>
                  <a:pt x="0" y="66703"/>
                </a:moveTo>
                <a:lnTo>
                  <a:pt x="5241" y="40739"/>
                </a:lnTo>
                <a:lnTo>
                  <a:pt x="19536" y="19536"/>
                </a:lnTo>
                <a:lnTo>
                  <a:pt x="40739" y="5241"/>
                </a:lnTo>
                <a:lnTo>
                  <a:pt x="66702" y="0"/>
                </a:lnTo>
                <a:lnTo>
                  <a:pt x="4729857" y="0"/>
                </a:lnTo>
                <a:lnTo>
                  <a:pt x="4755820" y="5241"/>
                </a:lnTo>
                <a:lnTo>
                  <a:pt x="4777023" y="19536"/>
                </a:lnTo>
                <a:lnTo>
                  <a:pt x="4791318" y="40739"/>
                </a:lnTo>
                <a:lnTo>
                  <a:pt x="4796560" y="66703"/>
                </a:lnTo>
                <a:lnTo>
                  <a:pt x="4796560" y="333510"/>
                </a:lnTo>
                <a:lnTo>
                  <a:pt x="4791318" y="359473"/>
                </a:lnTo>
                <a:lnTo>
                  <a:pt x="4777023" y="380676"/>
                </a:lnTo>
                <a:lnTo>
                  <a:pt x="4755820" y="394971"/>
                </a:lnTo>
                <a:lnTo>
                  <a:pt x="4729857" y="400213"/>
                </a:lnTo>
                <a:lnTo>
                  <a:pt x="66702" y="400213"/>
                </a:lnTo>
                <a:lnTo>
                  <a:pt x="40739" y="394971"/>
                </a:lnTo>
                <a:lnTo>
                  <a:pt x="19536" y="380676"/>
                </a:lnTo>
                <a:lnTo>
                  <a:pt x="5241" y="359473"/>
                </a:lnTo>
                <a:lnTo>
                  <a:pt x="0" y="333510"/>
                </a:lnTo>
                <a:lnTo>
                  <a:pt x="0" y="66703"/>
                </a:lnTo>
                <a:close/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6"/>
          <p:cNvSpPr txBox="1"/>
          <p:nvPr/>
        </p:nvSpPr>
        <p:spPr>
          <a:xfrm>
            <a:off x="856517" y="1054563"/>
            <a:ext cx="17900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Jack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(subset)</a:t>
            </a:r>
          </a:p>
        </p:txBody>
      </p:sp>
      <p:sp>
        <p:nvSpPr>
          <p:cNvPr id="22" name="object 17"/>
          <p:cNvSpPr txBox="1"/>
          <p:nvPr/>
        </p:nvSpPr>
        <p:spPr>
          <a:xfrm>
            <a:off x="811113" y="6539316"/>
            <a:ext cx="72326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0643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5120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5" dirty="0"/>
              <a:t>r</a:t>
            </a:r>
            <a:r>
              <a:rPr spc="-5" dirty="0"/>
              <a:t>amma</a:t>
            </a:r>
            <a:r>
              <a:rPr dirty="0"/>
              <a:t>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67833" y="1354666"/>
            <a:ext cx="4390390" cy="4775200"/>
            <a:chOff x="867833" y="1354666"/>
            <a:chExt cx="4390390" cy="47752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33" y="1354666"/>
              <a:ext cx="4389966" cy="47752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999" y="1405467"/>
              <a:ext cx="4038600" cy="4652432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75181" y="1364514"/>
              <a:ext cx="4246880" cy="4629150"/>
            </a:xfrm>
            <a:custGeom>
              <a:avLst/>
              <a:gdLst/>
              <a:ahLst/>
              <a:cxnLst/>
              <a:rect l="l" t="t" r="r" b="b"/>
              <a:pathLst>
                <a:path w="4246880" h="4629150">
                  <a:moveTo>
                    <a:pt x="4246689" y="0"/>
                  </a:moveTo>
                  <a:lnTo>
                    <a:pt x="0" y="0"/>
                  </a:lnTo>
                  <a:lnTo>
                    <a:pt x="0" y="4628855"/>
                  </a:lnTo>
                  <a:lnTo>
                    <a:pt x="4246689" y="4628855"/>
                  </a:lnTo>
                  <a:lnTo>
                    <a:pt x="4246689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875182" y="1364514"/>
            <a:ext cx="4246880" cy="462915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651510">
              <a:lnSpc>
                <a:spcPts val="1675"/>
              </a:lnSpc>
              <a:spcBef>
                <a:spcPts val="730"/>
              </a:spcBef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statement:	ifStatement</a:t>
            </a:r>
            <a:r>
              <a:rPr sz="1400" spc="-8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endParaRPr sz="1400" dirty="0">
              <a:latin typeface="Times New Roman"/>
              <a:cs typeface="Times New Roman"/>
            </a:endParaRPr>
          </a:p>
          <a:p>
            <a:pPr marL="1527810" marR="1524000">
              <a:lnSpc>
                <a:spcPts val="1670"/>
              </a:lnSpc>
              <a:spcBef>
                <a:spcPts val="60"/>
              </a:spcBef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</a:t>
            </a:r>
            <a:r>
              <a:rPr sz="1400" spc="-6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</a:t>
            </a:r>
            <a:endParaRPr sz="1400" dirty="0">
              <a:latin typeface="Times New Roman"/>
              <a:cs typeface="Times New Roman"/>
            </a:endParaRPr>
          </a:p>
          <a:p>
            <a:pPr marL="518159" marR="1167130" indent="88900">
              <a:lnSpc>
                <a:spcPct val="166700"/>
              </a:lnSpc>
              <a:spcBef>
                <a:spcPts val="40"/>
              </a:spcBef>
              <a:tabLst>
                <a:tab pos="1520190" algn="l"/>
                <a:tab pos="15424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statements:		statement*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ifStatement: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if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29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64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251460">
              <a:lnSpc>
                <a:spcPts val="1675"/>
              </a:lnSpc>
              <a:spcBef>
                <a:spcPts val="1220"/>
              </a:spcBef>
              <a:tabLst>
                <a:tab pos="15405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while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75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562610" marR="373380" indent="-133350">
              <a:lnSpc>
                <a:spcPts val="2970"/>
              </a:lnSpc>
              <a:spcBef>
                <a:spcPts val="210"/>
              </a:spcBef>
              <a:tabLst>
                <a:tab pos="150114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let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expression:	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(op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term)?</a:t>
            </a:r>
            <a:endParaRPr sz="1400" dirty="0">
              <a:latin typeface="Times New Roman"/>
              <a:cs typeface="Times New Roman"/>
            </a:endParaRPr>
          </a:p>
          <a:p>
            <a:pPr marL="1007110">
              <a:lnSpc>
                <a:spcPct val="100000"/>
              </a:lnSpc>
              <a:spcBef>
                <a:spcPts val="905"/>
              </a:spcBef>
              <a:tabLst>
                <a:tab pos="15151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term:	varName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3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constant</a:t>
            </a:r>
            <a:endParaRPr sz="1400" dirty="0">
              <a:latin typeface="Times New Roman"/>
              <a:cs typeface="Times New Roman"/>
            </a:endParaRPr>
          </a:p>
          <a:p>
            <a:pPr marL="740410" marR="297180" indent="-88900">
              <a:lnSpc>
                <a:spcPct val="170600"/>
              </a:lnSpc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varName:	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string </a:t>
            </a:r>
            <a:r>
              <a:rPr sz="1400" dirty="0">
                <a:latin typeface="Times New Roman"/>
                <a:cs typeface="Times New Roman"/>
              </a:rPr>
              <a:t>not </a:t>
            </a:r>
            <a:r>
              <a:rPr sz="1400" spc="-5" dirty="0">
                <a:latin typeface="Times New Roman"/>
                <a:cs typeface="Times New Roman"/>
              </a:rPr>
              <a:t>beginning with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digit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constant:	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 decimal number</a:t>
            </a:r>
            <a:endParaRPr sz="1400" dirty="0">
              <a:latin typeface="Times New Roman"/>
              <a:cs typeface="Times New Roman"/>
            </a:endParaRPr>
          </a:p>
          <a:p>
            <a:pPr marL="1140460">
              <a:lnSpc>
                <a:spcPct val="100000"/>
              </a:lnSpc>
              <a:spcBef>
                <a:spcPts val="1120"/>
              </a:spcBef>
              <a:tabLst>
                <a:tab pos="1501140" algn="l"/>
              </a:tabLst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op:	'</a:t>
            </a:r>
            <a:r>
              <a:rPr sz="1400" b="1" dirty="0"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&gt;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14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6457" y="1461937"/>
            <a:ext cx="564922" cy="456932"/>
          </a:xfrm>
          <a:prstGeom prst="rect">
            <a:avLst/>
          </a:prstGeom>
        </p:spPr>
      </p:pic>
      <p:grpSp>
        <p:nvGrpSpPr>
          <p:cNvPr id="15" name="object 10"/>
          <p:cNvGrpSpPr/>
          <p:nvPr/>
        </p:nvGrpSpPr>
        <p:grpSpPr>
          <a:xfrm>
            <a:off x="5668433" y="1392766"/>
            <a:ext cx="1998345" cy="770890"/>
            <a:chOff x="5668433" y="1392766"/>
            <a:chExt cx="1998345" cy="770890"/>
          </a:xfrm>
        </p:grpSpPr>
        <p:pic>
          <p:nvPicPr>
            <p:cNvPr id="16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8433" y="1392766"/>
              <a:ext cx="1998132" cy="770466"/>
            </a:xfrm>
            <a:prstGeom prst="rect">
              <a:avLst/>
            </a:prstGeom>
          </p:spPr>
        </p:pic>
        <p:pic>
          <p:nvPicPr>
            <p:cNvPr id="17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1633" y="1570567"/>
              <a:ext cx="1325032" cy="457200"/>
            </a:xfrm>
            <a:prstGeom prst="rect">
              <a:avLst/>
            </a:prstGeom>
          </p:spPr>
        </p:pic>
      </p:grpSp>
      <p:sp>
        <p:nvSpPr>
          <p:cNvPr id="18" name="object 13"/>
          <p:cNvSpPr txBox="1"/>
          <p:nvPr/>
        </p:nvSpPr>
        <p:spPr>
          <a:xfrm>
            <a:off x="5676780" y="1401458"/>
            <a:ext cx="1855470" cy="62484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100;</a:t>
            </a:r>
          </a:p>
        </p:txBody>
      </p:sp>
      <p:sp>
        <p:nvSpPr>
          <p:cNvPr id="19" name="object 14"/>
          <p:cNvSpPr txBox="1"/>
          <p:nvPr/>
        </p:nvSpPr>
        <p:spPr>
          <a:xfrm>
            <a:off x="5728107" y="1045088"/>
            <a:ext cx="1276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Input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examples</a:t>
            </a:r>
          </a:p>
        </p:txBody>
      </p:sp>
      <p:sp>
        <p:nvSpPr>
          <p:cNvPr id="20" name="object 15"/>
          <p:cNvSpPr/>
          <p:nvPr/>
        </p:nvSpPr>
        <p:spPr>
          <a:xfrm>
            <a:off x="611767" y="3711612"/>
            <a:ext cx="4796790" cy="400685"/>
          </a:xfrm>
          <a:custGeom>
            <a:avLst/>
            <a:gdLst/>
            <a:ahLst/>
            <a:cxnLst/>
            <a:rect l="l" t="t" r="r" b="b"/>
            <a:pathLst>
              <a:path w="4796790" h="400685">
                <a:moveTo>
                  <a:pt x="0" y="66703"/>
                </a:moveTo>
                <a:lnTo>
                  <a:pt x="5241" y="40739"/>
                </a:lnTo>
                <a:lnTo>
                  <a:pt x="19536" y="19536"/>
                </a:lnTo>
                <a:lnTo>
                  <a:pt x="40739" y="5241"/>
                </a:lnTo>
                <a:lnTo>
                  <a:pt x="66702" y="0"/>
                </a:lnTo>
                <a:lnTo>
                  <a:pt x="4729857" y="0"/>
                </a:lnTo>
                <a:lnTo>
                  <a:pt x="4755820" y="5241"/>
                </a:lnTo>
                <a:lnTo>
                  <a:pt x="4777023" y="19536"/>
                </a:lnTo>
                <a:lnTo>
                  <a:pt x="4791318" y="40739"/>
                </a:lnTo>
                <a:lnTo>
                  <a:pt x="4796560" y="66703"/>
                </a:lnTo>
                <a:lnTo>
                  <a:pt x="4796560" y="333510"/>
                </a:lnTo>
                <a:lnTo>
                  <a:pt x="4791318" y="359473"/>
                </a:lnTo>
                <a:lnTo>
                  <a:pt x="4777023" y="380676"/>
                </a:lnTo>
                <a:lnTo>
                  <a:pt x="4755820" y="394971"/>
                </a:lnTo>
                <a:lnTo>
                  <a:pt x="4729857" y="400213"/>
                </a:lnTo>
                <a:lnTo>
                  <a:pt x="66702" y="400213"/>
                </a:lnTo>
                <a:lnTo>
                  <a:pt x="40739" y="394971"/>
                </a:lnTo>
                <a:lnTo>
                  <a:pt x="19536" y="380676"/>
                </a:lnTo>
                <a:lnTo>
                  <a:pt x="5241" y="359473"/>
                </a:lnTo>
                <a:lnTo>
                  <a:pt x="0" y="333510"/>
                </a:lnTo>
                <a:lnTo>
                  <a:pt x="0" y="66703"/>
                </a:lnTo>
                <a:close/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1" name="object 16"/>
          <p:cNvGrpSpPr/>
          <p:nvPr/>
        </p:nvGrpSpPr>
        <p:grpSpPr>
          <a:xfrm>
            <a:off x="5668433" y="2286000"/>
            <a:ext cx="2623820" cy="863600"/>
            <a:chOff x="5668433" y="2286000"/>
            <a:chExt cx="2623820" cy="863600"/>
          </a:xfrm>
        </p:grpSpPr>
        <p:pic>
          <p:nvPicPr>
            <p:cNvPr id="22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949" y="2481430"/>
              <a:ext cx="564922" cy="456932"/>
            </a:xfrm>
            <a:prstGeom prst="rect">
              <a:avLst/>
            </a:prstGeom>
          </p:spPr>
        </p:pic>
        <p:pic>
          <p:nvPicPr>
            <p:cNvPr id="23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8433" y="2286000"/>
              <a:ext cx="2044700" cy="863600"/>
            </a:xfrm>
            <a:prstGeom prst="rect">
              <a:avLst/>
            </a:prstGeom>
          </p:spPr>
        </p:pic>
      </p:grpSp>
      <p:sp>
        <p:nvSpPr>
          <p:cNvPr id="24" name="object 19"/>
          <p:cNvSpPr txBox="1"/>
          <p:nvPr/>
        </p:nvSpPr>
        <p:spPr>
          <a:xfrm>
            <a:off x="5677207" y="2294050"/>
            <a:ext cx="1899285" cy="7188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</a:t>
            </a:r>
          </a:p>
        </p:txBody>
      </p:sp>
      <p:sp>
        <p:nvSpPr>
          <p:cNvPr id="25" name="object 20"/>
          <p:cNvSpPr txBox="1"/>
          <p:nvPr/>
        </p:nvSpPr>
        <p:spPr>
          <a:xfrm>
            <a:off x="856517" y="1054563"/>
            <a:ext cx="17900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Jack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(subset)</a:t>
            </a:r>
          </a:p>
        </p:txBody>
      </p:sp>
    </p:spTree>
    <p:extLst>
      <p:ext uri="{BB962C8B-B14F-4D97-AF65-F5344CB8AC3E}">
        <p14:creationId xmlns:p14="http://schemas.microsoft.com/office/powerpoint/2010/main" val="3765916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207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5" dirty="0"/>
              <a:t>r</a:t>
            </a:r>
            <a:r>
              <a:rPr spc="-5" dirty="0"/>
              <a:t>amma</a:t>
            </a:r>
            <a:r>
              <a:rPr dirty="0"/>
              <a:t>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67833" y="1354666"/>
            <a:ext cx="4390390" cy="4775200"/>
            <a:chOff x="867833" y="1354666"/>
            <a:chExt cx="4390390" cy="47752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33" y="1354666"/>
              <a:ext cx="4389966" cy="47752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999" y="1405467"/>
              <a:ext cx="4038600" cy="4652432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75181" y="1364514"/>
              <a:ext cx="4246880" cy="4629150"/>
            </a:xfrm>
            <a:custGeom>
              <a:avLst/>
              <a:gdLst/>
              <a:ahLst/>
              <a:cxnLst/>
              <a:rect l="l" t="t" r="r" b="b"/>
              <a:pathLst>
                <a:path w="4246880" h="4629150">
                  <a:moveTo>
                    <a:pt x="4246689" y="0"/>
                  </a:moveTo>
                  <a:lnTo>
                    <a:pt x="0" y="0"/>
                  </a:lnTo>
                  <a:lnTo>
                    <a:pt x="0" y="4628855"/>
                  </a:lnTo>
                  <a:lnTo>
                    <a:pt x="4246689" y="4628855"/>
                  </a:lnTo>
                  <a:lnTo>
                    <a:pt x="4246689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875182" y="1364514"/>
            <a:ext cx="4246880" cy="462915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651510">
              <a:lnSpc>
                <a:spcPts val="1675"/>
              </a:lnSpc>
              <a:spcBef>
                <a:spcPts val="730"/>
              </a:spcBef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statement:	ifStatement</a:t>
            </a:r>
            <a:r>
              <a:rPr sz="1400" spc="-8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endParaRPr sz="1400" dirty="0">
              <a:latin typeface="Times New Roman"/>
              <a:cs typeface="Times New Roman"/>
            </a:endParaRPr>
          </a:p>
          <a:p>
            <a:pPr marL="1527810" marR="1524000">
              <a:lnSpc>
                <a:spcPts val="1670"/>
              </a:lnSpc>
              <a:spcBef>
                <a:spcPts val="60"/>
              </a:spcBef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</a:t>
            </a:r>
            <a:r>
              <a:rPr sz="1400" spc="-6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</a:t>
            </a:r>
            <a:endParaRPr sz="1400" dirty="0">
              <a:latin typeface="Times New Roman"/>
              <a:cs typeface="Times New Roman"/>
            </a:endParaRPr>
          </a:p>
          <a:p>
            <a:pPr marL="518159" marR="1167130" indent="88900">
              <a:lnSpc>
                <a:spcPct val="166700"/>
              </a:lnSpc>
              <a:spcBef>
                <a:spcPts val="40"/>
              </a:spcBef>
              <a:tabLst>
                <a:tab pos="1520190" algn="l"/>
                <a:tab pos="15424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statements:		statement*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ifStatement: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if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29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64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251460">
              <a:lnSpc>
                <a:spcPts val="1675"/>
              </a:lnSpc>
              <a:spcBef>
                <a:spcPts val="1220"/>
              </a:spcBef>
              <a:tabLst>
                <a:tab pos="15405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while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75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562610" marR="373380" indent="-133350">
              <a:lnSpc>
                <a:spcPts val="2970"/>
              </a:lnSpc>
              <a:spcBef>
                <a:spcPts val="210"/>
              </a:spcBef>
              <a:tabLst>
                <a:tab pos="150114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let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expression:	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(op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term)?</a:t>
            </a:r>
            <a:endParaRPr sz="1400" dirty="0">
              <a:latin typeface="Times New Roman"/>
              <a:cs typeface="Times New Roman"/>
            </a:endParaRPr>
          </a:p>
          <a:p>
            <a:pPr marL="1007110">
              <a:lnSpc>
                <a:spcPct val="100000"/>
              </a:lnSpc>
              <a:spcBef>
                <a:spcPts val="905"/>
              </a:spcBef>
              <a:tabLst>
                <a:tab pos="15151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term:	varName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3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constant</a:t>
            </a:r>
            <a:endParaRPr sz="1400" dirty="0">
              <a:latin typeface="Times New Roman"/>
              <a:cs typeface="Times New Roman"/>
            </a:endParaRPr>
          </a:p>
          <a:p>
            <a:pPr marL="740410" marR="297180" indent="-88900">
              <a:lnSpc>
                <a:spcPct val="170600"/>
              </a:lnSpc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varName:	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string </a:t>
            </a:r>
            <a:r>
              <a:rPr sz="1400" dirty="0">
                <a:latin typeface="Times New Roman"/>
                <a:cs typeface="Times New Roman"/>
              </a:rPr>
              <a:t>not </a:t>
            </a:r>
            <a:r>
              <a:rPr sz="1400" spc="-5" dirty="0">
                <a:latin typeface="Times New Roman"/>
                <a:cs typeface="Times New Roman"/>
              </a:rPr>
              <a:t>beginning with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digit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constant:	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 decimal number</a:t>
            </a:r>
            <a:endParaRPr sz="1400" dirty="0">
              <a:latin typeface="Times New Roman"/>
              <a:cs typeface="Times New Roman"/>
            </a:endParaRPr>
          </a:p>
          <a:p>
            <a:pPr marL="1140460">
              <a:lnSpc>
                <a:spcPct val="100000"/>
              </a:lnSpc>
              <a:spcBef>
                <a:spcPts val="1120"/>
              </a:spcBef>
              <a:tabLst>
                <a:tab pos="1501140" algn="l"/>
              </a:tabLst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op:	'</a:t>
            </a:r>
            <a:r>
              <a:rPr sz="1400" b="1" dirty="0"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&gt;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14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6457" y="1461937"/>
            <a:ext cx="564922" cy="456932"/>
          </a:xfrm>
          <a:prstGeom prst="rect">
            <a:avLst/>
          </a:prstGeom>
        </p:spPr>
      </p:pic>
      <p:grpSp>
        <p:nvGrpSpPr>
          <p:cNvPr id="15" name="object 10"/>
          <p:cNvGrpSpPr/>
          <p:nvPr/>
        </p:nvGrpSpPr>
        <p:grpSpPr>
          <a:xfrm>
            <a:off x="5668433" y="1392766"/>
            <a:ext cx="1998345" cy="770890"/>
            <a:chOff x="5668433" y="1392766"/>
            <a:chExt cx="1998345" cy="770890"/>
          </a:xfrm>
        </p:grpSpPr>
        <p:pic>
          <p:nvPicPr>
            <p:cNvPr id="16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8433" y="1392766"/>
              <a:ext cx="1998132" cy="770466"/>
            </a:xfrm>
            <a:prstGeom prst="rect">
              <a:avLst/>
            </a:prstGeom>
          </p:spPr>
        </p:pic>
        <p:pic>
          <p:nvPicPr>
            <p:cNvPr id="17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1633" y="1570567"/>
              <a:ext cx="1325032" cy="457200"/>
            </a:xfrm>
            <a:prstGeom prst="rect">
              <a:avLst/>
            </a:prstGeom>
          </p:spPr>
        </p:pic>
      </p:grpSp>
      <p:sp>
        <p:nvSpPr>
          <p:cNvPr id="18" name="object 13"/>
          <p:cNvSpPr txBox="1"/>
          <p:nvPr/>
        </p:nvSpPr>
        <p:spPr>
          <a:xfrm>
            <a:off x="5676780" y="1401458"/>
            <a:ext cx="1855470" cy="62484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100;</a:t>
            </a:r>
          </a:p>
        </p:txBody>
      </p:sp>
      <p:sp>
        <p:nvSpPr>
          <p:cNvPr id="19" name="object 14"/>
          <p:cNvSpPr txBox="1"/>
          <p:nvPr/>
        </p:nvSpPr>
        <p:spPr>
          <a:xfrm>
            <a:off x="5728107" y="1045088"/>
            <a:ext cx="1276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Input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examples</a:t>
            </a:r>
          </a:p>
        </p:txBody>
      </p:sp>
      <p:sp>
        <p:nvSpPr>
          <p:cNvPr id="20" name="object 15"/>
          <p:cNvSpPr/>
          <p:nvPr/>
        </p:nvSpPr>
        <p:spPr>
          <a:xfrm>
            <a:off x="700672" y="3142279"/>
            <a:ext cx="4642485" cy="558800"/>
          </a:xfrm>
          <a:custGeom>
            <a:avLst/>
            <a:gdLst/>
            <a:ahLst/>
            <a:cxnLst/>
            <a:rect l="l" t="t" r="r" b="b"/>
            <a:pathLst>
              <a:path w="4642485" h="558800">
                <a:moveTo>
                  <a:pt x="0" y="93068"/>
                </a:moveTo>
                <a:lnTo>
                  <a:pt x="7313" y="56841"/>
                </a:lnTo>
                <a:lnTo>
                  <a:pt x="27258" y="27259"/>
                </a:lnTo>
                <a:lnTo>
                  <a:pt x="56841" y="7313"/>
                </a:lnTo>
                <a:lnTo>
                  <a:pt x="93067" y="0"/>
                </a:lnTo>
                <a:lnTo>
                  <a:pt x="4548897" y="0"/>
                </a:lnTo>
                <a:lnTo>
                  <a:pt x="4585123" y="7313"/>
                </a:lnTo>
                <a:lnTo>
                  <a:pt x="4614706" y="27259"/>
                </a:lnTo>
                <a:lnTo>
                  <a:pt x="4634651" y="56841"/>
                </a:lnTo>
                <a:lnTo>
                  <a:pt x="4641965" y="93068"/>
                </a:lnTo>
                <a:lnTo>
                  <a:pt x="4641965" y="465316"/>
                </a:lnTo>
                <a:lnTo>
                  <a:pt x="4634651" y="501543"/>
                </a:lnTo>
                <a:lnTo>
                  <a:pt x="4614706" y="531125"/>
                </a:lnTo>
                <a:lnTo>
                  <a:pt x="4585123" y="551071"/>
                </a:lnTo>
                <a:lnTo>
                  <a:pt x="4548897" y="558385"/>
                </a:lnTo>
                <a:lnTo>
                  <a:pt x="93067" y="558385"/>
                </a:lnTo>
                <a:lnTo>
                  <a:pt x="56841" y="551071"/>
                </a:lnTo>
                <a:lnTo>
                  <a:pt x="27258" y="531125"/>
                </a:lnTo>
                <a:lnTo>
                  <a:pt x="7313" y="501543"/>
                </a:lnTo>
                <a:lnTo>
                  <a:pt x="0" y="465316"/>
                </a:lnTo>
                <a:lnTo>
                  <a:pt x="0" y="93068"/>
                </a:lnTo>
                <a:close/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1" name="object 16"/>
          <p:cNvGrpSpPr/>
          <p:nvPr/>
        </p:nvGrpSpPr>
        <p:grpSpPr>
          <a:xfrm>
            <a:off x="5668433" y="2286000"/>
            <a:ext cx="2623820" cy="863600"/>
            <a:chOff x="5668433" y="2286000"/>
            <a:chExt cx="2623820" cy="863600"/>
          </a:xfrm>
        </p:grpSpPr>
        <p:pic>
          <p:nvPicPr>
            <p:cNvPr id="22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949" y="2481430"/>
              <a:ext cx="564922" cy="456932"/>
            </a:xfrm>
            <a:prstGeom prst="rect">
              <a:avLst/>
            </a:prstGeom>
          </p:spPr>
        </p:pic>
        <p:pic>
          <p:nvPicPr>
            <p:cNvPr id="23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8433" y="2286000"/>
              <a:ext cx="2044700" cy="863600"/>
            </a:xfrm>
            <a:prstGeom prst="rect">
              <a:avLst/>
            </a:prstGeom>
          </p:spPr>
        </p:pic>
      </p:grpSp>
      <p:sp>
        <p:nvSpPr>
          <p:cNvPr id="24" name="object 19"/>
          <p:cNvSpPr txBox="1"/>
          <p:nvPr/>
        </p:nvSpPr>
        <p:spPr>
          <a:xfrm>
            <a:off x="5677207" y="2294050"/>
            <a:ext cx="1899285" cy="7188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</a:t>
            </a:r>
          </a:p>
        </p:txBody>
      </p:sp>
      <p:pic>
        <p:nvPicPr>
          <p:cNvPr id="25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1285" y="3530048"/>
            <a:ext cx="279618" cy="283788"/>
          </a:xfrm>
          <a:prstGeom prst="rect">
            <a:avLst/>
          </a:prstGeom>
        </p:spPr>
      </p:pic>
      <p:grpSp>
        <p:nvGrpSpPr>
          <p:cNvPr id="26" name="object 21"/>
          <p:cNvGrpSpPr/>
          <p:nvPr/>
        </p:nvGrpSpPr>
        <p:grpSpPr>
          <a:xfrm>
            <a:off x="5672666" y="3255433"/>
            <a:ext cx="2040889" cy="974090"/>
            <a:chOff x="5672666" y="3255433"/>
            <a:chExt cx="2040889" cy="974090"/>
          </a:xfrm>
        </p:grpSpPr>
        <p:pic>
          <p:nvPicPr>
            <p:cNvPr id="27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2666" y="3255433"/>
              <a:ext cx="2040467" cy="973666"/>
            </a:xfrm>
            <a:prstGeom prst="rect">
              <a:avLst/>
            </a:prstGeom>
          </p:spPr>
        </p:pic>
        <p:pic>
          <p:nvPicPr>
            <p:cNvPr id="28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5866" y="3318933"/>
              <a:ext cx="1748367" cy="893233"/>
            </a:xfrm>
            <a:prstGeom prst="rect">
              <a:avLst/>
            </a:prstGeom>
          </p:spPr>
        </p:pic>
      </p:grpSp>
      <p:sp>
        <p:nvSpPr>
          <p:cNvPr id="29" name="object 24"/>
          <p:cNvSpPr txBox="1"/>
          <p:nvPr/>
        </p:nvSpPr>
        <p:spPr>
          <a:xfrm>
            <a:off x="5682669" y="3265158"/>
            <a:ext cx="1893570" cy="8286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540385" marR="167640" indent="-252729">
              <a:lnSpc>
                <a:spcPct val="120400"/>
              </a:lnSpc>
              <a:spcBef>
                <a:spcPts val="375"/>
              </a:spcBef>
            </a:pPr>
            <a:r>
              <a:rPr sz="1200" dirty="0">
                <a:latin typeface="Consolas"/>
                <a:cs typeface="Consolas"/>
              </a:rPr>
              <a:t>while (n &lt; lim)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</a:t>
            </a:r>
          </a:p>
          <a:p>
            <a:pPr marL="28765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30" name="object 25"/>
          <p:cNvSpPr txBox="1"/>
          <p:nvPr/>
        </p:nvSpPr>
        <p:spPr>
          <a:xfrm>
            <a:off x="856517" y="1054563"/>
            <a:ext cx="17900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Jack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(subset)</a:t>
            </a:r>
          </a:p>
        </p:txBody>
      </p:sp>
    </p:spTree>
    <p:extLst>
      <p:ext uri="{BB962C8B-B14F-4D97-AF65-F5344CB8AC3E}">
        <p14:creationId xmlns:p14="http://schemas.microsoft.com/office/powerpoint/2010/main" val="44784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5247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5" dirty="0"/>
              <a:t>r</a:t>
            </a:r>
            <a:r>
              <a:rPr spc="-5" dirty="0"/>
              <a:t>amma</a:t>
            </a:r>
            <a:r>
              <a:rPr dirty="0"/>
              <a:t>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67833" y="1354666"/>
            <a:ext cx="4390390" cy="4775200"/>
            <a:chOff x="867833" y="1354666"/>
            <a:chExt cx="4390390" cy="47752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33" y="1354666"/>
              <a:ext cx="4389966" cy="47752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999" y="1405467"/>
              <a:ext cx="4038600" cy="4652432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75181" y="1364514"/>
              <a:ext cx="4246880" cy="4629150"/>
            </a:xfrm>
            <a:custGeom>
              <a:avLst/>
              <a:gdLst/>
              <a:ahLst/>
              <a:cxnLst/>
              <a:rect l="l" t="t" r="r" b="b"/>
              <a:pathLst>
                <a:path w="4246880" h="4629150">
                  <a:moveTo>
                    <a:pt x="4246689" y="0"/>
                  </a:moveTo>
                  <a:lnTo>
                    <a:pt x="0" y="0"/>
                  </a:lnTo>
                  <a:lnTo>
                    <a:pt x="0" y="4628855"/>
                  </a:lnTo>
                  <a:lnTo>
                    <a:pt x="4246689" y="4628855"/>
                  </a:lnTo>
                  <a:lnTo>
                    <a:pt x="4246689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875182" y="1364514"/>
            <a:ext cx="4246880" cy="462915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651510">
              <a:lnSpc>
                <a:spcPts val="1675"/>
              </a:lnSpc>
              <a:spcBef>
                <a:spcPts val="730"/>
              </a:spcBef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statement:	ifStatement</a:t>
            </a:r>
            <a:r>
              <a:rPr sz="1400" spc="-8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endParaRPr sz="1400" dirty="0">
              <a:latin typeface="Times New Roman"/>
              <a:cs typeface="Times New Roman"/>
            </a:endParaRPr>
          </a:p>
          <a:p>
            <a:pPr marL="1527810" marR="1524000">
              <a:lnSpc>
                <a:spcPts val="1670"/>
              </a:lnSpc>
              <a:spcBef>
                <a:spcPts val="60"/>
              </a:spcBef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</a:t>
            </a:r>
            <a:r>
              <a:rPr sz="1400" spc="-6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</a:t>
            </a:r>
            <a:endParaRPr sz="1400" dirty="0">
              <a:latin typeface="Times New Roman"/>
              <a:cs typeface="Times New Roman"/>
            </a:endParaRPr>
          </a:p>
          <a:p>
            <a:pPr marL="518159" marR="1167130" indent="88900">
              <a:lnSpc>
                <a:spcPct val="166700"/>
              </a:lnSpc>
              <a:spcBef>
                <a:spcPts val="40"/>
              </a:spcBef>
              <a:tabLst>
                <a:tab pos="1520190" algn="l"/>
                <a:tab pos="15424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statements:		statement*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ifStatement: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if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29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64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251460">
              <a:lnSpc>
                <a:spcPts val="1675"/>
              </a:lnSpc>
              <a:spcBef>
                <a:spcPts val="1220"/>
              </a:spcBef>
              <a:tabLst>
                <a:tab pos="15405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while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75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562610" marR="373380" indent="-133350">
              <a:lnSpc>
                <a:spcPts val="2970"/>
              </a:lnSpc>
              <a:spcBef>
                <a:spcPts val="210"/>
              </a:spcBef>
              <a:tabLst>
                <a:tab pos="150114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let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expression:	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(op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term)?</a:t>
            </a:r>
            <a:endParaRPr sz="1400" dirty="0">
              <a:latin typeface="Times New Roman"/>
              <a:cs typeface="Times New Roman"/>
            </a:endParaRPr>
          </a:p>
          <a:p>
            <a:pPr marL="1007110">
              <a:lnSpc>
                <a:spcPct val="100000"/>
              </a:lnSpc>
              <a:spcBef>
                <a:spcPts val="905"/>
              </a:spcBef>
              <a:tabLst>
                <a:tab pos="15151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term:	varName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3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constant</a:t>
            </a:r>
            <a:endParaRPr sz="1400" dirty="0">
              <a:latin typeface="Times New Roman"/>
              <a:cs typeface="Times New Roman"/>
            </a:endParaRPr>
          </a:p>
          <a:p>
            <a:pPr marL="740410" marR="297180" indent="-88900">
              <a:lnSpc>
                <a:spcPct val="170600"/>
              </a:lnSpc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varName:	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string </a:t>
            </a:r>
            <a:r>
              <a:rPr sz="1400" dirty="0">
                <a:latin typeface="Times New Roman"/>
                <a:cs typeface="Times New Roman"/>
              </a:rPr>
              <a:t>not </a:t>
            </a:r>
            <a:r>
              <a:rPr sz="1400" spc="-5" dirty="0">
                <a:latin typeface="Times New Roman"/>
                <a:cs typeface="Times New Roman"/>
              </a:rPr>
              <a:t>beginning with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digit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constant:	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 decimal number</a:t>
            </a:r>
            <a:endParaRPr sz="1400" dirty="0">
              <a:latin typeface="Times New Roman"/>
              <a:cs typeface="Times New Roman"/>
            </a:endParaRPr>
          </a:p>
          <a:p>
            <a:pPr marL="1140460">
              <a:lnSpc>
                <a:spcPct val="100000"/>
              </a:lnSpc>
              <a:spcBef>
                <a:spcPts val="1120"/>
              </a:spcBef>
              <a:tabLst>
                <a:tab pos="1501140" algn="l"/>
              </a:tabLst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op:	'</a:t>
            </a:r>
            <a:r>
              <a:rPr sz="1400" b="1" dirty="0"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&gt;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14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6457" y="1461937"/>
            <a:ext cx="564922" cy="456932"/>
          </a:xfrm>
          <a:prstGeom prst="rect">
            <a:avLst/>
          </a:prstGeom>
        </p:spPr>
      </p:pic>
      <p:grpSp>
        <p:nvGrpSpPr>
          <p:cNvPr id="15" name="object 10"/>
          <p:cNvGrpSpPr/>
          <p:nvPr/>
        </p:nvGrpSpPr>
        <p:grpSpPr>
          <a:xfrm>
            <a:off x="5668433" y="1392766"/>
            <a:ext cx="1998345" cy="770890"/>
            <a:chOff x="5668433" y="1392766"/>
            <a:chExt cx="1998345" cy="770890"/>
          </a:xfrm>
        </p:grpSpPr>
        <p:pic>
          <p:nvPicPr>
            <p:cNvPr id="16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8433" y="1392766"/>
              <a:ext cx="1998132" cy="770466"/>
            </a:xfrm>
            <a:prstGeom prst="rect">
              <a:avLst/>
            </a:prstGeom>
          </p:spPr>
        </p:pic>
        <p:pic>
          <p:nvPicPr>
            <p:cNvPr id="17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1633" y="1570567"/>
              <a:ext cx="1325032" cy="457200"/>
            </a:xfrm>
            <a:prstGeom prst="rect">
              <a:avLst/>
            </a:prstGeom>
          </p:spPr>
        </p:pic>
      </p:grpSp>
      <p:sp>
        <p:nvSpPr>
          <p:cNvPr id="18" name="object 13"/>
          <p:cNvSpPr txBox="1"/>
          <p:nvPr/>
        </p:nvSpPr>
        <p:spPr>
          <a:xfrm>
            <a:off x="5676780" y="1401458"/>
            <a:ext cx="1855470" cy="62484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100;</a:t>
            </a:r>
          </a:p>
        </p:txBody>
      </p:sp>
      <p:sp>
        <p:nvSpPr>
          <p:cNvPr id="19" name="object 14"/>
          <p:cNvSpPr txBox="1"/>
          <p:nvPr/>
        </p:nvSpPr>
        <p:spPr>
          <a:xfrm>
            <a:off x="5728107" y="1045088"/>
            <a:ext cx="1276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Input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examples</a:t>
            </a:r>
          </a:p>
        </p:txBody>
      </p:sp>
      <p:sp>
        <p:nvSpPr>
          <p:cNvPr id="20" name="object 15"/>
          <p:cNvSpPr/>
          <p:nvPr/>
        </p:nvSpPr>
        <p:spPr>
          <a:xfrm>
            <a:off x="656879" y="2583896"/>
            <a:ext cx="4642485" cy="558800"/>
          </a:xfrm>
          <a:custGeom>
            <a:avLst/>
            <a:gdLst/>
            <a:ahLst/>
            <a:cxnLst/>
            <a:rect l="l" t="t" r="r" b="b"/>
            <a:pathLst>
              <a:path w="4642485" h="558800">
                <a:moveTo>
                  <a:pt x="0" y="93068"/>
                </a:moveTo>
                <a:lnTo>
                  <a:pt x="7313" y="56841"/>
                </a:lnTo>
                <a:lnTo>
                  <a:pt x="27258" y="27259"/>
                </a:lnTo>
                <a:lnTo>
                  <a:pt x="56841" y="7313"/>
                </a:lnTo>
                <a:lnTo>
                  <a:pt x="93067" y="0"/>
                </a:lnTo>
                <a:lnTo>
                  <a:pt x="4548897" y="0"/>
                </a:lnTo>
                <a:lnTo>
                  <a:pt x="4585123" y="7313"/>
                </a:lnTo>
                <a:lnTo>
                  <a:pt x="4614706" y="27259"/>
                </a:lnTo>
                <a:lnTo>
                  <a:pt x="4634651" y="56841"/>
                </a:lnTo>
                <a:lnTo>
                  <a:pt x="4641965" y="93068"/>
                </a:lnTo>
                <a:lnTo>
                  <a:pt x="4641965" y="465316"/>
                </a:lnTo>
                <a:lnTo>
                  <a:pt x="4634651" y="501543"/>
                </a:lnTo>
                <a:lnTo>
                  <a:pt x="4614706" y="531125"/>
                </a:lnTo>
                <a:lnTo>
                  <a:pt x="4585123" y="551071"/>
                </a:lnTo>
                <a:lnTo>
                  <a:pt x="4548897" y="558385"/>
                </a:lnTo>
                <a:lnTo>
                  <a:pt x="93067" y="558385"/>
                </a:lnTo>
                <a:lnTo>
                  <a:pt x="56841" y="551071"/>
                </a:lnTo>
                <a:lnTo>
                  <a:pt x="27258" y="531125"/>
                </a:lnTo>
                <a:lnTo>
                  <a:pt x="7313" y="501543"/>
                </a:lnTo>
                <a:lnTo>
                  <a:pt x="0" y="465316"/>
                </a:lnTo>
                <a:lnTo>
                  <a:pt x="0" y="93068"/>
                </a:lnTo>
                <a:close/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1" name="object 16"/>
          <p:cNvGrpSpPr/>
          <p:nvPr/>
        </p:nvGrpSpPr>
        <p:grpSpPr>
          <a:xfrm>
            <a:off x="5668433" y="2286000"/>
            <a:ext cx="2623820" cy="863600"/>
            <a:chOff x="5668433" y="2286000"/>
            <a:chExt cx="2623820" cy="863600"/>
          </a:xfrm>
        </p:grpSpPr>
        <p:pic>
          <p:nvPicPr>
            <p:cNvPr id="22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949" y="2481430"/>
              <a:ext cx="564922" cy="456932"/>
            </a:xfrm>
            <a:prstGeom prst="rect">
              <a:avLst/>
            </a:prstGeom>
          </p:spPr>
        </p:pic>
        <p:pic>
          <p:nvPicPr>
            <p:cNvPr id="23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8433" y="2286000"/>
              <a:ext cx="2044700" cy="863600"/>
            </a:xfrm>
            <a:prstGeom prst="rect">
              <a:avLst/>
            </a:prstGeom>
          </p:spPr>
        </p:pic>
      </p:grpSp>
      <p:sp>
        <p:nvSpPr>
          <p:cNvPr id="24" name="object 19"/>
          <p:cNvSpPr txBox="1"/>
          <p:nvPr/>
        </p:nvSpPr>
        <p:spPr>
          <a:xfrm>
            <a:off x="5677207" y="2294050"/>
            <a:ext cx="1899285" cy="7188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</a:t>
            </a:r>
          </a:p>
        </p:txBody>
      </p:sp>
      <p:pic>
        <p:nvPicPr>
          <p:cNvPr id="25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1285" y="3530048"/>
            <a:ext cx="279618" cy="283788"/>
          </a:xfrm>
          <a:prstGeom prst="rect">
            <a:avLst/>
          </a:prstGeom>
        </p:spPr>
      </p:pic>
      <p:grpSp>
        <p:nvGrpSpPr>
          <p:cNvPr id="26" name="object 21"/>
          <p:cNvGrpSpPr/>
          <p:nvPr/>
        </p:nvGrpSpPr>
        <p:grpSpPr>
          <a:xfrm>
            <a:off x="5672666" y="3255433"/>
            <a:ext cx="2040889" cy="974090"/>
            <a:chOff x="5672666" y="3255433"/>
            <a:chExt cx="2040889" cy="974090"/>
          </a:xfrm>
        </p:grpSpPr>
        <p:pic>
          <p:nvPicPr>
            <p:cNvPr id="27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2666" y="3255433"/>
              <a:ext cx="2040467" cy="973666"/>
            </a:xfrm>
            <a:prstGeom prst="rect">
              <a:avLst/>
            </a:prstGeom>
          </p:spPr>
        </p:pic>
        <p:pic>
          <p:nvPicPr>
            <p:cNvPr id="28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5866" y="3318933"/>
              <a:ext cx="1748367" cy="893233"/>
            </a:xfrm>
            <a:prstGeom prst="rect">
              <a:avLst/>
            </a:prstGeom>
          </p:spPr>
        </p:pic>
      </p:grpSp>
      <p:sp>
        <p:nvSpPr>
          <p:cNvPr id="29" name="object 24"/>
          <p:cNvSpPr txBox="1"/>
          <p:nvPr/>
        </p:nvSpPr>
        <p:spPr>
          <a:xfrm>
            <a:off x="5682669" y="3265158"/>
            <a:ext cx="1893570" cy="8286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540385" marR="167640" indent="-252729">
              <a:lnSpc>
                <a:spcPct val="120400"/>
              </a:lnSpc>
              <a:spcBef>
                <a:spcPts val="375"/>
              </a:spcBef>
            </a:pPr>
            <a:r>
              <a:rPr sz="1200" dirty="0">
                <a:latin typeface="Consolas"/>
                <a:cs typeface="Consolas"/>
              </a:rPr>
              <a:t>while (n &lt; lim)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</a:t>
            </a:r>
          </a:p>
          <a:p>
            <a:pPr marL="28765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pic>
        <p:nvPicPr>
          <p:cNvPr id="30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41012" y="4648706"/>
            <a:ext cx="564922" cy="456932"/>
          </a:xfrm>
          <a:prstGeom prst="rect">
            <a:avLst/>
          </a:prstGeom>
        </p:spPr>
      </p:pic>
      <p:grpSp>
        <p:nvGrpSpPr>
          <p:cNvPr id="31" name="object 26"/>
          <p:cNvGrpSpPr/>
          <p:nvPr/>
        </p:nvGrpSpPr>
        <p:grpSpPr>
          <a:xfrm>
            <a:off x="5710766" y="4373033"/>
            <a:ext cx="2066289" cy="1168400"/>
            <a:chOff x="5710766" y="4373033"/>
            <a:chExt cx="2066289" cy="1168400"/>
          </a:xfrm>
        </p:grpSpPr>
        <p:pic>
          <p:nvPicPr>
            <p:cNvPr id="32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0766" y="4373033"/>
              <a:ext cx="2065867" cy="1168399"/>
            </a:xfrm>
            <a:prstGeom prst="rect">
              <a:avLst/>
            </a:prstGeom>
          </p:spPr>
        </p:pic>
        <p:pic>
          <p:nvPicPr>
            <p:cNvPr id="33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13966" y="4419599"/>
              <a:ext cx="1748367" cy="1121833"/>
            </a:xfrm>
            <a:prstGeom prst="rect">
              <a:avLst/>
            </a:prstGeom>
          </p:spPr>
        </p:pic>
      </p:grpSp>
      <p:sp>
        <p:nvSpPr>
          <p:cNvPr id="34" name="object 29"/>
          <p:cNvSpPr txBox="1"/>
          <p:nvPr/>
        </p:nvSpPr>
        <p:spPr>
          <a:xfrm>
            <a:off x="5720137" y="4382808"/>
            <a:ext cx="1922145" cy="102298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540385" marR="363855" indent="-252729">
              <a:lnSpc>
                <a:spcPct val="120400"/>
              </a:lnSpc>
              <a:spcBef>
                <a:spcPts val="270"/>
              </a:spcBef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(x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1)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100;</a:t>
            </a:r>
          </a:p>
          <a:p>
            <a:pPr marL="54038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</a:t>
            </a:r>
          </a:p>
          <a:p>
            <a:pPr marL="287655">
              <a:lnSpc>
                <a:spcPct val="100000"/>
              </a:lnSpc>
              <a:spcBef>
                <a:spcPts val="33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35" name="object 30"/>
          <p:cNvSpPr txBox="1"/>
          <p:nvPr/>
        </p:nvSpPr>
        <p:spPr>
          <a:xfrm>
            <a:off x="856517" y="1054563"/>
            <a:ext cx="17900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Jack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(subset)</a:t>
            </a:r>
          </a:p>
        </p:txBody>
      </p:sp>
    </p:spTree>
    <p:extLst>
      <p:ext uri="{BB962C8B-B14F-4D97-AF65-F5344CB8AC3E}">
        <p14:creationId xmlns:p14="http://schemas.microsoft.com/office/powerpoint/2010/main" val="250593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8" name="object 3"/>
          <p:cNvGrpSpPr/>
          <p:nvPr/>
        </p:nvGrpSpPr>
        <p:grpSpPr>
          <a:xfrm>
            <a:off x="5465233" y="1388534"/>
            <a:ext cx="2858770" cy="2315845"/>
            <a:chOff x="5465233" y="1388534"/>
            <a:chExt cx="2858770" cy="2315845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8523" y="2235447"/>
              <a:ext cx="564922" cy="456932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233" y="1388534"/>
              <a:ext cx="2413000" cy="2315632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0267" y="1456267"/>
              <a:ext cx="2252132" cy="2226732"/>
            </a:xfrm>
            <a:prstGeom prst="rect">
              <a:avLst/>
            </a:prstGeom>
          </p:spPr>
        </p:pic>
      </p:grpSp>
      <p:sp>
        <p:nvSpPr>
          <p:cNvPr id="12" name="object 7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092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5" dirty="0"/>
              <a:t>r</a:t>
            </a:r>
            <a:r>
              <a:rPr spc="-5" dirty="0"/>
              <a:t>amma</a:t>
            </a:r>
            <a:r>
              <a:rPr dirty="0"/>
              <a:t>r</a:t>
            </a:r>
          </a:p>
        </p:txBody>
      </p:sp>
      <p:sp>
        <p:nvSpPr>
          <p:cNvPr id="13" name="object 8"/>
          <p:cNvSpPr txBox="1"/>
          <p:nvPr/>
        </p:nvSpPr>
        <p:spPr>
          <a:xfrm>
            <a:off x="5728107" y="1045088"/>
            <a:ext cx="1276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Input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examples</a:t>
            </a:r>
          </a:p>
        </p:txBody>
      </p:sp>
      <p:grpSp>
        <p:nvGrpSpPr>
          <p:cNvPr id="14" name="object 9"/>
          <p:cNvGrpSpPr/>
          <p:nvPr/>
        </p:nvGrpSpPr>
        <p:grpSpPr>
          <a:xfrm>
            <a:off x="867833" y="1354666"/>
            <a:ext cx="4390390" cy="4775200"/>
            <a:chOff x="867833" y="1354666"/>
            <a:chExt cx="4390390" cy="4775200"/>
          </a:xfrm>
        </p:grpSpPr>
        <p:pic>
          <p:nvPicPr>
            <p:cNvPr id="15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833" y="1354666"/>
              <a:ext cx="4389966" cy="4775200"/>
            </a:xfrm>
            <a:prstGeom prst="rect">
              <a:avLst/>
            </a:prstGeom>
          </p:spPr>
        </p:pic>
        <p:pic>
          <p:nvPicPr>
            <p:cNvPr id="16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999" y="1405467"/>
              <a:ext cx="4038600" cy="4652432"/>
            </a:xfrm>
            <a:prstGeom prst="rect">
              <a:avLst/>
            </a:prstGeom>
          </p:spPr>
        </p:pic>
      </p:grpSp>
      <p:sp>
        <p:nvSpPr>
          <p:cNvPr id="17" name="object 12"/>
          <p:cNvSpPr txBox="1"/>
          <p:nvPr/>
        </p:nvSpPr>
        <p:spPr>
          <a:xfrm>
            <a:off x="875182" y="1364514"/>
            <a:ext cx="4246880" cy="46291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651510">
              <a:lnSpc>
                <a:spcPts val="1675"/>
              </a:lnSpc>
              <a:spcBef>
                <a:spcPts val="730"/>
              </a:spcBef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statement:	ifStatement</a:t>
            </a:r>
            <a:r>
              <a:rPr sz="1400" spc="-8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endParaRPr sz="1400" dirty="0">
              <a:latin typeface="Times New Roman"/>
              <a:cs typeface="Times New Roman"/>
            </a:endParaRPr>
          </a:p>
          <a:p>
            <a:pPr marL="1527810" marR="1524000">
              <a:lnSpc>
                <a:spcPts val="1670"/>
              </a:lnSpc>
              <a:spcBef>
                <a:spcPts val="60"/>
              </a:spcBef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</a:t>
            </a:r>
            <a:r>
              <a:rPr sz="1400" spc="-6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</a:t>
            </a:r>
            <a:endParaRPr sz="1400" dirty="0">
              <a:latin typeface="Times New Roman"/>
              <a:cs typeface="Times New Roman"/>
            </a:endParaRPr>
          </a:p>
          <a:p>
            <a:pPr marL="518159" marR="1167130" indent="88900">
              <a:lnSpc>
                <a:spcPct val="166700"/>
              </a:lnSpc>
              <a:spcBef>
                <a:spcPts val="40"/>
              </a:spcBef>
              <a:tabLst>
                <a:tab pos="1520190" algn="l"/>
                <a:tab pos="15424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statements:		statement*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ifStatement: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if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29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64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251460">
              <a:lnSpc>
                <a:spcPts val="1675"/>
              </a:lnSpc>
              <a:spcBef>
                <a:spcPts val="1220"/>
              </a:spcBef>
              <a:tabLst>
                <a:tab pos="15405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whileStatement: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while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527810">
              <a:lnSpc>
                <a:spcPts val="1675"/>
              </a:lnSpc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562610" marR="373380" indent="-133350">
              <a:lnSpc>
                <a:spcPts val="2970"/>
              </a:lnSpc>
              <a:spcBef>
                <a:spcPts val="210"/>
              </a:spcBef>
              <a:tabLst>
                <a:tab pos="150114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letStatement:	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let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3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 </a:t>
            </a:r>
            <a:r>
              <a:rPr sz="1400" spc="-3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expression:	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</a:t>
            </a:r>
            <a:r>
              <a:rPr sz="1400" spc="-1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(op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term)?</a:t>
            </a:r>
            <a:endParaRPr sz="1400" dirty="0">
              <a:latin typeface="Times New Roman"/>
              <a:cs typeface="Times New Roman"/>
            </a:endParaRPr>
          </a:p>
          <a:p>
            <a:pPr marL="1007110">
              <a:lnSpc>
                <a:spcPct val="100000"/>
              </a:lnSpc>
              <a:spcBef>
                <a:spcPts val="905"/>
              </a:spcBef>
              <a:tabLst>
                <a:tab pos="1515110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term:	varName</a:t>
            </a:r>
            <a:r>
              <a:rPr sz="1400" spc="-2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3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constant</a:t>
            </a:r>
            <a:endParaRPr sz="1400" dirty="0">
              <a:latin typeface="Times New Roman"/>
              <a:cs typeface="Times New Roman"/>
            </a:endParaRPr>
          </a:p>
          <a:p>
            <a:pPr marL="740410" marR="297180" indent="-88900">
              <a:lnSpc>
                <a:spcPct val="170600"/>
              </a:lnSpc>
              <a:tabLst>
                <a:tab pos="1517015" algn="l"/>
              </a:tabLst>
            </a:pP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varName:	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string </a:t>
            </a:r>
            <a:r>
              <a:rPr sz="1400" dirty="0">
                <a:latin typeface="Times New Roman"/>
                <a:cs typeface="Times New Roman"/>
              </a:rPr>
              <a:t>not </a:t>
            </a:r>
            <a:r>
              <a:rPr sz="1400" spc="-5" dirty="0">
                <a:latin typeface="Times New Roman"/>
                <a:cs typeface="Times New Roman"/>
              </a:rPr>
              <a:t>beginning with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digit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85723"/>
                </a:solidFill>
                <a:latin typeface="Times New Roman"/>
                <a:cs typeface="Times New Roman"/>
              </a:rPr>
              <a:t>constant:	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 decimal number</a:t>
            </a:r>
            <a:endParaRPr sz="1400" dirty="0">
              <a:latin typeface="Times New Roman"/>
              <a:cs typeface="Times New Roman"/>
            </a:endParaRPr>
          </a:p>
          <a:p>
            <a:pPr marL="1140460">
              <a:lnSpc>
                <a:spcPct val="100000"/>
              </a:lnSpc>
              <a:spcBef>
                <a:spcPts val="1120"/>
              </a:spcBef>
              <a:tabLst>
                <a:tab pos="1501140" algn="l"/>
              </a:tabLst>
            </a:pP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op:	'</a:t>
            </a:r>
            <a:r>
              <a:rPr sz="1400" b="1" dirty="0"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&gt;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'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5472329" y="1396409"/>
            <a:ext cx="2271395" cy="21723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396240" marR="520700" indent="-252729">
              <a:lnSpc>
                <a:spcPct val="120400"/>
              </a:lnSpc>
              <a:spcBef>
                <a:spcPts val="445"/>
              </a:spcBef>
            </a:pPr>
            <a:r>
              <a:rPr sz="1200" dirty="0">
                <a:latin typeface="Consolas"/>
                <a:cs typeface="Consolas"/>
              </a:rPr>
              <a:t>while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(lim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100)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if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(x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48335" marR="352425">
              <a:lnSpc>
                <a:spcPts val="1770"/>
              </a:lnSpc>
              <a:spcBef>
                <a:spcPts val="75"/>
              </a:spcBef>
            </a:pPr>
            <a:r>
              <a:rPr sz="1200" dirty="0">
                <a:latin typeface="Consolas"/>
                <a:cs typeface="Consolas"/>
              </a:rPr>
              <a:t>let z = 100;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while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(z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&gt;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0)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901065">
              <a:lnSpc>
                <a:spcPct val="100000"/>
              </a:lnSpc>
              <a:spcBef>
                <a:spcPts val="18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z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z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–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</a:t>
            </a:r>
          </a:p>
          <a:p>
            <a:pPr marL="64833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39624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39624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lim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lim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10;</a:t>
            </a:r>
          </a:p>
          <a:p>
            <a:pPr marL="14351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9" name="object 14"/>
          <p:cNvSpPr txBox="1"/>
          <p:nvPr/>
        </p:nvSpPr>
        <p:spPr>
          <a:xfrm>
            <a:off x="5580894" y="3700947"/>
            <a:ext cx="2769235" cy="207518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Parsing:</a:t>
            </a:r>
            <a:endParaRPr sz="2400" dirty="0">
              <a:latin typeface="Times New Roman"/>
              <a:cs typeface="Times New Roman"/>
            </a:endParaRPr>
          </a:p>
          <a:p>
            <a:pPr marL="12700" marR="5080">
              <a:lnSpc>
                <a:spcPts val="2070"/>
              </a:lnSpc>
              <a:spcBef>
                <a:spcPts val="1030"/>
              </a:spcBef>
            </a:pPr>
            <a:r>
              <a:rPr sz="1900" spc="-5" dirty="0">
                <a:latin typeface="Times New Roman"/>
                <a:cs typeface="Times New Roman"/>
              </a:rPr>
              <a:t>Determining if </a:t>
            </a:r>
            <a:r>
              <a:rPr sz="1900" dirty="0">
                <a:latin typeface="Times New Roman"/>
                <a:cs typeface="Times New Roman"/>
              </a:rPr>
              <a:t>a </a:t>
            </a:r>
            <a:r>
              <a:rPr sz="1900" spc="-5" dirty="0">
                <a:latin typeface="Times New Roman"/>
                <a:cs typeface="Times New Roman"/>
              </a:rPr>
              <a:t>given input </a:t>
            </a:r>
            <a:r>
              <a:rPr sz="1900" spc="-46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conforms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 </a:t>
            </a: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grammar</a:t>
            </a:r>
            <a:endParaRPr sz="1900" dirty="0">
              <a:latin typeface="Times New Roman"/>
              <a:cs typeface="Times New Roman"/>
            </a:endParaRPr>
          </a:p>
          <a:p>
            <a:pPr marL="12700" marR="27940">
              <a:lnSpc>
                <a:spcPct val="89900"/>
              </a:lnSpc>
              <a:spcBef>
                <a:spcPts val="950"/>
              </a:spcBef>
            </a:pPr>
            <a:r>
              <a:rPr sz="1900" dirty="0">
                <a:latin typeface="Times New Roman"/>
                <a:cs typeface="Times New Roman"/>
              </a:rPr>
              <a:t>In </a:t>
            </a:r>
            <a:r>
              <a:rPr sz="1900" spc="-5" dirty="0">
                <a:latin typeface="Times New Roman"/>
                <a:cs typeface="Times New Roman"/>
              </a:rPr>
              <a:t>the process, uncovering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</a:t>
            </a:r>
            <a:r>
              <a:rPr sz="1900" spc="-10" dirty="0">
                <a:latin typeface="Times New Roman"/>
                <a:cs typeface="Times New Roman"/>
              </a:rPr>
              <a:t>grammatical </a:t>
            </a:r>
            <a:r>
              <a:rPr sz="1900" spc="-5" dirty="0">
                <a:latin typeface="Times New Roman"/>
                <a:cs typeface="Times New Roman"/>
              </a:rPr>
              <a:t>structure </a:t>
            </a:r>
            <a:r>
              <a:rPr sz="1900" dirty="0">
                <a:latin typeface="Times New Roman"/>
                <a:cs typeface="Times New Roman"/>
              </a:rPr>
              <a:t>of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given input.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856517" y="1054563"/>
            <a:ext cx="17900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Jack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(subset)</a:t>
            </a:r>
          </a:p>
        </p:txBody>
      </p:sp>
    </p:spTree>
    <p:extLst>
      <p:ext uri="{BB962C8B-B14F-4D97-AF65-F5344CB8AC3E}">
        <p14:creationId xmlns:p14="http://schemas.microsoft.com/office/powerpoint/2010/main" val="320790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3187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 </a:t>
            </a:r>
            <a:r>
              <a:rPr dirty="0"/>
              <a:t>I /</a:t>
            </a:r>
            <a:r>
              <a:rPr spc="-10" dirty="0"/>
              <a:t> </a:t>
            </a:r>
            <a:r>
              <a:rPr spc="-5" dirty="0"/>
              <a:t>parsing</a:t>
            </a:r>
            <a:r>
              <a:rPr sz="1800" spc="-5" dirty="0"/>
              <a:t>:</a:t>
            </a:r>
            <a:r>
              <a:rPr sz="1800" spc="-10" dirty="0"/>
              <a:t> </a:t>
            </a:r>
            <a:r>
              <a:rPr sz="1800" spc="-5" dirty="0"/>
              <a:t>lecture</a:t>
            </a:r>
            <a:r>
              <a:rPr sz="1800" dirty="0"/>
              <a:t> </a:t>
            </a:r>
            <a:r>
              <a:rPr sz="1800" spc="-5" dirty="0"/>
              <a:t>plan</a:t>
            </a:r>
            <a:endParaRPr sz="1800" dirty="0"/>
          </a:p>
        </p:txBody>
      </p:sp>
      <p:sp>
        <p:nvSpPr>
          <p:cNvPr id="9" name="object 4"/>
          <p:cNvSpPr/>
          <p:nvPr/>
        </p:nvSpPr>
        <p:spPr>
          <a:xfrm>
            <a:off x="1254125" y="3255555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85750" y="0"/>
                </a:moveTo>
                <a:lnTo>
                  <a:pt x="2857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85750" y="228600"/>
                </a:lnTo>
                <a:lnTo>
                  <a:pt x="285750" y="304800"/>
                </a:lnTo>
                <a:lnTo>
                  <a:pt x="457200" y="152400"/>
                </a:lnTo>
                <a:lnTo>
                  <a:pt x="28575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/>
          <p:cNvSpPr txBox="1"/>
          <p:nvPr/>
        </p:nvSpPr>
        <p:spPr>
          <a:xfrm>
            <a:off x="1825442" y="153893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1825442" y="1813313"/>
            <a:ext cx="1722755" cy="215900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15" dirty="0">
                <a:latin typeface="Times New Roman"/>
                <a:cs typeface="Times New Roman"/>
              </a:rPr>
              <a:t>Tokenizer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Grammar</a:t>
            </a:r>
          </a:p>
          <a:p>
            <a:pPr marL="281305" indent="-26860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trees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4859093" y="1577604"/>
            <a:ext cx="209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859093" y="1851986"/>
            <a:ext cx="1995805" cy="88074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5316293" y="2711395"/>
            <a:ext cx="2776855" cy="129984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Proposed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implementation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Building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Jack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029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45365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Parse</a:t>
            </a:r>
            <a:r>
              <a:rPr spc="-70" dirty="0"/>
              <a:t> </a:t>
            </a:r>
            <a:r>
              <a:rPr spc="-5" dirty="0"/>
              <a:t>tree</a:t>
            </a:r>
          </a:p>
        </p:txBody>
      </p:sp>
      <p:pic>
        <p:nvPicPr>
          <p:cNvPr id="9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9530" y="1414593"/>
            <a:ext cx="724131" cy="129147"/>
          </a:xfrm>
          <a:prstGeom prst="rect">
            <a:avLst/>
          </a:prstGeom>
        </p:spPr>
      </p:pic>
      <p:grpSp>
        <p:nvGrpSpPr>
          <p:cNvPr id="10" name="object 5"/>
          <p:cNvGrpSpPr/>
          <p:nvPr/>
        </p:nvGrpSpPr>
        <p:grpSpPr>
          <a:xfrm>
            <a:off x="3367418" y="1679279"/>
            <a:ext cx="5114925" cy="4451350"/>
            <a:chOff x="3367418" y="1679279"/>
            <a:chExt cx="5114925" cy="4451350"/>
          </a:xfrm>
        </p:grpSpPr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6278" y="1679279"/>
              <a:ext cx="4195944" cy="4206569"/>
            </a:xfrm>
            <a:prstGeom prst="rect">
              <a:avLst/>
            </a:prstGeom>
          </p:spPr>
        </p:pic>
        <p:pic>
          <p:nvPicPr>
            <p:cNvPr id="12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0594" y="5464105"/>
              <a:ext cx="913419" cy="663120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3370593" y="5464105"/>
              <a:ext cx="913765" cy="663575"/>
            </a:xfrm>
            <a:custGeom>
              <a:avLst/>
              <a:gdLst/>
              <a:ahLst/>
              <a:cxnLst/>
              <a:rect l="l" t="t" r="r" b="b"/>
              <a:pathLst>
                <a:path w="913764" h="663575">
                  <a:moveTo>
                    <a:pt x="0" y="165780"/>
                  </a:moveTo>
                  <a:lnTo>
                    <a:pt x="581860" y="165780"/>
                  </a:lnTo>
                  <a:lnTo>
                    <a:pt x="581860" y="0"/>
                  </a:lnTo>
                  <a:lnTo>
                    <a:pt x="913420" y="331560"/>
                  </a:lnTo>
                  <a:lnTo>
                    <a:pt x="581860" y="663120"/>
                  </a:lnTo>
                  <a:lnTo>
                    <a:pt x="581860" y="497339"/>
                  </a:lnTo>
                  <a:lnTo>
                    <a:pt x="0" y="497339"/>
                  </a:lnTo>
                  <a:lnTo>
                    <a:pt x="0" y="16578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4" name="object 9"/>
          <p:cNvGrpSpPr/>
          <p:nvPr/>
        </p:nvGrpSpPr>
        <p:grpSpPr>
          <a:xfrm>
            <a:off x="393700" y="1308100"/>
            <a:ext cx="3729990" cy="2891790"/>
            <a:chOff x="393700" y="1308100"/>
            <a:chExt cx="3729990" cy="2891790"/>
          </a:xfrm>
        </p:grpSpPr>
        <p:pic>
          <p:nvPicPr>
            <p:cNvPr id="15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700" y="1308100"/>
              <a:ext cx="3729567" cy="2891367"/>
            </a:xfrm>
            <a:prstGeom prst="rect">
              <a:avLst/>
            </a:prstGeom>
          </p:spPr>
        </p:pic>
        <p:pic>
          <p:nvPicPr>
            <p:cNvPr id="16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866" y="1312332"/>
              <a:ext cx="3471332" cy="2844800"/>
            </a:xfrm>
            <a:prstGeom prst="rect">
              <a:avLst/>
            </a:prstGeom>
          </p:spPr>
        </p:pic>
      </p:grpSp>
      <p:sp>
        <p:nvSpPr>
          <p:cNvPr id="17" name="object 12"/>
          <p:cNvSpPr txBox="1"/>
          <p:nvPr/>
        </p:nvSpPr>
        <p:spPr>
          <a:xfrm>
            <a:off x="401574" y="1315307"/>
            <a:ext cx="3584575" cy="274891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400"/>
              </a:spcBef>
              <a:tabLst>
                <a:tab pos="840740" algn="l"/>
              </a:tabLst>
            </a:pP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sentence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:	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nounPhrase</a:t>
            </a:r>
            <a:r>
              <a:rPr sz="1400" i="1" spc="29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verbPhrase</a:t>
            </a:r>
            <a:endParaRPr sz="1400" dirty="0">
              <a:latin typeface="Times New Roman"/>
              <a:cs typeface="Times New Roman"/>
            </a:endParaRPr>
          </a:p>
          <a:p>
            <a:pPr marL="251460" marR="936625">
              <a:lnSpc>
                <a:spcPct val="170600"/>
              </a:lnSpc>
              <a:tabLst>
                <a:tab pos="1294765" algn="l"/>
              </a:tabLst>
            </a:pP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noun</a:t>
            </a:r>
            <a:r>
              <a:rPr sz="1400" i="1" spc="-10" dirty="0">
                <a:solidFill>
                  <a:srgbClr val="385723"/>
                </a:solidFill>
                <a:latin typeface="Times New Roman"/>
                <a:cs typeface="Times New Roman"/>
              </a:rPr>
              <a:t>P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h</a:t>
            </a:r>
            <a:r>
              <a:rPr sz="1400" i="1" spc="5" dirty="0">
                <a:solidFill>
                  <a:srgbClr val="385723"/>
                </a:solidFill>
                <a:latin typeface="Times New Roman"/>
                <a:cs typeface="Times New Roman"/>
              </a:rPr>
              <a:t>r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a</a:t>
            </a:r>
            <a:r>
              <a:rPr sz="1400" i="1" spc="5" dirty="0">
                <a:solidFill>
                  <a:srgbClr val="385723"/>
                </a:solidFill>
                <a:latin typeface="Times New Roman"/>
                <a:cs typeface="Times New Roman"/>
              </a:rPr>
              <a:t>s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:	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de</a:t>
            </a:r>
            <a:r>
              <a:rPr sz="1400" i="1" spc="-5" dirty="0">
                <a:solidFill>
                  <a:srgbClr val="385723"/>
                </a:solidFill>
                <a:latin typeface="Times New Roman"/>
                <a:cs typeface="Times New Roman"/>
              </a:rPr>
              <a:t>t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e</a:t>
            </a:r>
            <a:r>
              <a:rPr sz="1400" i="1" spc="5" dirty="0">
                <a:solidFill>
                  <a:srgbClr val="385723"/>
                </a:solidFill>
                <a:latin typeface="Times New Roman"/>
                <a:cs typeface="Times New Roman"/>
              </a:rPr>
              <a:t>r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m</a:t>
            </a:r>
            <a:r>
              <a:rPr sz="1400" i="1" spc="-5" dirty="0">
                <a:solidFill>
                  <a:srgbClr val="385723"/>
                </a:solidFill>
                <a:latin typeface="Times New Roman"/>
                <a:cs typeface="Times New Roman"/>
              </a:rPr>
              <a:t>i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ner</a:t>
            </a:r>
            <a:r>
              <a:rPr sz="1400" i="1" spc="-19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? </a:t>
            </a:r>
            <a:r>
              <a:rPr sz="1400" spc="150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noun  verbPhrase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:	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verb</a:t>
            </a:r>
            <a:r>
              <a:rPr sz="1400" i="1" spc="29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nounPhrase</a:t>
            </a:r>
            <a:endParaRPr sz="1400" dirty="0">
              <a:latin typeface="Times New Roman"/>
              <a:cs typeface="Times New Roman"/>
            </a:endParaRPr>
          </a:p>
          <a:p>
            <a:pPr marL="740410">
              <a:lnSpc>
                <a:spcPts val="1675"/>
              </a:lnSpc>
              <a:spcBef>
                <a:spcPts val="1220"/>
              </a:spcBef>
              <a:tabLst>
                <a:tab pos="1292860" algn="l"/>
              </a:tabLst>
            </a:pP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noun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:	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5" dirty="0">
                <a:latin typeface="Arial MT"/>
                <a:cs typeface="Arial MT"/>
              </a:rPr>
              <a:t>dog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400" spc="-5" dirty="0">
                <a:latin typeface="Arial MT"/>
                <a:cs typeface="Arial MT"/>
              </a:rPr>
              <a:t>school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5" dirty="0">
                <a:latin typeface="Arial MT"/>
                <a:cs typeface="Arial MT"/>
              </a:rPr>
              <a:t>dina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endParaRPr sz="1400" dirty="0">
              <a:latin typeface="Arial MT"/>
              <a:cs typeface="Arial MT"/>
            </a:endParaRPr>
          </a:p>
          <a:p>
            <a:pPr marL="1285240">
              <a:lnSpc>
                <a:spcPts val="1675"/>
              </a:lnSpc>
            </a:pP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400" spc="-5" dirty="0">
                <a:latin typeface="Arial MT"/>
                <a:cs typeface="Arial MT"/>
              </a:rPr>
              <a:t>he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400" spc="-10" dirty="0">
                <a:latin typeface="Arial MT"/>
                <a:cs typeface="Arial MT"/>
              </a:rPr>
              <a:t>she</a:t>
            </a:r>
            <a:r>
              <a:rPr sz="1400" spc="-10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5" dirty="0">
                <a:latin typeface="Arial MT"/>
                <a:cs typeface="Arial MT"/>
              </a:rPr>
              <a:t>homework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400" spc="-6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...</a:t>
            </a:r>
            <a:endParaRPr sz="1400" dirty="0">
              <a:latin typeface="Arial MT"/>
              <a:cs typeface="Arial MT"/>
            </a:endParaRPr>
          </a:p>
          <a:p>
            <a:pPr marL="784860">
              <a:lnSpc>
                <a:spcPct val="100000"/>
              </a:lnSpc>
              <a:spcBef>
                <a:spcPts val="1220"/>
              </a:spcBef>
              <a:tabLst>
                <a:tab pos="1294765" algn="l"/>
              </a:tabLst>
            </a:pP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verb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:	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5" dirty="0">
                <a:latin typeface="Arial MT"/>
                <a:cs typeface="Arial MT"/>
              </a:rPr>
              <a:t>went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5" dirty="0">
                <a:latin typeface="Arial MT"/>
                <a:cs typeface="Arial MT"/>
              </a:rPr>
              <a:t>ate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400" spc="-10" dirty="0">
                <a:latin typeface="Arial MT"/>
                <a:cs typeface="Arial MT"/>
              </a:rPr>
              <a:t>said</a:t>
            </a:r>
            <a:r>
              <a:rPr sz="1400" spc="-10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...</a:t>
            </a:r>
            <a:endParaRPr sz="1400" dirty="0">
              <a:latin typeface="Arial MT"/>
              <a:cs typeface="Arial MT"/>
            </a:endParaRPr>
          </a:p>
          <a:p>
            <a:pPr marL="295910">
              <a:lnSpc>
                <a:spcPct val="100000"/>
              </a:lnSpc>
              <a:spcBef>
                <a:spcPts val="1185"/>
              </a:spcBef>
              <a:tabLst>
                <a:tab pos="1320165" algn="l"/>
              </a:tabLst>
            </a:pPr>
            <a:r>
              <a:rPr sz="1400" i="1" dirty="0">
                <a:solidFill>
                  <a:srgbClr val="385723"/>
                </a:solidFill>
                <a:latin typeface="Times New Roman"/>
                <a:cs typeface="Times New Roman"/>
              </a:rPr>
              <a:t>determiner</a:t>
            </a:r>
            <a:r>
              <a:rPr sz="1400" dirty="0">
                <a:solidFill>
                  <a:srgbClr val="385723"/>
                </a:solidFill>
                <a:latin typeface="Times New Roman"/>
                <a:cs typeface="Times New Roman"/>
              </a:rPr>
              <a:t>:	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'</a:t>
            </a:r>
            <a:r>
              <a:rPr sz="1400" spc="-5" dirty="0">
                <a:latin typeface="Arial MT"/>
                <a:cs typeface="Arial MT"/>
              </a:rPr>
              <a:t>my</a:t>
            </a:r>
            <a:r>
              <a:rPr sz="1400" spc="-5" dirty="0">
                <a:solidFill>
                  <a:srgbClr val="008000"/>
                </a:solidFill>
                <a:latin typeface="Arial MT"/>
                <a:cs typeface="Arial MT"/>
              </a:rPr>
              <a:t>’</a:t>
            </a:r>
            <a:r>
              <a:rPr sz="1400" spc="-6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|</a:t>
            </a:r>
            <a:r>
              <a:rPr sz="1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...</a:t>
            </a:r>
            <a:endParaRPr sz="1400" dirty="0">
              <a:latin typeface="Arial MT"/>
              <a:cs typeface="Arial MT"/>
            </a:endParaRPr>
          </a:p>
          <a:p>
            <a:pPr marL="891540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.</a:t>
            </a:r>
            <a:r>
              <a:rPr sz="1400" spc="-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.</a:t>
            </a:r>
            <a:r>
              <a:rPr sz="1400" spc="-3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8000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3540445" y="5603070"/>
            <a:ext cx="516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89178" y="4219669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ars</a:t>
            </a:r>
            <a:r>
              <a:rPr sz="16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ng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89178" y="4562547"/>
            <a:ext cx="2339975" cy="14973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250825" indent="-228600">
              <a:lnSpc>
                <a:spcPts val="1730"/>
              </a:lnSpc>
              <a:spcBef>
                <a:spcPts val="3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latin typeface="Times New Roman"/>
                <a:cs typeface="Times New Roman"/>
              </a:rPr>
              <a:t>Determine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if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given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input conforms to the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</a:t>
            </a:r>
          </a:p>
          <a:p>
            <a:pPr marL="241300" marR="5080" indent="-228600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latin typeface="Times New Roman"/>
                <a:cs typeface="Times New Roman"/>
              </a:rPr>
              <a:t>In the process, construct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grammatical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structure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413952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388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Parse</a:t>
            </a:r>
            <a:r>
              <a:rPr spc="-70" dirty="0"/>
              <a:t> </a:t>
            </a:r>
            <a:r>
              <a:rPr spc="-5" dirty="0"/>
              <a:t>tree</a:t>
            </a:r>
            <a:r>
              <a:rPr lang="en-US" spc="-5" dirty="0"/>
              <a:t>: Jack</a:t>
            </a:r>
            <a:endParaRPr spc="-5" dirty="0"/>
          </a:p>
        </p:txBody>
      </p:sp>
      <p:pic>
        <p:nvPicPr>
          <p:cNvPr id="9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4789" y="1205300"/>
            <a:ext cx="722353" cy="617954"/>
          </a:xfrm>
          <a:prstGeom prst="rect">
            <a:avLst/>
          </a:prstGeom>
        </p:spPr>
      </p:pic>
      <p:grpSp>
        <p:nvGrpSpPr>
          <p:cNvPr id="10" name="object 5"/>
          <p:cNvGrpSpPr/>
          <p:nvPr/>
        </p:nvGrpSpPr>
        <p:grpSpPr>
          <a:xfrm>
            <a:off x="198966" y="948267"/>
            <a:ext cx="8153400" cy="5484495"/>
            <a:chOff x="198966" y="948267"/>
            <a:chExt cx="8153400" cy="5484495"/>
          </a:xfrm>
        </p:grpSpPr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5602" y="1884865"/>
              <a:ext cx="5556679" cy="4547861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5530440" y="3422681"/>
              <a:ext cx="477520" cy="975994"/>
            </a:xfrm>
            <a:custGeom>
              <a:avLst/>
              <a:gdLst/>
              <a:ahLst/>
              <a:cxnLst/>
              <a:rect l="l" t="t" r="r" b="b"/>
              <a:pathLst>
                <a:path w="477520" h="975995">
                  <a:moveTo>
                    <a:pt x="201462" y="0"/>
                  </a:moveTo>
                  <a:lnTo>
                    <a:pt x="0" y="915212"/>
                  </a:lnTo>
                  <a:lnTo>
                    <a:pt x="275941" y="975954"/>
                  </a:lnTo>
                  <a:lnTo>
                    <a:pt x="477404" y="60741"/>
                  </a:lnTo>
                  <a:lnTo>
                    <a:pt x="201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4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5" name="object 10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1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7" name="object 12"/>
          <p:cNvGrpSpPr/>
          <p:nvPr/>
        </p:nvGrpSpPr>
        <p:grpSpPr>
          <a:xfrm>
            <a:off x="1638265" y="6027544"/>
            <a:ext cx="920115" cy="669925"/>
            <a:chOff x="1638265" y="6027544"/>
            <a:chExt cx="920115" cy="669925"/>
          </a:xfrm>
        </p:grpSpPr>
        <p:pic>
          <p:nvPicPr>
            <p:cNvPr id="18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1440" y="6030719"/>
              <a:ext cx="913420" cy="663120"/>
            </a:xfrm>
            <a:prstGeom prst="rect">
              <a:avLst/>
            </a:prstGeom>
          </p:spPr>
        </p:pic>
        <p:sp>
          <p:nvSpPr>
            <p:cNvPr id="19" name="object 14"/>
            <p:cNvSpPr/>
            <p:nvPr/>
          </p:nvSpPr>
          <p:spPr>
            <a:xfrm>
              <a:off x="1641440" y="6030719"/>
              <a:ext cx="913765" cy="663575"/>
            </a:xfrm>
            <a:custGeom>
              <a:avLst/>
              <a:gdLst/>
              <a:ahLst/>
              <a:cxnLst/>
              <a:rect l="l" t="t" r="r" b="b"/>
              <a:pathLst>
                <a:path w="913764" h="663575">
                  <a:moveTo>
                    <a:pt x="0" y="165780"/>
                  </a:moveTo>
                  <a:lnTo>
                    <a:pt x="581860" y="165780"/>
                  </a:lnTo>
                  <a:lnTo>
                    <a:pt x="581860" y="0"/>
                  </a:lnTo>
                  <a:lnTo>
                    <a:pt x="913420" y="331560"/>
                  </a:lnTo>
                  <a:lnTo>
                    <a:pt x="581860" y="663120"/>
                  </a:lnTo>
                  <a:lnTo>
                    <a:pt x="581860" y="497339"/>
                  </a:lnTo>
                  <a:lnTo>
                    <a:pt x="0" y="497339"/>
                  </a:lnTo>
                  <a:lnTo>
                    <a:pt x="0" y="16578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15"/>
          <p:cNvSpPr txBox="1"/>
          <p:nvPr/>
        </p:nvSpPr>
        <p:spPr>
          <a:xfrm>
            <a:off x="1811291" y="6169685"/>
            <a:ext cx="516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/>
          <p:nvPr/>
        </p:nvSpPr>
        <p:spPr>
          <a:xfrm>
            <a:off x="2473818" y="1016767"/>
            <a:ext cx="652780" cy="235585"/>
          </a:xfrm>
          <a:custGeom>
            <a:avLst/>
            <a:gdLst/>
            <a:ahLst/>
            <a:cxnLst/>
            <a:rect l="l" t="t" r="r" b="b"/>
            <a:pathLst>
              <a:path w="652780" h="235584">
                <a:moveTo>
                  <a:pt x="613216" y="0"/>
                </a:moveTo>
                <a:lnTo>
                  <a:pt x="39232" y="0"/>
                </a:lnTo>
                <a:lnTo>
                  <a:pt x="23961" y="3083"/>
                </a:lnTo>
                <a:lnTo>
                  <a:pt x="11491" y="11491"/>
                </a:lnTo>
                <a:lnTo>
                  <a:pt x="3083" y="23961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8"/>
                </a:lnTo>
                <a:lnTo>
                  <a:pt x="23961" y="232306"/>
                </a:lnTo>
                <a:lnTo>
                  <a:pt x="39232" y="235389"/>
                </a:lnTo>
                <a:lnTo>
                  <a:pt x="613216" y="235389"/>
                </a:lnTo>
                <a:lnTo>
                  <a:pt x="628487" y="232306"/>
                </a:lnTo>
                <a:lnTo>
                  <a:pt x="640958" y="223898"/>
                </a:lnTo>
                <a:lnTo>
                  <a:pt x="649365" y="211427"/>
                </a:lnTo>
                <a:lnTo>
                  <a:pt x="652448" y="196156"/>
                </a:lnTo>
                <a:lnTo>
                  <a:pt x="652448" y="39231"/>
                </a:lnTo>
                <a:lnTo>
                  <a:pt x="649365" y="23961"/>
                </a:lnTo>
                <a:lnTo>
                  <a:pt x="640958" y="11491"/>
                </a:lnTo>
                <a:lnTo>
                  <a:pt x="628487" y="3083"/>
                </a:lnTo>
                <a:lnTo>
                  <a:pt x="61321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1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27" name="object 22"/>
          <p:cNvSpPr txBox="1"/>
          <p:nvPr/>
        </p:nvSpPr>
        <p:spPr>
          <a:xfrm>
            <a:off x="811113" y="6539316"/>
            <a:ext cx="72326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3211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820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Parse</a:t>
            </a:r>
            <a:r>
              <a:rPr spc="-70" dirty="0"/>
              <a:t> </a:t>
            </a:r>
            <a:r>
              <a:rPr spc="-5" dirty="0"/>
              <a:t>tree</a:t>
            </a:r>
            <a:r>
              <a:rPr lang="en-US" spc="-5" dirty="0"/>
              <a:t> : Jack</a:t>
            </a:r>
            <a:endParaRPr spc="-5" dirty="0"/>
          </a:p>
        </p:txBody>
      </p:sp>
      <p:sp>
        <p:nvSpPr>
          <p:cNvPr id="27" name="object 22"/>
          <p:cNvSpPr txBox="1"/>
          <p:nvPr/>
        </p:nvSpPr>
        <p:spPr>
          <a:xfrm>
            <a:off x="811113" y="6539316"/>
            <a:ext cx="72326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9" y="1056923"/>
            <a:ext cx="7874636" cy="5110514"/>
          </a:xfrm>
          <a:prstGeom prst="rect">
            <a:avLst/>
          </a:prstGeom>
        </p:spPr>
      </p:pic>
      <p:sp>
        <p:nvSpPr>
          <p:cNvPr id="28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70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4328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Parse</a:t>
            </a:r>
            <a:r>
              <a:rPr spc="-70" dirty="0"/>
              <a:t> </a:t>
            </a:r>
            <a:r>
              <a:rPr spc="-5" dirty="0"/>
              <a:t>tree</a:t>
            </a:r>
            <a:r>
              <a:rPr lang="en-US" spc="-5" dirty="0"/>
              <a:t>: Jack</a:t>
            </a:r>
            <a:endParaRPr spc="-5" dirty="0"/>
          </a:p>
        </p:txBody>
      </p:sp>
      <p:grpSp>
        <p:nvGrpSpPr>
          <p:cNvPr id="8" name="object 3"/>
          <p:cNvGrpSpPr/>
          <p:nvPr/>
        </p:nvGrpSpPr>
        <p:grpSpPr>
          <a:xfrm>
            <a:off x="198966" y="948267"/>
            <a:ext cx="3166745" cy="3124200"/>
            <a:chOff x="198966" y="948267"/>
            <a:chExt cx="3166745" cy="312420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17" name="object 12"/>
          <p:cNvGrpSpPr/>
          <p:nvPr/>
        </p:nvGrpSpPr>
        <p:grpSpPr>
          <a:xfrm>
            <a:off x="3530600" y="927100"/>
            <a:ext cx="4838700" cy="5478145"/>
            <a:chOff x="3530600" y="927100"/>
            <a:chExt cx="4838700" cy="5478145"/>
          </a:xfrm>
        </p:grpSpPr>
        <p:pic>
          <p:nvPicPr>
            <p:cNvPr id="18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pic>
          <p:nvPicPr>
            <p:cNvPr id="19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2632" y="956732"/>
              <a:ext cx="4406900" cy="5418667"/>
            </a:xfrm>
            <a:prstGeom prst="rect">
              <a:avLst/>
            </a:prstGeom>
          </p:spPr>
        </p:pic>
        <p:sp>
          <p:nvSpPr>
            <p:cNvPr id="20" name="object 1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6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3791709" y="948328"/>
            <a:ext cx="2876550" cy="35941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5424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541780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5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5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3791709" y="4529727"/>
            <a:ext cx="4133850" cy="16383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382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8382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8382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&lt;/letStatement&gt;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&lt;/statements&gt;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4" name="object 19"/>
          <p:cNvSpPr/>
          <p:nvPr/>
        </p:nvSpPr>
        <p:spPr>
          <a:xfrm>
            <a:off x="1003424" y="4560520"/>
            <a:ext cx="2698750" cy="802005"/>
          </a:xfrm>
          <a:custGeom>
            <a:avLst/>
            <a:gdLst/>
            <a:ahLst/>
            <a:cxnLst/>
            <a:rect l="l" t="t" r="r" b="b"/>
            <a:pathLst>
              <a:path w="2698750" h="802004">
                <a:moveTo>
                  <a:pt x="2008200" y="26783"/>
                </a:moveTo>
                <a:lnTo>
                  <a:pt x="129207" y="26783"/>
                </a:lnTo>
                <a:lnTo>
                  <a:pt x="78914" y="36936"/>
                </a:lnTo>
                <a:lnTo>
                  <a:pt x="37844" y="64627"/>
                </a:lnTo>
                <a:lnTo>
                  <a:pt x="10153" y="105697"/>
                </a:lnTo>
                <a:lnTo>
                  <a:pt x="0" y="155989"/>
                </a:lnTo>
                <a:lnTo>
                  <a:pt x="0" y="672800"/>
                </a:lnTo>
                <a:lnTo>
                  <a:pt x="10153" y="723094"/>
                </a:lnTo>
                <a:lnTo>
                  <a:pt x="37844" y="764164"/>
                </a:lnTo>
                <a:lnTo>
                  <a:pt x="78914" y="791854"/>
                </a:lnTo>
                <a:lnTo>
                  <a:pt x="129207" y="802008"/>
                </a:lnTo>
                <a:lnTo>
                  <a:pt x="2008200" y="802008"/>
                </a:lnTo>
                <a:lnTo>
                  <a:pt x="2058494" y="791854"/>
                </a:lnTo>
                <a:lnTo>
                  <a:pt x="2099565" y="764164"/>
                </a:lnTo>
                <a:lnTo>
                  <a:pt x="2127255" y="723094"/>
                </a:lnTo>
                <a:lnTo>
                  <a:pt x="2137409" y="672800"/>
                </a:lnTo>
                <a:lnTo>
                  <a:pt x="2137409" y="349793"/>
                </a:lnTo>
                <a:lnTo>
                  <a:pt x="2448316" y="155991"/>
                </a:lnTo>
                <a:lnTo>
                  <a:pt x="2137408" y="155989"/>
                </a:lnTo>
                <a:lnTo>
                  <a:pt x="2127255" y="105697"/>
                </a:lnTo>
                <a:lnTo>
                  <a:pt x="2099565" y="64627"/>
                </a:lnTo>
                <a:lnTo>
                  <a:pt x="2058494" y="36936"/>
                </a:lnTo>
                <a:lnTo>
                  <a:pt x="2008200" y="26783"/>
                </a:lnTo>
                <a:close/>
              </a:path>
              <a:path w="2698750" h="802004">
                <a:moveTo>
                  <a:pt x="2698565" y="0"/>
                </a:moveTo>
                <a:lnTo>
                  <a:pt x="2137409" y="155991"/>
                </a:lnTo>
                <a:lnTo>
                  <a:pt x="2448320" y="155989"/>
                </a:lnTo>
                <a:lnTo>
                  <a:pt x="2698565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0"/>
          <p:cNvSpPr txBox="1"/>
          <p:nvPr/>
        </p:nvSpPr>
        <p:spPr>
          <a:xfrm>
            <a:off x="1225198" y="4648970"/>
            <a:ext cx="16941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705" marR="5080" indent="-42164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Same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tree,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XML</a:t>
            </a:r>
          </a:p>
        </p:txBody>
      </p:sp>
      <p:sp>
        <p:nvSpPr>
          <p:cNvPr id="26" name="object 21"/>
          <p:cNvSpPr/>
          <p:nvPr/>
        </p:nvSpPr>
        <p:spPr>
          <a:xfrm>
            <a:off x="2473818" y="1016767"/>
            <a:ext cx="652780" cy="235585"/>
          </a:xfrm>
          <a:custGeom>
            <a:avLst/>
            <a:gdLst/>
            <a:ahLst/>
            <a:cxnLst/>
            <a:rect l="l" t="t" r="r" b="b"/>
            <a:pathLst>
              <a:path w="652780" h="235584">
                <a:moveTo>
                  <a:pt x="613216" y="0"/>
                </a:moveTo>
                <a:lnTo>
                  <a:pt x="39232" y="0"/>
                </a:lnTo>
                <a:lnTo>
                  <a:pt x="23961" y="3083"/>
                </a:lnTo>
                <a:lnTo>
                  <a:pt x="11491" y="11491"/>
                </a:lnTo>
                <a:lnTo>
                  <a:pt x="3083" y="23961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8"/>
                </a:lnTo>
                <a:lnTo>
                  <a:pt x="23961" y="232306"/>
                </a:lnTo>
                <a:lnTo>
                  <a:pt x="39232" y="235389"/>
                </a:lnTo>
                <a:lnTo>
                  <a:pt x="613216" y="235389"/>
                </a:lnTo>
                <a:lnTo>
                  <a:pt x="628487" y="232306"/>
                </a:lnTo>
                <a:lnTo>
                  <a:pt x="640958" y="223898"/>
                </a:lnTo>
                <a:lnTo>
                  <a:pt x="649365" y="211427"/>
                </a:lnTo>
                <a:lnTo>
                  <a:pt x="652448" y="196156"/>
                </a:lnTo>
                <a:lnTo>
                  <a:pt x="652448" y="39231"/>
                </a:lnTo>
                <a:lnTo>
                  <a:pt x="649365" y="23961"/>
                </a:lnTo>
                <a:lnTo>
                  <a:pt x="640958" y="11491"/>
                </a:lnTo>
                <a:lnTo>
                  <a:pt x="628487" y="3083"/>
                </a:lnTo>
                <a:lnTo>
                  <a:pt x="61321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2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28" name="object 23"/>
          <p:cNvSpPr/>
          <p:nvPr/>
        </p:nvSpPr>
        <p:spPr>
          <a:xfrm>
            <a:off x="7193968" y="1009318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5" y="0"/>
                </a:moveTo>
                <a:lnTo>
                  <a:pt x="39231" y="0"/>
                </a:lnTo>
                <a:lnTo>
                  <a:pt x="23960" y="3082"/>
                </a:lnTo>
                <a:lnTo>
                  <a:pt x="11490" y="11490"/>
                </a:lnTo>
                <a:lnTo>
                  <a:pt x="3082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2" y="211427"/>
                </a:lnTo>
                <a:lnTo>
                  <a:pt x="11490" y="223897"/>
                </a:lnTo>
                <a:lnTo>
                  <a:pt x="23960" y="232305"/>
                </a:lnTo>
                <a:lnTo>
                  <a:pt x="39231" y="235388"/>
                </a:lnTo>
                <a:lnTo>
                  <a:pt x="894735" y="235388"/>
                </a:lnTo>
                <a:lnTo>
                  <a:pt x="910006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6" y="3082"/>
                </a:lnTo>
                <a:lnTo>
                  <a:pt x="894735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4"/>
          <p:cNvSpPr txBox="1"/>
          <p:nvPr/>
        </p:nvSpPr>
        <p:spPr>
          <a:xfrm>
            <a:off x="7260108" y="1018617"/>
            <a:ext cx="8140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30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63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8" name="object 3"/>
          <p:cNvGrpSpPr/>
          <p:nvPr/>
        </p:nvGrpSpPr>
        <p:grpSpPr>
          <a:xfrm>
            <a:off x="317500" y="1418167"/>
            <a:ext cx="3827145" cy="3014345"/>
            <a:chOff x="317500" y="1418167"/>
            <a:chExt cx="3827145" cy="3014345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500" y="1418167"/>
              <a:ext cx="3826932" cy="3014132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966" y="1532467"/>
              <a:ext cx="3767667" cy="2832100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328081" y="1426847"/>
              <a:ext cx="3681095" cy="2869565"/>
            </a:xfrm>
            <a:custGeom>
              <a:avLst/>
              <a:gdLst/>
              <a:ahLst/>
              <a:cxnLst/>
              <a:rect l="l" t="t" r="r" b="b"/>
              <a:pathLst>
                <a:path w="3681095" h="2869565">
                  <a:moveTo>
                    <a:pt x="3680719" y="0"/>
                  </a:moveTo>
                  <a:lnTo>
                    <a:pt x="0" y="0"/>
                  </a:lnTo>
                  <a:lnTo>
                    <a:pt x="0" y="2869448"/>
                  </a:lnTo>
                  <a:lnTo>
                    <a:pt x="3680719" y="2869448"/>
                  </a:lnTo>
                  <a:lnTo>
                    <a:pt x="3680719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7"/>
            <p:cNvSpPr/>
            <p:nvPr/>
          </p:nvSpPr>
          <p:spPr>
            <a:xfrm>
              <a:off x="328081" y="1426847"/>
              <a:ext cx="3681095" cy="2869565"/>
            </a:xfrm>
            <a:custGeom>
              <a:avLst/>
              <a:gdLst/>
              <a:ahLst/>
              <a:cxnLst/>
              <a:rect l="l" t="t" r="r" b="b"/>
              <a:pathLst>
                <a:path w="3681095" h="2869565">
                  <a:moveTo>
                    <a:pt x="0" y="0"/>
                  </a:moveTo>
                  <a:lnTo>
                    <a:pt x="3680719" y="0"/>
                  </a:lnTo>
                  <a:lnTo>
                    <a:pt x="3680719" y="2869448"/>
                  </a:lnTo>
                  <a:lnTo>
                    <a:pt x="0" y="28694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408981" y="1551757"/>
            <a:ext cx="2465070" cy="1673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Main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433070" marR="257175" indent="-252729" algn="just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Consolas"/>
                <a:cs typeface="Consolas"/>
              </a:rPr>
              <a:t>function void main() {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var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p1,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p2,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p3;</a:t>
            </a:r>
          </a:p>
          <a:p>
            <a:pPr marL="433070" marR="5080" algn="just">
              <a:lnSpc>
                <a:spcPts val="1430"/>
              </a:lnSpc>
              <a:spcBef>
                <a:spcPts val="4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p1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Point.new(1,2);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p2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Point.new(3,4);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p3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p1.plus(p2);</a:t>
            </a:r>
          </a:p>
          <a:p>
            <a:pPr marL="433070" algn="just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p3.print();</a:t>
            </a:r>
          </a:p>
          <a:p>
            <a:pPr marL="433070" algn="just">
              <a:lnSpc>
                <a:spcPts val="1435"/>
              </a:lnSpc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b="1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should</a:t>
            </a:r>
            <a:r>
              <a:rPr sz="1200" b="1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print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(4,6)</a:t>
            </a:r>
            <a:endParaRPr sz="1200" dirty="0">
              <a:latin typeface="Consolas"/>
              <a:cs typeface="Consolas"/>
            </a:endParaRPr>
          </a:p>
          <a:p>
            <a:pPr marL="433070" algn="just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Output.println();</a:t>
            </a:r>
          </a:p>
        </p:txBody>
      </p:sp>
      <p:sp>
        <p:nvSpPr>
          <p:cNvPr id="14" name="object 9"/>
          <p:cNvSpPr txBox="1"/>
          <p:nvPr/>
        </p:nvSpPr>
        <p:spPr>
          <a:xfrm>
            <a:off x="829668" y="3198587"/>
            <a:ext cx="305435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do</a:t>
            </a:r>
            <a:r>
              <a:rPr sz="1200" spc="-7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Output.printInt(p1.distance(p3));</a:t>
            </a:r>
          </a:p>
          <a:p>
            <a:pPr marL="12700">
              <a:lnSpc>
                <a:spcPts val="1435"/>
              </a:lnSpc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b="1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should</a:t>
            </a:r>
            <a:r>
              <a:rPr sz="1200" b="1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print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5</a:t>
            </a:r>
            <a:endParaRPr sz="1200" dirty="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return;</a:t>
            </a:r>
          </a:p>
        </p:txBody>
      </p:sp>
      <p:sp>
        <p:nvSpPr>
          <p:cNvPr id="15" name="object 10"/>
          <p:cNvSpPr txBox="1"/>
          <p:nvPr/>
        </p:nvSpPr>
        <p:spPr>
          <a:xfrm>
            <a:off x="577256" y="3744687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6" name="object 11"/>
          <p:cNvSpPr txBox="1"/>
          <p:nvPr/>
        </p:nvSpPr>
        <p:spPr>
          <a:xfrm>
            <a:off x="408981" y="3930891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object 12"/>
          <p:cNvSpPr txBox="1"/>
          <p:nvPr/>
        </p:nvSpPr>
        <p:spPr>
          <a:xfrm>
            <a:off x="1328357" y="1031480"/>
            <a:ext cx="15932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high-level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program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4762500" y="1418167"/>
            <a:ext cx="2332990" cy="5224145"/>
            <a:chOff x="4762500" y="1418167"/>
            <a:chExt cx="2332990" cy="5224145"/>
          </a:xfrm>
        </p:grpSpPr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0350" y="1733916"/>
              <a:ext cx="734694" cy="602234"/>
            </a:xfrm>
            <a:prstGeom prst="rect">
              <a:avLst/>
            </a:prstGeom>
          </p:spPr>
        </p:pic>
        <p:pic>
          <p:nvPicPr>
            <p:cNvPr id="20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6732" y="1418167"/>
              <a:ext cx="1655232" cy="5223932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2500" y="1540932"/>
              <a:ext cx="1583267" cy="50249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4775517" y="1427493"/>
              <a:ext cx="1511935" cy="5080635"/>
            </a:xfrm>
            <a:custGeom>
              <a:avLst/>
              <a:gdLst/>
              <a:ahLst/>
              <a:cxnLst/>
              <a:rect l="l" t="t" r="r" b="b"/>
              <a:pathLst>
                <a:path w="1511935" h="5080634">
                  <a:moveTo>
                    <a:pt x="1511372" y="0"/>
                  </a:moveTo>
                  <a:lnTo>
                    <a:pt x="0" y="0"/>
                  </a:lnTo>
                  <a:lnTo>
                    <a:pt x="0" y="5080194"/>
                  </a:lnTo>
                  <a:lnTo>
                    <a:pt x="1511372" y="5080194"/>
                  </a:lnTo>
                  <a:lnTo>
                    <a:pt x="1511372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4775517" y="1427493"/>
              <a:ext cx="1511935" cy="5080635"/>
            </a:xfrm>
            <a:custGeom>
              <a:avLst/>
              <a:gdLst/>
              <a:ahLst/>
              <a:cxnLst/>
              <a:rect l="l" t="t" r="r" b="b"/>
              <a:pathLst>
                <a:path w="1511935" h="5080634">
                  <a:moveTo>
                    <a:pt x="0" y="0"/>
                  </a:moveTo>
                  <a:lnTo>
                    <a:pt x="1511372" y="0"/>
                  </a:lnTo>
                  <a:lnTo>
                    <a:pt x="1511372" y="5080194"/>
                  </a:lnTo>
                  <a:lnTo>
                    <a:pt x="0" y="50801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4772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Two-tier</a:t>
            </a:r>
            <a:r>
              <a:rPr spc="-50" dirty="0"/>
              <a:t> </a:t>
            </a:r>
            <a:r>
              <a:rPr spc="-5" dirty="0"/>
              <a:t>compilation</a:t>
            </a:r>
          </a:p>
        </p:txBody>
      </p:sp>
      <p:sp>
        <p:nvSpPr>
          <p:cNvPr id="25" name="object 20"/>
          <p:cNvSpPr txBox="1"/>
          <p:nvPr/>
        </p:nvSpPr>
        <p:spPr>
          <a:xfrm>
            <a:off x="4846956" y="1560495"/>
            <a:ext cx="12877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</a:p>
          <a:p>
            <a:pPr marL="12700" marR="5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constant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eq</a:t>
            </a:r>
          </a:p>
          <a:p>
            <a:pPr marL="12700">
              <a:lnSpc>
                <a:spcPts val="1420"/>
              </a:lnSpc>
            </a:pPr>
            <a:r>
              <a:rPr sz="1200" dirty="0">
                <a:latin typeface="Consolas"/>
                <a:cs typeface="Consolas"/>
              </a:rPr>
              <a:t>not</a:t>
            </a:r>
          </a:p>
          <a:p>
            <a:pPr marL="12700" marR="5080">
              <a:lnSpc>
                <a:spcPts val="1430"/>
              </a:lnSpc>
              <a:spcBef>
                <a:spcPts val="55"/>
              </a:spcBef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argument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neg</a:t>
            </a:r>
          </a:p>
        </p:txBody>
      </p:sp>
      <p:sp>
        <p:nvSpPr>
          <p:cNvPr id="26" name="object 21"/>
          <p:cNvSpPr txBox="1"/>
          <p:nvPr/>
        </p:nvSpPr>
        <p:spPr>
          <a:xfrm>
            <a:off x="4846956" y="2839026"/>
            <a:ext cx="1287780" cy="350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call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div</a:t>
            </a:r>
          </a:p>
          <a:p>
            <a:pPr marL="1270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pop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argument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3</a:t>
            </a:r>
          </a:p>
          <a:p>
            <a:pPr marL="12700" marR="257175">
              <a:lnSpc>
                <a:spcPts val="1430"/>
              </a:lnSpc>
              <a:spcBef>
                <a:spcPts val="55"/>
              </a:spcBef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neg</a:t>
            </a:r>
          </a:p>
          <a:p>
            <a:pPr marL="12700">
              <a:lnSpc>
                <a:spcPts val="1385"/>
              </a:lnSpc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</a:t>
            </a:r>
          </a:p>
          <a:p>
            <a:pPr marL="12700" marR="257175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2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add</a:t>
            </a:r>
          </a:p>
          <a:p>
            <a:pPr marL="12700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constant</a:t>
            </a:r>
            <a:r>
              <a:rPr sz="1200" spc="-4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2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pop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argument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</a:t>
            </a:r>
          </a:p>
          <a:p>
            <a:pPr marL="1270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</a:p>
          <a:p>
            <a:pPr marL="12700" marR="5080">
              <a:lnSpc>
                <a:spcPts val="1430"/>
              </a:lnSpc>
              <a:spcBef>
                <a:spcPts val="55"/>
              </a:spcBef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constant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not</a:t>
            </a:r>
          </a:p>
          <a:p>
            <a:pPr marL="12700">
              <a:lnSpc>
                <a:spcPts val="1385"/>
              </a:lnSpc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</a:t>
            </a:r>
          </a:p>
          <a:p>
            <a:pPr marL="1270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</a:p>
          <a:p>
            <a:pPr marL="12700" marR="257175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push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local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add</a:t>
            </a:r>
          </a:p>
          <a:p>
            <a:pPr marL="12700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27" name="object 22"/>
          <p:cNvSpPr/>
          <p:nvPr/>
        </p:nvSpPr>
        <p:spPr>
          <a:xfrm>
            <a:off x="3252289" y="2293852"/>
            <a:ext cx="1500505" cy="1044575"/>
          </a:xfrm>
          <a:custGeom>
            <a:avLst/>
            <a:gdLst/>
            <a:ahLst/>
            <a:cxnLst/>
            <a:rect l="l" t="t" r="r" b="b"/>
            <a:pathLst>
              <a:path w="1500504" h="1044575">
                <a:moveTo>
                  <a:pt x="954171" y="0"/>
                </a:moveTo>
                <a:lnTo>
                  <a:pt x="954171" y="260990"/>
                </a:lnTo>
                <a:lnTo>
                  <a:pt x="0" y="260990"/>
                </a:lnTo>
                <a:lnTo>
                  <a:pt x="0" y="782971"/>
                </a:lnTo>
                <a:lnTo>
                  <a:pt x="954171" y="782971"/>
                </a:lnTo>
                <a:lnTo>
                  <a:pt x="954171" y="1043961"/>
                </a:lnTo>
                <a:lnTo>
                  <a:pt x="1499880" y="521981"/>
                </a:lnTo>
                <a:lnTo>
                  <a:pt x="9541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3"/>
          <p:cNvSpPr txBox="1"/>
          <p:nvPr/>
        </p:nvSpPr>
        <p:spPr>
          <a:xfrm>
            <a:off x="3483213" y="2653273"/>
            <a:ext cx="870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Compiler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5144963" y="1027338"/>
            <a:ext cx="787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VM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</a:t>
            </a:r>
          </a:p>
        </p:txBody>
      </p:sp>
      <p:grpSp>
        <p:nvGrpSpPr>
          <p:cNvPr id="30" name="object 25"/>
          <p:cNvGrpSpPr/>
          <p:nvPr/>
        </p:nvGrpSpPr>
        <p:grpSpPr>
          <a:xfrm>
            <a:off x="7078133" y="1430866"/>
            <a:ext cx="1676400" cy="5236845"/>
            <a:chOff x="7078133" y="1430866"/>
            <a:chExt cx="1676400" cy="5236845"/>
          </a:xfrm>
        </p:grpSpPr>
        <p:pic>
          <p:nvPicPr>
            <p:cNvPr id="31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8133" y="1430866"/>
              <a:ext cx="1676400" cy="5232400"/>
            </a:xfrm>
            <a:prstGeom prst="rect">
              <a:avLst/>
            </a:prstGeom>
          </p:spPr>
        </p:pic>
        <p:pic>
          <p:nvPicPr>
            <p:cNvPr id="32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2367" y="1460500"/>
              <a:ext cx="1663700" cy="5207000"/>
            </a:xfrm>
            <a:prstGeom prst="rect">
              <a:avLst/>
            </a:prstGeom>
          </p:spPr>
        </p:pic>
      </p:grpSp>
      <p:sp>
        <p:nvSpPr>
          <p:cNvPr id="33" name="object 28"/>
          <p:cNvSpPr txBox="1"/>
          <p:nvPr/>
        </p:nvSpPr>
        <p:spPr>
          <a:xfrm>
            <a:off x="7087160" y="1438696"/>
            <a:ext cx="1530350" cy="509016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ts val="1435"/>
              </a:lnSpc>
              <a:spcBef>
                <a:spcPts val="434"/>
              </a:spcBef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1110111111001000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0000000000010001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1110101010001000</a:t>
            </a:r>
          </a:p>
          <a:p>
            <a:pPr algn="ctr">
              <a:lnSpc>
                <a:spcPts val="1435"/>
              </a:lnSpc>
              <a:spcBef>
                <a:spcPts val="30"/>
              </a:spcBef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1111110000010000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0000000000000000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1111010011010000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0000000000010010</a:t>
            </a:r>
          </a:p>
          <a:p>
            <a:pPr algn="ctr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1110001100000001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1111110000010000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0000000000010001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algn="ctr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1110111111001000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0000000000010001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1110101010001000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1111110000010000</a:t>
            </a:r>
          </a:p>
          <a:p>
            <a:pPr algn="ctr">
              <a:lnSpc>
                <a:spcPts val="1435"/>
              </a:lnSpc>
              <a:spcBef>
                <a:spcPts val="30"/>
              </a:spcBef>
            </a:pPr>
            <a:r>
              <a:rPr sz="1200" dirty="0">
                <a:latin typeface="Consolas"/>
                <a:cs typeface="Consolas"/>
              </a:rPr>
              <a:t>0000000000000000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1111010011010000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0000000000010010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1110001100000001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0000000000010000</a:t>
            </a:r>
          </a:p>
          <a:p>
            <a:pPr algn="ctr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1111110000010000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0000000000010001</a:t>
            </a:r>
          </a:p>
          <a:p>
            <a:pPr algn="ctr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4" name="object 29"/>
          <p:cNvSpPr txBox="1"/>
          <p:nvPr/>
        </p:nvSpPr>
        <p:spPr>
          <a:xfrm>
            <a:off x="7228133" y="1021886"/>
            <a:ext cx="11506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machine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</a:t>
            </a:r>
          </a:p>
        </p:txBody>
      </p:sp>
      <p:sp>
        <p:nvSpPr>
          <p:cNvPr id="35" name="object 30"/>
          <p:cNvSpPr/>
          <p:nvPr/>
        </p:nvSpPr>
        <p:spPr>
          <a:xfrm>
            <a:off x="5384265" y="2267816"/>
            <a:ext cx="1682750" cy="1091565"/>
          </a:xfrm>
          <a:custGeom>
            <a:avLst/>
            <a:gdLst/>
            <a:ahLst/>
            <a:cxnLst/>
            <a:rect l="l" t="t" r="r" b="b"/>
            <a:pathLst>
              <a:path w="1682750" h="1091564">
                <a:moveTo>
                  <a:pt x="1112111" y="0"/>
                </a:moveTo>
                <a:lnTo>
                  <a:pt x="1112111" y="272746"/>
                </a:lnTo>
                <a:lnTo>
                  <a:pt x="0" y="272746"/>
                </a:lnTo>
                <a:lnTo>
                  <a:pt x="0" y="818243"/>
                </a:lnTo>
                <a:lnTo>
                  <a:pt x="1112111" y="818243"/>
                </a:lnTo>
                <a:lnTo>
                  <a:pt x="1112111" y="1090989"/>
                </a:lnTo>
                <a:lnTo>
                  <a:pt x="1682404" y="545495"/>
                </a:lnTo>
                <a:lnTo>
                  <a:pt x="111211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1"/>
          <p:cNvSpPr txBox="1"/>
          <p:nvPr/>
        </p:nvSpPr>
        <p:spPr>
          <a:xfrm>
            <a:off x="4821556" y="2650751"/>
            <a:ext cx="19932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aseline="25462" dirty="0">
                <a:latin typeface="Consolas"/>
                <a:cs typeface="Consolas"/>
              </a:rPr>
              <a:t>push</a:t>
            </a:r>
            <a:r>
              <a:rPr sz="1800" spc="-7" baseline="25462" dirty="0">
                <a:latin typeface="Consolas"/>
                <a:cs typeface="Consolas"/>
              </a:rPr>
              <a:t> </a:t>
            </a:r>
            <a:r>
              <a:rPr sz="1800" spc="-172" baseline="25462" dirty="0">
                <a:latin typeface="Consolas"/>
                <a:cs typeface="Consolas"/>
              </a:rPr>
              <a:t>l</a:t>
            </a:r>
            <a:r>
              <a:rPr lang="en-US" sz="1800" spc="-172" dirty="0">
                <a:latin typeface="Consolas"/>
                <a:cs typeface="Consolas"/>
              </a:rPr>
              <a:t>  </a:t>
            </a:r>
            <a:r>
              <a:rPr sz="1800" spc="-114" dirty="0">
                <a:latin typeface="Calibri"/>
                <a:cs typeface="Calibri"/>
              </a:rPr>
              <a:t>VM</a:t>
            </a:r>
            <a:r>
              <a:rPr lang="en-US" spc="-172" baseline="25462" dirty="0">
                <a:latin typeface="Consolas"/>
                <a:cs typeface="Calibri"/>
              </a:rPr>
              <a:t> </a:t>
            </a:r>
            <a:r>
              <a:rPr sz="1800" spc="-114" dirty="0">
                <a:latin typeface="Calibri"/>
                <a:cs typeface="Calibri"/>
              </a:rPr>
              <a:t>translator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7" name="object 32"/>
          <p:cNvGrpSpPr/>
          <p:nvPr/>
        </p:nvGrpSpPr>
        <p:grpSpPr>
          <a:xfrm>
            <a:off x="1210733" y="1740113"/>
            <a:ext cx="3217545" cy="5046345"/>
            <a:chOff x="1210733" y="1740113"/>
            <a:chExt cx="3217545" cy="5046345"/>
          </a:xfrm>
        </p:grpSpPr>
        <p:pic>
          <p:nvPicPr>
            <p:cNvPr id="38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3768" y="2184609"/>
              <a:ext cx="129854" cy="216119"/>
            </a:xfrm>
            <a:prstGeom prst="rect">
              <a:avLst/>
            </a:prstGeom>
          </p:spPr>
        </p:pic>
        <p:sp>
          <p:nvSpPr>
            <p:cNvPr id="39" name="object 34"/>
            <p:cNvSpPr/>
            <p:nvPr/>
          </p:nvSpPr>
          <p:spPr>
            <a:xfrm>
              <a:off x="3352359" y="1929799"/>
              <a:ext cx="88265" cy="194945"/>
            </a:xfrm>
            <a:custGeom>
              <a:avLst/>
              <a:gdLst/>
              <a:ahLst/>
              <a:cxnLst/>
              <a:rect l="l" t="t" r="r" b="b"/>
              <a:pathLst>
                <a:path w="88264" h="194944">
                  <a:moveTo>
                    <a:pt x="87963" y="121557"/>
                  </a:moveTo>
                  <a:lnTo>
                    <a:pt x="0" y="194607"/>
                  </a:lnTo>
                </a:path>
                <a:path w="88264" h="194944">
                  <a:moveTo>
                    <a:pt x="25468" y="0"/>
                  </a:moveTo>
                  <a:lnTo>
                    <a:pt x="2345" y="52404"/>
                  </a:lnTo>
                </a:path>
              </a:pathLst>
            </a:custGeom>
            <a:ln w="5770">
              <a:solidFill>
                <a:srgbClr val="3F000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3342976" y="1910021"/>
              <a:ext cx="282575" cy="480695"/>
            </a:xfrm>
            <a:custGeom>
              <a:avLst/>
              <a:gdLst/>
              <a:ahLst/>
              <a:cxnLst/>
              <a:rect l="l" t="t" r="r" b="b"/>
              <a:pathLst>
                <a:path w="282575" h="480694">
                  <a:moveTo>
                    <a:pt x="4691" y="0"/>
                  </a:moveTo>
                  <a:lnTo>
                    <a:pt x="3518" y="10967"/>
                  </a:lnTo>
                  <a:lnTo>
                    <a:pt x="234580" y="70594"/>
                  </a:lnTo>
                  <a:lnTo>
                    <a:pt x="0" y="70595"/>
                  </a:lnTo>
                  <a:lnTo>
                    <a:pt x="0" y="461112"/>
                  </a:lnTo>
                  <a:lnTo>
                    <a:pt x="11728" y="475693"/>
                  </a:lnTo>
                  <a:lnTo>
                    <a:pt x="34851" y="480601"/>
                  </a:lnTo>
                  <a:lnTo>
                    <a:pt x="282163" y="480601"/>
                  </a:lnTo>
                  <a:lnTo>
                    <a:pt x="282163" y="463423"/>
                  </a:lnTo>
                  <a:lnTo>
                    <a:pt x="37197" y="463423"/>
                  </a:lnTo>
                  <a:lnTo>
                    <a:pt x="18598" y="456204"/>
                  </a:lnTo>
                  <a:lnTo>
                    <a:pt x="16252" y="439169"/>
                  </a:lnTo>
                  <a:lnTo>
                    <a:pt x="16252" y="151006"/>
                  </a:lnTo>
                  <a:lnTo>
                    <a:pt x="278648" y="151006"/>
                  </a:lnTo>
                  <a:lnTo>
                    <a:pt x="278648" y="73049"/>
                  </a:lnTo>
                  <a:lnTo>
                    <a:pt x="4691" y="0"/>
                  </a:lnTo>
                  <a:close/>
                </a:path>
              </a:pathLst>
            </a:custGeom>
            <a:solidFill>
              <a:srgbClr val="712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3342976" y="1910021"/>
              <a:ext cx="282575" cy="480695"/>
            </a:xfrm>
            <a:custGeom>
              <a:avLst/>
              <a:gdLst/>
              <a:ahLst/>
              <a:cxnLst/>
              <a:rect l="l" t="t" r="r" b="b"/>
              <a:pathLst>
                <a:path w="282575" h="480694">
                  <a:moveTo>
                    <a:pt x="3518" y="10967"/>
                  </a:moveTo>
                  <a:lnTo>
                    <a:pt x="234580" y="70594"/>
                  </a:lnTo>
                  <a:lnTo>
                    <a:pt x="0" y="70595"/>
                  </a:lnTo>
                  <a:lnTo>
                    <a:pt x="0" y="461112"/>
                  </a:lnTo>
                  <a:lnTo>
                    <a:pt x="11728" y="475693"/>
                  </a:lnTo>
                  <a:lnTo>
                    <a:pt x="34851" y="480601"/>
                  </a:lnTo>
                  <a:lnTo>
                    <a:pt x="282163" y="480601"/>
                  </a:lnTo>
                  <a:lnTo>
                    <a:pt x="282163" y="463423"/>
                  </a:lnTo>
                  <a:lnTo>
                    <a:pt x="37197" y="463423"/>
                  </a:lnTo>
                  <a:lnTo>
                    <a:pt x="18598" y="456204"/>
                  </a:lnTo>
                  <a:lnTo>
                    <a:pt x="16252" y="439169"/>
                  </a:lnTo>
                  <a:lnTo>
                    <a:pt x="16252" y="151006"/>
                  </a:lnTo>
                  <a:lnTo>
                    <a:pt x="278648" y="151006"/>
                  </a:lnTo>
                  <a:lnTo>
                    <a:pt x="278648" y="73049"/>
                  </a:lnTo>
                  <a:lnTo>
                    <a:pt x="4691" y="0"/>
                  </a:lnTo>
                  <a:lnTo>
                    <a:pt x="4659" y="298"/>
                  </a:lnTo>
                  <a:lnTo>
                    <a:pt x="3518" y="10967"/>
                  </a:lnTo>
                </a:path>
              </a:pathLst>
            </a:custGeom>
            <a:ln w="6141">
              <a:solidFill>
                <a:srgbClr val="3F000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3777277" y="2048903"/>
              <a:ext cx="29209" cy="145415"/>
            </a:xfrm>
            <a:custGeom>
              <a:avLst/>
              <a:gdLst/>
              <a:ahLst/>
              <a:cxnLst/>
              <a:rect l="l" t="t" r="r" b="b"/>
              <a:pathLst>
                <a:path w="29210" h="145414">
                  <a:moveTo>
                    <a:pt x="15921" y="0"/>
                  </a:moveTo>
                  <a:lnTo>
                    <a:pt x="11898" y="53560"/>
                  </a:lnTo>
                  <a:lnTo>
                    <a:pt x="4190" y="106832"/>
                  </a:lnTo>
                  <a:lnTo>
                    <a:pt x="0" y="125168"/>
                  </a:lnTo>
                  <a:lnTo>
                    <a:pt x="13073" y="145378"/>
                  </a:lnTo>
                  <a:lnTo>
                    <a:pt x="20782" y="100766"/>
                  </a:lnTo>
                  <a:lnTo>
                    <a:pt x="24798" y="71031"/>
                  </a:lnTo>
                  <a:lnTo>
                    <a:pt x="27484" y="40568"/>
                  </a:lnTo>
                  <a:lnTo>
                    <a:pt x="28989" y="12124"/>
                  </a:lnTo>
                  <a:lnTo>
                    <a:pt x="1592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3758679" y="1945246"/>
              <a:ext cx="81280" cy="130175"/>
            </a:xfrm>
            <a:custGeom>
              <a:avLst/>
              <a:gdLst/>
              <a:ahLst/>
              <a:cxnLst/>
              <a:rect l="l" t="t" r="r" b="b"/>
              <a:pathLst>
                <a:path w="81279" h="130175">
                  <a:moveTo>
                    <a:pt x="81089" y="14732"/>
                  </a:moveTo>
                  <a:lnTo>
                    <a:pt x="79248" y="6502"/>
                  </a:lnTo>
                  <a:lnTo>
                    <a:pt x="75057" y="2463"/>
                  </a:lnTo>
                  <a:lnTo>
                    <a:pt x="68021" y="0"/>
                  </a:lnTo>
                  <a:lnTo>
                    <a:pt x="58801" y="0"/>
                  </a:lnTo>
                  <a:lnTo>
                    <a:pt x="57937" y="292"/>
                  </a:lnTo>
                  <a:lnTo>
                    <a:pt x="57962" y="0"/>
                  </a:lnTo>
                  <a:lnTo>
                    <a:pt x="20447" y="11836"/>
                  </a:lnTo>
                  <a:lnTo>
                    <a:pt x="4686" y="57315"/>
                  </a:lnTo>
                  <a:lnTo>
                    <a:pt x="2006" y="85039"/>
                  </a:lnTo>
                  <a:lnTo>
                    <a:pt x="838" y="93840"/>
                  </a:lnTo>
                  <a:lnTo>
                    <a:pt x="0" y="102501"/>
                  </a:lnTo>
                  <a:lnTo>
                    <a:pt x="1168" y="108572"/>
                  </a:lnTo>
                  <a:lnTo>
                    <a:pt x="3517" y="113766"/>
                  </a:lnTo>
                  <a:lnTo>
                    <a:pt x="6527" y="115785"/>
                  </a:lnTo>
                  <a:lnTo>
                    <a:pt x="11226" y="117817"/>
                  </a:lnTo>
                  <a:lnTo>
                    <a:pt x="47980" y="127850"/>
                  </a:lnTo>
                  <a:lnTo>
                    <a:pt x="50596" y="128778"/>
                  </a:lnTo>
                  <a:lnTo>
                    <a:pt x="57962" y="130086"/>
                  </a:lnTo>
                  <a:lnTo>
                    <a:pt x="62331" y="128778"/>
                  </a:lnTo>
                  <a:lnTo>
                    <a:pt x="65671" y="125171"/>
                  </a:lnTo>
                  <a:lnTo>
                    <a:pt x="70370" y="103225"/>
                  </a:lnTo>
                  <a:lnTo>
                    <a:pt x="73050" y="82575"/>
                  </a:lnTo>
                  <a:lnTo>
                    <a:pt x="78409" y="49237"/>
                  </a:lnTo>
                  <a:lnTo>
                    <a:pt x="81089" y="21945"/>
                  </a:lnTo>
                  <a:lnTo>
                    <a:pt x="81089" y="14732"/>
                  </a:lnTo>
                  <a:close/>
                </a:path>
              </a:pathLst>
            </a:custGeom>
            <a:solidFill>
              <a:srgbClr val="7679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3613061" y="2147226"/>
              <a:ext cx="194310" cy="59055"/>
            </a:xfrm>
            <a:custGeom>
              <a:avLst/>
              <a:gdLst/>
              <a:ahLst/>
              <a:cxnLst/>
              <a:rect l="l" t="t" r="r" b="b"/>
              <a:pathLst>
                <a:path w="194310" h="59055">
                  <a:moveTo>
                    <a:pt x="194030" y="28003"/>
                  </a:moveTo>
                  <a:lnTo>
                    <a:pt x="158013" y="0"/>
                  </a:lnTo>
                  <a:lnTo>
                    <a:pt x="10896" y="0"/>
                  </a:lnTo>
                  <a:lnTo>
                    <a:pt x="0" y="28435"/>
                  </a:lnTo>
                  <a:lnTo>
                    <a:pt x="850" y="28435"/>
                  </a:lnTo>
                  <a:lnTo>
                    <a:pt x="850" y="58458"/>
                  </a:lnTo>
                  <a:lnTo>
                    <a:pt x="189687" y="58458"/>
                  </a:lnTo>
                  <a:lnTo>
                    <a:pt x="189687" y="28016"/>
                  </a:lnTo>
                  <a:lnTo>
                    <a:pt x="194030" y="28003"/>
                  </a:lnTo>
                  <a:close/>
                </a:path>
              </a:pathLst>
            </a:custGeom>
            <a:solidFill>
              <a:srgbClr val="808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0"/>
            <p:cNvSpPr/>
            <p:nvPr/>
          </p:nvSpPr>
          <p:spPr>
            <a:xfrm>
              <a:off x="3832906" y="1987542"/>
              <a:ext cx="14604" cy="28575"/>
            </a:xfrm>
            <a:custGeom>
              <a:avLst/>
              <a:gdLst/>
              <a:ahLst/>
              <a:cxnLst/>
              <a:rect l="l" t="t" r="r" b="b"/>
              <a:pathLst>
                <a:path w="14604" h="28575">
                  <a:moveTo>
                    <a:pt x="3516" y="0"/>
                  </a:moveTo>
                  <a:lnTo>
                    <a:pt x="0" y="25990"/>
                  </a:lnTo>
                  <a:lnTo>
                    <a:pt x="10387" y="28008"/>
                  </a:lnTo>
                  <a:lnTo>
                    <a:pt x="14241" y="2454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1"/>
            <p:cNvSpPr/>
            <p:nvPr/>
          </p:nvSpPr>
          <p:spPr>
            <a:xfrm>
              <a:off x="3696170" y="220005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34925" h="142875">
                  <a:moveTo>
                    <a:pt x="24307" y="0"/>
                  </a:moveTo>
                  <a:lnTo>
                    <a:pt x="10401" y="0"/>
                  </a:lnTo>
                  <a:lnTo>
                    <a:pt x="10401" y="114922"/>
                  </a:lnTo>
                  <a:lnTo>
                    <a:pt x="24307" y="114922"/>
                  </a:lnTo>
                  <a:lnTo>
                    <a:pt x="24307" y="0"/>
                  </a:lnTo>
                  <a:close/>
                </a:path>
                <a:path w="34925" h="142875">
                  <a:moveTo>
                    <a:pt x="34683" y="116509"/>
                  </a:moveTo>
                  <a:lnTo>
                    <a:pt x="0" y="116509"/>
                  </a:lnTo>
                  <a:lnTo>
                    <a:pt x="0" y="142646"/>
                  </a:lnTo>
                  <a:lnTo>
                    <a:pt x="34683" y="142646"/>
                  </a:lnTo>
                  <a:lnTo>
                    <a:pt x="34683" y="116509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2"/>
            <p:cNvSpPr/>
            <p:nvPr/>
          </p:nvSpPr>
          <p:spPr>
            <a:xfrm>
              <a:off x="3592296" y="2336494"/>
              <a:ext cx="248285" cy="54610"/>
            </a:xfrm>
            <a:custGeom>
              <a:avLst/>
              <a:gdLst/>
              <a:ahLst/>
              <a:cxnLst/>
              <a:rect l="l" t="t" r="r" b="b"/>
              <a:pathLst>
                <a:path w="248285" h="54610">
                  <a:moveTo>
                    <a:pt x="247980" y="41135"/>
                  </a:moveTo>
                  <a:lnTo>
                    <a:pt x="232562" y="41135"/>
                  </a:lnTo>
                  <a:lnTo>
                    <a:pt x="226364" y="40271"/>
                  </a:lnTo>
                  <a:lnTo>
                    <a:pt x="219659" y="37820"/>
                  </a:lnTo>
                  <a:lnTo>
                    <a:pt x="214299" y="34645"/>
                  </a:lnTo>
                  <a:lnTo>
                    <a:pt x="203911" y="25984"/>
                  </a:lnTo>
                  <a:lnTo>
                    <a:pt x="191516" y="17170"/>
                  </a:lnTo>
                  <a:lnTo>
                    <a:pt x="181965" y="11836"/>
                  </a:lnTo>
                  <a:lnTo>
                    <a:pt x="169570" y="6921"/>
                  </a:lnTo>
                  <a:lnTo>
                    <a:pt x="156832" y="3314"/>
                  </a:lnTo>
                  <a:lnTo>
                    <a:pt x="142074" y="0"/>
                  </a:lnTo>
                  <a:lnTo>
                    <a:pt x="123990" y="0"/>
                  </a:lnTo>
                  <a:lnTo>
                    <a:pt x="105714" y="0"/>
                  </a:lnTo>
                  <a:lnTo>
                    <a:pt x="66014" y="11836"/>
                  </a:lnTo>
                  <a:lnTo>
                    <a:pt x="39370" y="30175"/>
                  </a:lnTo>
                  <a:lnTo>
                    <a:pt x="33502" y="34645"/>
                  </a:lnTo>
                  <a:lnTo>
                    <a:pt x="28143" y="37820"/>
                  </a:lnTo>
                  <a:lnTo>
                    <a:pt x="21615" y="40271"/>
                  </a:lnTo>
                  <a:lnTo>
                    <a:pt x="15405" y="41135"/>
                  </a:lnTo>
                  <a:lnTo>
                    <a:pt x="0" y="41135"/>
                  </a:lnTo>
                  <a:lnTo>
                    <a:pt x="0" y="54419"/>
                  </a:lnTo>
                  <a:lnTo>
                    <a:pt x="72212" y="54419"/>
                  </a:lnTo>
                  <a:lnTo>
                    <a:pt x="74561" y="47637"/>
                  </a:lnTo>
                  <a:lnTo>
                    <a:pt x="78409" y="38684"/>
                  </a:lnTo>
                  <a:lnTo>
                    <a:pt x="112763" y="15443"/>
                  </a:lnTo>
                  <a:lnTo>
                    <a:pt x="118960" y="15011"/>
                  </a:lnTo>
                  <a:lnTo>
                    <a:pt x="123990" y="15011"/>
                  </a:lnTo>
                  <a:lnTo>
                    <a:pt x="129019" y="15011"/>
                  </a:lnTo>
                  <a:lnTo>
                    <a:pt x="166382" y="34645"/>
                  </a:lnTo>
                  <a:lnTo>
                    <a:pt x="169570" y="38684"/>
                  </a:lnTo>
                  <a:lnTo>
                    <a:pt x="171069" y="42735"/>
                  </a:lnTo>
                  <a:lnTo>
                    <a:pt x="173418" y="47637"/>
                  </a:lnTo>
                  <a:lnTo>
                    <a:pt x="175755" y="54419"/>
                  </a:lnTo>
                  <a:lnTo>
                    <a:pt x="247980" y="54419"/>
                  </a:lnTo>
                  <a:lnTo>
                    <a:pt x="247980" y="4113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3"/>
            <p:cNvSpPr/>
            <p:nvPr/>
          </p:nvSpPr>
          <p:spPr>
            <a:xfrm>
              <a:off x="3511869" y="1886339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58615"/>
                  </a:moveTo>
                  <a:lnTo>
                    <a:pt x="36360" y="0"/>
                  </a:lnTo>
                </a:path>
              </a:pathLst>
            </a:custGeom>
            <a:ln w="5961">
              <a:solidFill>
                <a:srgbClr val="808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4"/>
            <p:cNvSpPr/>
            <p:nvPr/>
          </p:nvSpPr>
          <p:spPr>
            <a:xfrm>
              <a:off x="3485565" y="1743836"/>
              <a:ext cx="217170" cy="221615"/>
            </a:xfrm>
            <a:custGeom>
              <a:avLst/>
              <a:gdLst/>
              <a:ahLst/>
              <a:cxnLst/>
              <a:rect l="l" t="t" r="r" b="b"/>
              <a:pathLst>
                <a:path w="217170" h="221614">
                  <a:moveTo>
                    <a:pt x="74218" y="205892"/>
                  </a:moveTo>
                  <a:lnTo>
                    <a:pt x="49085" y="183946"/>
                  </a:lnTo>
                  <a:lnTo>
                    <a:pt x="42887" y="181495"/>
                  </a:lnTo>
                  <a:lnTo>
                    <a:pt x="34010" y="181203"/>
                  </a:lnTo>
                  <a:lnTo>
                    <a:pt x="27813" y="179184"/>
                  </a:lnTo>
                  <a:lnTo>
                    <a:pt x="23622" y="179908"/>
                  </a:lnTo>
                  <a:lnTo>
                    <a:pt x="4343" y="194919"/>
                  </a:lnTo>
                  <a:lnTo>
                    <a:pt x="0" y="198958"/>
                  </a:lnTo>
                  <a:lnTo>
                    <a:pt x="1498" y="204304"/>
                  </a:lnTo>
                  <a:lnTo>
                    <a:pt x="68859" y="221335"/>
                  </a:lnTo>
                  <a:lnTo>
                    <a:pt x="74218" y="205892"/>
                  </a:lnTo>
                  <a:close/>
                </a:path>
                <a:path w="217170" h="221614">
                  <a:moveTo>
                    <a:pt x="217144" y="114503"/>
                  </a:moveTo>
                  <a:lnTo>
                    <a:pt x="207924" y="103530"/>
                  </a:lnTo>
                  <a:lnTo>
                    <a:pt x="204076" y="93865"/>
                  </a:lnTo>
                  <a:lnTo>
                    <a:pt x="200558" y="47510"/>
                  </a:lnTo>
                  <a:lnTo>
                    <a:pt x="199390" y="35242"/>
                  </a:lnTo>
                  <a:lnTo>
                    <a:pt x="192354" y="21983"/>
                  </a:lnTo>
                  <a:lnTo>
                    <a:pt x="180784" y="11696"/>
                  </a:lnTo>
                  <a:lnTo>
                    <a:pt x="162687" y="7213"/>
                  </a:lnTo>
                  <a:lnTo>
                    <a:pt x="142913" y="6807"/>
                  </a:lnTo>
                  <a:lnTo>
                    <a:pt x="150622" y="2044"/>
                  </a:lnTo>
                  <a:lnTo>
                    <a:pt x="137223" y="5638"/>
                  </a:lnTo>
                  <a:lnTo>
                    <a:pt x="125501" y="0"/>
                  </a:lnTo>
                  <a:lnTo>
                    <a:pt x="131025" y="7213"/>
                  </a:lnTo>
                  <a:lnTo>
                    <a:pt x="87287" y="34086"/>
                  </a:lnTo>
                  <a:lnTo>
                    <a:pt x="74561" y="78689"/>
                  </a:lnTo>
                  <a:lnTo>
                    <a:pt x="75399" y="90081"/>
                  </a:lnTo>
                  <a:lnTo>
                    <a:pt x="76898" y="103098"/>
                  </a:lnTo>
                  <a:lnTo>
                    <a:pt x="81089" y="110896"/>
                  </a:lnTo>
                  <a:lnTo>
                    <a:pt x="86956" y="112915"/>
                  </a:lnTo>
                  <a:lnTo>
                    <a:pt x="94996" y="110896"/>
                  </a:lnTo>
                  <a:lnTo>
                    <a:pt x="99695" y="109308"/>
                  </a:lnTo>
                  <a:lnTo>
                    <a:pt x="103543" y="109601"/>
                  </a:lnTo>
                  <a:lnTo>
                    <a:pt x="108242" y="114503"/>
                  </a:lnTo>
                  <a:lnTo>
                    <a:pt x="108902" y="118110"/>
                  </a:lnTo>
                  <a:lnTo>
                    <a:pt x="108242" y="128790"/>
                  </a:lnTo>
                  <a:lnTo>
                    <a:pt x="107061" y="131965"/>
                  </a:lnTo>
                  <a:lnTo>
                    <a:pt x="108242" y="136017"/>
                  </a:lnTo>
                  <a:lnTo>
                    <a:pt x="110578" y="137312"/>
                  </a:lnTo>
                  <a:lnTo>
                    <a:pt x="114769" y="135293"/>
                  </a:lnTo>
                  <a:lnTo>
                    <a:pt x="116281" y="134861"/>
                  </a:lnTo>
                  <a:lnTo>
                    <a:pt x="120637" y="136017"/>
                  </a:lnTo>
                  <a:lnTo>
                    <a:pt x="121640" y="139763"/>
                  </a:lnTo>
                  <a:lnTo>
                    <a:pt x="125501" y="146265"/>
                  </a:lnTo>
                  <a:lnTo>
                    <a:pt x="128676" y="149440"/>
                  </a:lnTo>
                  <a:lnTo>
                    <a:pt x="134035" y="151460"/>
                  </a:lnTo>
                  <a:lnTo>
                    <a:pt x="140576" y="149872"/>
                  </a:lnTo>
                  <a:lnTo>
                    <a:pt x="146443" y="149440"/>
                  </a:lnTo>
                  <a:lnTo>
                    <a:pt x="149961" y="153047"/>
                  </a:lnTo>
                  <a:lnTo>
                    <a:pt x="151130" y="155511"/>
                  </a:lnTo>
                  <a:lnTo>
                    <a:pt x="217144" y="114503"/>
                  </a:lnTo>
                  <a:close/>
                </a:path>
              </a:pathLst>
            </a:custGeom>
            <a:solidFill>
              <a:srgbClr val="FCD1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8504" y="2328837"/>
              <a:ext cx="142925" cy="73480"/>
            </a:xfrm>
            <a:prstGeom prst="rect">
              <a:avLst/>
            </a:prstGeom>
          </p:spPr>
        </p:pic>
        <p:sp>
          <p:nvSpPr>
            <p:cNvPr id="51" name="object 46"/>
            <p:cNvSpPr/>
            <p:nvPr/>
          </p:nvSpPr>
          <p:spPr>
            <a:xfrm>
              <a:off x="3549403" y="1844909"/>
              <a:ext cx="249554" cy="237490"/>
            </a:xfrm>
            <a:custGeom>
              <a:avLst/>
              <a:gdLst/>
              <a:ahLst/>
              <a:cxnLst/>
              <a:rect l="l" t="t" r="r" b="b"/>
              <a:pathLst>
                <a:path w="249554" h="237489">
                  <a:moveTo>
                    <a:pt x="158676" y="0"/>
                  </a:moveTo>
                  <a:lnTo>
                    <a:pt x="136726" y="13427"/>
                  </a:lnTo>
                  <a:lnTo>
                    <a:pt x="110086" y="25698"/>
                  </a:lnTo>
                  <a:lnTo>
                    <a:pt x="83445" y="49950"/>
                  </a:lnTo>
                  <a:lnTo>
                    <a:pt x="79922" y="58615"/>
                  </a:lnTo>
                  <a:lnTo>
                    <a:pt x="70708" y="67420"/>
                  </a:lnTo>
                  <a:lnTo>
                    <a:pt x="53281" y="73625"/>
                  </a:lnTo>
                  <a:lnTo>
                    <a:pt x="39039" y="77236"/>
                  </a:lnTo>
                  <a:lnTo>
                    <a:pt x="25466" y="82144"/>
                  </a:lnTo>
                  <a:lnTo>
                    <a:pt x="12735" y="93118"/>
                  </a:lnTo>
                  <a:lnTo>
                    <a:pt x="2179" y="107698"/>
                  </a:lnTo>
                  <a:lnTo>
                    <a:pt x="0" y="117515"/>
                  </a:lnTo>
                  <a:lnTo>
                    <a:pt x="3354" y="128489"/>
                  </a:lnTo>
                  <a:lnTo>
                    <a:pt x="9550" y="134985"/>
                  </a:lnTo>
                  <a:lnTo>
                    <a:pt x="18432" y="139457"/>
                  </a:lnTo>
                  <a:lnTo>
                    <a:pt x="31668" y="141481"/>
                  </a:lnTo>
                  <a:lnTo>
                    <a:pt x="45073" y="141772"/>
                  </a:lnTo>
                  <a:lnTo>
                    <a:pt x="89141" y="129641"/>
                  </a:lnTo>
                  <a:lnTo>
                    <a:pt x="90316" y="143069"/>
                  </a:lnTo>
                  <a:lnTo>
                    <a:pt x="91484" y="152455"/>
                  </a:lnTo>
                  <a:lnTo>
                    <a:pt x="96174" y="162557"/>
                  </a:lnTo>
                  <a:lnTo>
                    <a:pt x="105394" y="173531"/>
                  </a:lnTo>
                  <a:lnTo>
                    <a:pt x="99529" y="186959"/>
                  </a:lnTo>
                  <a:lnTo>
                    <a:pt x="98860" y="192589"/>
                  </a:lnTo>
                  <a:lnTo>
                    <a:pt x="101540" y="200672"/>
                  </a:lnTo>
                  <a:lnTo>
                    <a:pt x="106569" y="208465"/>
                  </a:lnTo>
                  <a:lnTo>
                    <a:pt x="111259" y="219875"/>
                  </a:lnTo>
                  <a:lnTo>
                    <a:pt x="152142" y="232001"/>
                  </a:lnTo>
                  <a:lnTo>
                    <a:pt x="197716" y="236909"/>
                  </a:lnTo>
                  <a:lnTo>
                    <a:pt x="211620" y="236474"/>
                  </a:lnTo>
                  <a:lnTo>
                    <a:pt x="244125" y="208902"/>
                  </a:lnTo>
                  <a:lnTo>
                    <a:pt x="249492" y="177142"/>
                  </a:lnTo>
                  <a:lnTo>
                    <a:pt x="247143" y="139457"/>
                  </a:lnTo>
                  <a:lnTo>
                    <a:pt x="235581" y="100336"/>
                  </a:lnTo>
                  <a:lnTo>
                    <a:pt x="218160" y="61354"/>
                  </a:lnTo>
                  <a:lnTo>
                    <a:pt x="198553" y="33346"/>
                  </a:lnTo>
                  <a:lnTo>
                    <a:pt x="186990" y="23244"/>
                  </a:lnTo>
                  <a:lnTo>
                    <a:pt x="185822" y="13427"/>
                  </a:lnTo>
                  <a:lnTo>
                    <a:pt x="158676" y="0"/>
                  </a:lnTo>
                  <a:close/>
                </a:path>
              </a:pathLst>
            </a:custGeom>
            <a:solidFill>
              <a:srgbClr val="00B7A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3413350" y="2063918"/>
              <a:ext cx="370840" cy="305435"/>
            </a:xfrm>
            <a:custGeom>
              <a:avLst/>
              <a:gdLst/>
              <a:ahLst/>
              <a:cxnLst/>
              <a:rect l="l" t="t" r="r" b="b"/>
              <a:pathLst>
                <a:path w="370839" h="305435">
                  <a:moveTo>
                    <a:pt x="247643" y="0"/>
                  </a:moveTo>
                  <a:lnTo>
                    <a:pt x="246806" y="8514"/>
                  </a:lnTo>
                  <a:lnTo>
                    <a:pt x="240272" y="15876"/>
                  </a:lnTo>
                  <a:lnTo>
                    <a:pt x="234576" y="24396"/>
                  </a:lnTo>
                  <a:lnTo>
                    <a:pt x="217148" y="30462"/>
                  </a:lnTo>
                  <a:lnTo>
                    <a:pt x="177772" y="35370"/>
                  </a:lnTo>
                  <a:lnTo>
                    <a:pt x="122148" y="51247"/>
                  </a:lnTo>
                  <a:lnTo>
                    <a:pt x="84951" y="99900"/>
                  </a:lnTo>
                  <a:lnTo>
                    <a:pt x="64169" y="162126"/>
                  </a:lnTo>
                  <a:lnTo>
                    <a:pt x="52106" y="184499"/>
                  </a:lnTo>
                  <a:lnTo>
                    <a:pt x="30157" y="227093"/>
                  </a:lnTo>
                  <a:lnTo>
                    <a:pt x="13903" y="250332"/>
                  </a:lnTo>
                  <a:lnTo>
                    <a:pt x="0" y="267371"/>
                  </a:lnTo>
                  <a:lnTo>
                    <a:pt x="8039" y="281951"/>
                  </a:lnTo>
                  <a:lnTo>
                    <a:pt x="24292" y="292920"/>
                  </a:lnTo>
                  <a:lnTo>
                    <a:pt x="54786" y="300285"/>
                  </a:lnTo>
                  <a:lnTo>
                    <a:pt x="75731" y="305048"/>
                  </a:lnTo>
                  <a:lnTo>
                    <a:pt x="88466" y="305048"/>
                  </a:lnTo>
                  <a:lnTo>
                    <a:pt x="96513" y="294077"/>
                  </a:lnTo>
                  <a:lnTo>
                    <a:pt x="100029" y="285556"/>
                  </a:lnTo>
                  <a:lnTo>
                    <a:pt x="116282" y="251489"/>
                  </a:lnTo>
                  <a:lnTo>
                    <a:pt x="129019" y="228390"/>
                  </a:lnTo>
                  <a:lnTo>
                    <a:pt x="145265" y="202690"/>
                  </a:lnTo>
                  <a:lnTo>
                    <a:pt x="159176" y="160823"/>
                  </a:lnTo>
                  <a:lnTo>
                    <a:pt x="167222" y="147542"/>
                  </a:lnTo>
                  <a:lnTo>
                    <a:pt x="171912" y="136573"/>
                  </a:lnTo>
                  <a:lnTo>
                    <a:pt x="185817" y="137725"/>
                  </a:lnTo>
                  <a:lnTo>
                    <a:pt x="253009" y="127908"/>
                  </a:lnTo>
                  <a:lnTo>
                    <a:pt x="285515" y="127908"/>
                  </a:lnTo>
                  <a:lnTo>
                    <a:pt x="312487" y="121842"/>
                  </a:lnTo>
                  <a:lnTo>
                    <a:pt x="355050" y="102791"/>
                  </a:lnTo>
                  <a:lnTo>
                    <a:pt x="368623" y="56015"/>
                  </a:lnTo>
                  <a:lnTo>
                    <a:pt x="370796" y="35801"/>
                  </a:lnTo>
                  <a:lnTo>
                    <a:pt x="370466" y="22372"/>
                  </a:lnTo>
                  <a:lnTo>
                    <a:pt x="369291" y="10101"/>
                  </a:lnTo>
                  <a:lnTo>
                    <a:pt x="363089" y="13858"/>
                  </a:lnTo>
                  <a:lnTo>
                    <a:pt x="355887" y="15876"/>
                  </a:lnTo>
                  <a:lnTo>
                    <a:pt x="344992" y="17465"/>
                  </a:lnTo>
                  <a:lnTo>
                    <a:pt x="333430" y="16313"/>
                  </a:lnTo>
                  <a:lnTo>
                    <a:pt x="321369" y="16313"/>
                  </a:lnTo>
                  <a:lnTo>
                    <a:pt x="306290" y="14579"/>
                  </a:lnTo>
                  <a:lnTo>
                    <a:pt x="294728" y="12556"/>
                  </a:lnTo>
                  <a:lnTo>
                    <a:pt x="283166" y="11404"/>
                  </a:lnTo>
                  <a:lnTo>
                    <a:pt x="265408" y="7792"/>
                  </a:lnTo>
                  <a:lnTo>
                    <a:pt x="259205" y="6060"/>
                  </a:lnTo>
                  <a:lnTo>
                    <a:pt x="253508" y="3321"/>
                  </a:lnTo>
                  <a:lnTo>
                    <a:pt x="247643" y="0"/>
                  </a:lnTo>
                  <a:close/>
                </a:path>
              </a:pathLst>
            </a:custGeom>
            <a:solidFill>
              <a:srgbClr val="114FF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8616" y="1740113"/>
              <a:ext cx="130530" cy="117788"/>
            </a:xfrm>
            <a:prstGeom prst="rect">
              <a:avLst/>
            </a:prstGeom>
          </p:spPr>
        </p:pic>
        <p:pic>
          <p:nvPicPr>
            <p:cNvPr id="55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0733" y="3860800"/>
              <a:ext cx="3217332" cy="2925232"/>
            </a:xfrm>
            <a:prstGeom prst="rect">
              <a:avLst/>
            </a:prstGeom>
          </p:spPr>
        </p:pic>
        <p:pic>
          <p:nvPicPr>
            <p:cNvPr id="56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9199" y="3928533"/>
              <a:ext cx="3094567" cy="2836332"/>
            </a:xfrm>
            <a:prstGeom prst="rect">
              <a:avLst/>
            </a:prstGeom>
          </p:spPr>
        </p:pic>
        <p:sp>
          <p:nvSpPr>
            <p:cNvPr id="57" name="object 51"/>
            <p:cNvSpPr/>
            <p:nvPr/>
          </p:nvSpPr>
          <p:spPr>
            <a:xfrm>
              <a:off x="1220422" y="3871100"/>
              <a:ext cx="3072765" cy="2778125"/>
            </a:xfrm>
            <a:custGeom>
              <a:avLst/>
              <a:gdLst/>
              <a:ahLst/>
              <a:cxnLst/>
              <a:rect l="l" t="t" r="r" b="b"/>
              <a:pathLst>
                <a:path w="3072765" h="2778125">
                  <a:moveTo>
                    <a:pt x="3072295" y="0"/>
                  </a:moveTo>
                  <a:lnTo>
                    <a:pt x="0" y="0"/>
                  </a:lnTo>
                  <a:lnTo>
                    <a:pt x="0" y="2777573"/>
                  </a:lnTo>
                  <a:lnTo>
                    <a:pt x="3072295" y="2777573"/>
                  </a:lnTo>
                  <a:lnTo>
                    <a:pt x="3072295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2"/>
            <p:cNvSpPr/>
            <p:nvPr/>
          </p:nvSpPr>
          <p:spPr>
            <a:xfrm>
              <a:off x="1220422" y="3871099"/>
              <a:ext cx="3072765" cy="2778125"/>
            </a:xfrm>
            <a:custGeom>
              <a:avLst/>
              <a:gdLst/>
              <a:ahLst/>
              <a:cxnLst/>
              <a:rect l="l" t="t" r="r" b="b"/>
              <a:pathLst>
                <a:path w="3072765" h="2778125">
                  <a:moveTo>
                    <a:pt x="0" y="0"/>
                  </a:moveTo>
                  <a:lnTo>
                    <a:pt x="3072295" y="0"/>
                  </a:lnTo>
                  <a:lnTo>
                    <a:pt x="3072295" y="2777574"/>
                  </a:lnTo>
                  <a:lnTo>
                    <a:pt x="0" y="277757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9" name="object 53"/>
          <p:cNvSpPr txBox="1"/>
          <p:nvPr/>
        </p:nvSpPr>
        <p:spPr>
          <a:xfrm>
            <a:off x="1220422" y="3871099"/>
            <a:ext cx="2788920" cy="42545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93345">
              <a:lnSpc>
                <a:spcPts val="1435"/>
              </a:lnSpc>
              <a:spcBef>
                <a:spcPts val="720"/>
              </a:spcBef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Represents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Point.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*/</a:t>
            </a:r>
            <a:endParaRPr sz="1200" dirty="0">
              <a:latin typeface="Consolas"/>
              <a:cs typeface="Consolas"/>
            </a:endParaRPr>
          </a:p>
          <a:p>
            <a:pPr marL="93345">
              <a:lnSpc>
                <a:spcPts val="1190"/>
              </a:lnSpc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</p:txBody>
      </p:sp>
      <p:sp>
        <p:nvSpPr>
          <p:cNvPr id="61" name="object 54"/>
          <p:cNvSpPr txBox="1"/>
          <p:nvPr/>
        </p:nvSpPr>
        <p:spPr>
          <a:xfrm>
            <a:off x="1220422" y="4296295"/>
            <a:ext cx="3072765" cy="2352675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240"/>
              </a:spcBef>
            </a:pPr>
            <a:r>
              <a:rPr sz="1200" dirty="0">
                <a:latin typeface="Consolas"/>
                <a:cs typeface="Consolas"/>
              </a:rPr>
              <a:t>field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x,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y;</a:t>
            </a:r>
          </a:p>
          <a:p>
            <a:pPr marL="261620">
              <a:lnSpc>
                <a:spcPts val="1435"/>
              </a:lnSpc>
              <a:spcBef>
                <a:spcPts val="25"/>
              </a:spcBef>
            </a:pPr>
            <a:r>
              <a:rPr sz="1200" dirty="0">
                <a:latin typeface="Consolas"/>
                <a:cs typeface="Consolas"/>
              </a:rPr>
              <a:t>static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pointCount;</a:t>
            </a:r>
          </a:p>
          <a:p>
            <a:pPr marL="261620">
              <a:lnSpc>
                <a:spcPts val="1435"/>
              </a:lnSpc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Constructs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new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point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*/</a:t>
            </a:r>
            <a:endParaRPr sz="1200" dirty="0">
              <a:latin typeface="Consolas"/>
              <a:cs typeface="Consolas"/>
            </a:endParaRPr>
          </a:p>
          <a:p>
            <a:pPr marL="261620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constructor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new(int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ax,</a:t>
            </a:r>
          </a:p>
          <a:p>
            <a:pPr marL="2112645">
              <a:lnSpc>
                <a:spcPts val="1435"/>
              </a:lnSpc>
            </a:pP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ay)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598170" marR="1540510">
              <a:lnSpc>
                <a:spcPts val="1470"/>
              </a:lnSpc>
              <a:spcBef>
                <a:spcPts val="20"/>
              </a:spcBef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ax;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ay;</a:t>
            </a:r>
          </a:p>
          <a:p>
            <a:pPr marL="598170">
              <a:lnSpc>
                <a:spcPts val="1370"/>
              </a:lnSpc>
            </a:pP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pointCount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</a:p>
          <a:p>
            <a:pPr marL="598170" marR="867410" indent="336550">
              <a:lnSpc>
                <a:spcPts val="1430"/>
              </a:lnSpc>
              <a:spcBef>
                <a:spcPts val="55"/>
              </a:spcBef>
            </a:pPr>
            <a:r>
              <a:rPr sz="1200" dirty="0">
                <a:latin typeface="Consolas"/>
                <a:cs typeface="Consolas"/>
              </a:rPr>
              <a:t>pointCount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1;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return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this;</a:t>
            </a:r>
          </a:p>
          <a:p>
            <a:pPr marL="261620">
              <a:lnSpc>
                <a:spcPts val="1390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77165">
              <a:lnSpc>
                <a:spcPct val="100000"/>
              </a:lnSpc>
              <a:spcBef>
                <a:spcPts val="25"/>
              </a:spcBef>
            </a:pP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more</a:t>
            </a:r>
            <a:r>
              <a:rPr sz="1200" b="1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Point</a:t>
            </a:r>
            <a:r>
              <a:rPr sz="1200" b="1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onsolas"/>
                <a:cs typeface="Consolas"/>
              </a:rPr>
              <a:t>methods</a:t>
            </a:r>
            <a:endParaRPr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19434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1028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 </a:t>
            </a:r>
            <a:r>
              <a:rPr dirty="0"/>
              <a:t>I /</a:t>
            </a:r>
            <a:r>
              <a:rPr spc="-10" dirty="0"/>
              <a:t> </a:t>
            </a:r>
            <a:r>
              <a:rPr spc="-5" dirty="0"/>
              <a:t>parsing</a:t>
            </a:r>
            <a:r>
              <a:rPr sz="1800" spc="-5" dirty="0"/>
              <a:t>:</a:t>
            </a:r>
            <a:r>
              <a:rPr sz="1800" spc="-10" dirty="0"/>
              <a:t> </a:t>
            </a:r>
            <a:r>
              <a:rPr sz="1800" spc="-5" dirty="0"/>
              <a:t>lecture</a:t>
            </a:r>
            <a:r>
              <a:rPr sz="1800" dirty="0"/>
              <a:t> </a:t>
            </a:r>
            <a:r>
              <a:rPr sz="1800" spc="-5" dirty="0"/>
              <a:t>plan</a:t>
            </a:r>
            <a:endParaRPr sz="1800" dirty="0"/>
          </a:p>
        </p:txBody>
      </p:sp>
      <p:sp>
        <p:nvSpPr>
          <p:cNvPr id="9" name="object 4"/>
          <p:cNvSpPr/>
          <p:nvPr/>
        </p:nvSpPr>
        <p:spPr>
          <a:xfrm>
            <a:off x="1292035" y="3682032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85750" y="0"/>
                </a:moveTo>
                <a:lnTo>
                  <a:pt x="285750" y="76199"/>
                </a:lnTo>
                <a:lnTo>
                  <a:pt x="0" y="76199"/>
                </a:lnTo>
                <a:lnTo>
                  <a:pt x="0" y="228599"/>
                </a:lnTo>
                <a:lnTo>
                  <a:pt x="285750" y="228599"/>
                </a:lnTo>
                <a:lnTo>
                  <a:pt x="285750" y="304799"/>
                </a:lnTo>
                <a:lnTo>
                  <a:pt x="457199" y="152399"/>
                </a:lnTo>
                <a:lnTo>
                  <a:pt x="28575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/>
          <p:cNvSpPr txBox="1"/>
          <p:nvPr/>
        </p:nvSpPr>
        <p:spPr>
          <a:xfrm>
            <a:off x="1825442" y="153893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1825442" y="1813313"/>
            <a:ext cx="1722755" cy="215900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15" dirty="0">
                <a:latin typeface="Times New Roman"/>
                <a:cs typeface="Times New Roman"/>
              </a:rPr>
              <a:t>Tokenizer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Grammar</a:t>
            </a:r>
          </a:p>
          <a:p>
            <a:pPr marL="281305" indent="-26860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trees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4859093" y="1577604"/>
            <a:ext cx="209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859093" y="1851986"/>
            <a:ext cx="1995805" cy="88074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5316293" y="2711395"/>
            <a:ext cx="2776855" cy="129984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Proposed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implementation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Building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Jack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9911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4582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</a:t>
            </a:r>
            <a:r>
              <a:rPr spc="-10" dirty="0"/>
              <a:t>a</a:t>
            </a:r>
            <a:r>
              <a:rPr spc="5" dirty="0"/>
              <a:t>r</a:t>
            </a:r>
            <a:r>
              <a:rPr spc="-5" dirty="0"/>
              <a:t>s</a:t>
            </a:r>
            <a:r>
              <a:rPr spc="-10" dirty="0"/>
              <a:t>e</a:t>
            </a:r>
            <a:r>
              <a:rPr dirty="0"/>
              <a:t>r</a:t>
            </a:r>
            <a:r>
              <a:rPr spc="5" dirty="0"/>
              <a:t> </a:t>
            </a:r>
            <a:r>
              <a:rPr dirty="0"/>
              <a:t>d</a:t>
            </a:r>
            <a:r>
              <a:rPr spc="-10" dirty="0"/>
              <a:t>e</a:t>
            </a:r>
            <a:r>
              <a:rPr spc="-5" dirty="0"/>
              <a:t>si</a:t>
            </a:r>
            <a:r>
              <a:rPr dirty="0"/>
              <a:t>gn</a:t>
            </a:r>
            <a:r>
              <a:rPr spc="-200" dirty="0"/>
              <a:t> </a:t>
            </a:r>
            <a:r>
              <a:rPr sz="2000" spc="-5" dirty="0"/>
              <a:t>(s</a:t>
            </a:r>
            <a:r>
              <a:rPr sz="2000" dirty="0"/>
              <a:t>n</a:t>
            </a:r>
            <a:r>
              <a:rPr sz="2000" spc="-5" dirty="0"/>
              <a:t>ea</a:t>
            </a:r>
            <a:r>
              <a:rPr sz="2000" dirty="0"/>
              <a:t>k p</a:t>
            </a:r>
            <a:r>
              <a:rPr sz="2000" spc="-5" dirty="0"/>
              <a:t>re</a:t>
            </a:r>
            <a:r>
              <a:rPr sz="2000" dirty="0"/>
              <a:t>v</a:t>
            </a:r>
            <a:r>
              <a:rPr sz="2000" spc="-10" dirty="0"/>
              <a:t>i</a:t>
            </a:r>
            <a:r>
              <a:rPr sz="2000" spc="-5" dirty="0"/>
              <a:t>e</a:t>
            </a:r>
            <a:r>
              <a:rPr sz="2000" spc="5" dirty="0"/>
              <a:t>w</a:t>
            </a:r>
            <a:r>
              <a:rPr sz="2000" dirty="0"/>
              <a:t>)</a:t>
            </a:r>
          </a:p>
        </p:txBody>
      </p:sp>
      <p:grpSp>
        <p:nvGrpSpPr>
          <p:cNvPr id="8" name="object 3"/>
          <p:cNvGrpSpPr/>
          <p:nvPr/>
        </p:nvGrpSpPr>
        <p:grpSpPr>
          <a:xfrm>
            <a:off x="198966" y="948267"/>
            <a:ext cx="3166745" cy="3124200"/>
            <a:chOff x="198966" y="948267"/>
            <a:chExt cx="3166745" cy="312420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589194" y="980198"/>
            <a:ext cx="5962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84419" y="1495077"/>
            <a:ext cx="7200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1263851" y="980198"/>
            <a:ext cx="12420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274869" y="2131686"/>
            <a:ext cx="929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449494" y="2460151"/>
            <a:ext cx="807720" cy="134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 marR="47625" indent="-104775">
              <a:lnSpc>
                <a:spcPct val="1339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xp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ress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on:</a:t>
            </a:r>
            <a:endParaRPr sz="1100" dirty="0">
              <a:latin typeface="Times New Roman"/>
              <a:cs typeface="Times New Roman"/>
            </a:endParaRPr>
          </a:p>
          <a:p>
            <a:pPr marL="222250" marR="5080" indent="244475" algn="just">
              <a:lnSpc>
                <a:spcPct val="1301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 </a:t>
            </a:r>
            <a:r>
              <a:rPr sz="1100" spc="-26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 </a:t>
            </a:r>
            <a:r>
              <a:rPr sz="1100" spc="-26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endParaRPr sz="1100" dirty="0">
              <a:latin typeface="Times New Roman"/>
              <a:cs typeface="Times New Roman"/>
            </a:endParaRPr>
          </a:p>
          <a:p>
            <a:pPr marR="14604" algn="r">
              <a:lnSpc>
                <a:spcPct val="100000"/>
              </a:lnSpc>
              <a:spcBef>
                <a:spcPts val="345"/>
              </a:spcBef>
            </a:pP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1281343" y="2131686"/>
            <a:ext cx="1879600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3495" marR="5080" indent="-6985">
              <a:lnSpc>
                <a:spcPts val="1770"/>
              </a:lnSpc>
              <a:spcBef>
                <a:spcPts val="9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 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  <a:spcBef>
                <a:spcPts val="27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</a:t>
            </a:r>
            <a:r>
              <a:rPr sz="1100" spc="-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</a:t>
            </a:r>
            <a:endParaRPr sz="1100" dirty="0">
              <a:latin typeface="Times New Roman"/>
              <a:cs typeface="Times New Roman"/>
            </a:endParaRPr>
          </a:p>
          <a:p>
            <a:pPr marL="66040" marR="260985" indent="-22860">
              <a:lnSpc>
                <a:spcPts val="1730"/>
              </a:lnSpc>
              <a:spcBef>
                <a:spcPts val="95"/>
              </a:spcBef>
            </a:pP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number</a:t>
            </a:r>
            <a:endParaRPr sz="1100" dirty="0">
              <a:latin typeface="Times New Roman"/>
              <a:cs typeface="Times New Roman"/>
            </a:endParaRPr>
          </a:p>
          <a:p>
            <a:pPr marL="56515">
              <a:lnSpc>
                <a:spcPct val="100000"/>
              </a:lnSpc>
              <a:spcBef>
                <a:spcPts val="22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19" name="object 14"/>
          <p:cNvGrpSpPr/>
          <p:nvPr/>
        </p:nvGrpSpPr>
        <p:grpSpPr>
          <a:xfrm>
            <a:off x="4436533" y="1375834"/>
            <a:ext cx="3806190" cy="3839845"/>
            <a:chOff x="4436533" y="1375834"/>
            <a:chExt cx="3806190" cy="3839845"/>
          </a:xfrm>
        </p:grpSpPr>
        <p:pic>
          <p:nvPicPr>
            <p:cNvPr id="20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6533" y="1375834"/>
              <a:ext cx="3805767" cy="3839632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1567" y="1384299"/>
              <a:ext cx="3297767" cy="3708400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4444311" y="1385270"/>
              <a:ext cx="3663315" cy="3695700"/>
            </a:xfrm>
            <a:custGeom>
              <a:avLst/>
              <a:gdLst/>
              <a:ahLst/>
              <a:cxnLst/>
              <a:rect l="l" t="t" r="r" b="b"/>
              <a:pathLst>
                <a:path w="3663315" h="3695700">
                  <a:moveTo>
                    <a:pt x="3662902" y="0"/>
                  </a:moveTo>
                  <a:lnTo>
                    <a:pt x="0" y="0"/>
                  </a:lnTo>
                  <a:lnTo>
                    <a:pt x="0" y="3695150"/>
                  </a:lnTo>
                  <a:lnTo>
                    <a:pt x="3662902" y="3695150"/>
                  </a:lnTo>
                  <a:lnTo>
                    <a:pt x="3662902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18"/>
          <p:cNvSpPr txBox="1"/>
          <p:nvPr/>
        </p:nvSpPr>
        <p:spPr>
          <a:xfrm>
            <a:off x="4444311" y="1385271"/>
            <a:ext cx="3663315" cy="369570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0"/>
              </a:spcBef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CompilationEngine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39624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compileStatements()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48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endParaRPr sz="1200" dirty="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39624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compileIfStatement()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48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an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if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statement</a:t>
            </a:r>
            <a:endParaRPr sz="1200" dirty="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00000"/>
              </a:lnSpc>
            </a:pPr>
            <a:endParaRPr sz="1200" dirty="0">
              <a:latin typeface="Consolas"/>
              <a:cs typeface="Consolas"/>
            </a:endParaRPr>
          </a:p>
          <a:p>
            <a:pPr marL="396240">
              <a:lnSpc>
                <a:spcPct val="100000"/>
              </a:lnSpc>
              <a:spcBef>
                <a:spcPts val="755"/>
              </a:spcBef>
            </a:pPr>
            <a:r>
              <a:rPr sz="1200" dirty="0">
                <a:latin typeface="Consolas"/>
                <a:cs typeface="Consolas"/>
              </a:rPr>
              <a:t>compileWhileStatement()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48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an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while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</a:t>
            </a:r>
            <a:endParaRPr sz="1200" dirty="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39624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39624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compileTerm()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48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endParaRPr sz="1200" dirty="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43510">
              <a:lnSpc>
                <a:spcPct val="100000"/>
              </a:lnSpc>
              <a:spcBef>
                <a:spcPts val="9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4" name="object 19"/>
          <p:cNvSpPr txBox="1"/>
          <p:nvPr/>
        </p:nvSpPr>
        <p:spPr>
          <a:xfrm>
            <a:off x="4449094" y="1057282"/>
            <a:ext cx="534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Parser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/>
          <p:nvPr/>
        </p:nvSpPr>
        <p:spPr>
          <a:xfrm>
            <a:off x="486033" y="3611830"/>
            <a:ext cx="4015740" cy="2425065"/>
          </a:xfrm>
          <a:custGeom>
            <a:avLst/>
            <a:gdLst/>
            <a:ahLst/>
            <a:cxnLst/>
            <a:rect l="l" t="t" r="r" b="b"/>
            <a:pathLst>
              <a:path w="4015740" h="2425065">
                <a:moveTo>
                  <a:pt x="3352558" y="715824"/>
                </a:moveTo>
                <a:lnTo>
                  <a:pt x="284855" y="715824"/>
                </a:lnTo>
                <a:lnTo>
                  <a:pt x="238650" y="719552"/>
                </a:lnTo>
                <a:lnTo>
                  <a:pt x="194818" y="730346"/>
                </a:lnTo>
                <a:lnTo>
                  <a:pt x="153947" y="747619"/>
                </a:lnTo>
                <a:lnTo>
                  <a:pt x="116623" y="770784"/>
                </a:lnTo>
                <a:lnTo>
                  <a:pt x="83432" y="799256"/>
                </a:lnTo>
                <a:lnTo>
                  <a:pt x="54960" y="832447"/>
                </a:lnTo>
                <a:lnTo>
                  <a:pt x="31795" y="869772"/>
                </a:lnTo>
                <a:lnTo>
                  <a:pt x="14522" y="910643"/>
                </a:lnTo>
                <a:lnTo>
                  <a:pt x="3728" y="954474"/>
                </a:lnTo>
                <a:lnTo>
                  <a:pt x="0" y="1000676"/>
                </a:lnTo>
                <a:lnTo>
                  <a:pt x="0" y="2140078"/>
                </a:lnTo>
                <a:lnTo>
                  <a:pt x="3728" y="2186283"/>
                </a:lnTo>
                <a:lnTo>
                  <a:pt x="14522" y="2230115"/>
                </a:lnTo>
                <a:lnTo>
                  <a:pt x="31795" y="2270986"/>
                </a:lnTo>
                <a:lnTo>
                  <a:pt x="54960" y="2308310"/>
                </a:lnTo>
                <a:lnTo>
                  <a:pt x="83432" y="2341502"/>
                </a:lnTo>
                <a:lnTo>
                  <a:pt x="116623" y="2369973"/>
                </a:lnTo>
                <a:lnTo>
                  <a:pt x="153947" y="2393139"/>
                </a:lnTo>
                <a:lnTo>
                  <a:pt x="194818" y="2410412"/>
                </a:lnTo>
                <a:lnTo>
                  <a:pt x="238650" y="2421206"/>
                </a:lnTo>
                <a:lnTo>
                  <a:pt x="284855" y="2424934"/>
                </a:lnTo>
                <a:lnTo>
                  <a:pt x="3352558" y="2424934"/>
                </a:lnTo>
                <a:lnTo>
                  <a:pt x="3398763" y="2421206"/>
                </a:lnTo>
                <a:lnTo>
                  <a:pt x="3442595" y="2410412"/>
                </a:lnTo>
                <a:lnTo>
                  <a:pt x="3483466" y="2393139"/>
                </a:lnTo>
                <a:lnTo>
                  <a:pt x="3520790" y="2369973"/>
                </a:lnTo>
                <a:lnTo>
                  <a:pt x="3553981" y="2341502"/>
                </a:lnTo>
                <a:lnTo>
                  <a:pt x="3582453" y="2308310"/>
                </a:lnTo>
                <a:lnTo>
                  <a:pt x="3605618" y="2270986"/>
                </a:lnTo>
                <a:lnTo>
                  <a:pt x="3622891" y="2230115"/>
                </a:lnTo>
                <a:lnTo>
                  <a:pt x="3633685" y="2186283"/>
                </a:lnTo>
                <a:lnTo>
                  <a:pt x="3637413" y="2140078"/>
                </a:lnTo>
                <a:lnTo>
                  <a:pt x="3637413" y="1000676"/>
                </a:lnTo>
                <a:lnTo>
                  <a:pt x="3633685" y="954474"/>
                </a:lnTo>
                <a:lnTo>
                  <a:pt x="3622891" y="910643"/>
                </a:lnTo>
                <a:lnTo>
                  <a:pt x="3605618" y="869772"/>
                </a:lnTo>
                <a:lnTo>
                  <a:pt x="3582453" y="832447"/>
                </a:lnTo>
                <a:lnTo>
                  <a:pt x="3553981" y="799256"/>
                </a:lnTo>
                <a:lnTo>
                  <a:pt x="3520790" y="770784"/>
                </a:lnTo>
                <a:lnTo>
                  <a:pt x="3483466" y="747619"/>
                </a:lnTo>
                <a:lnTo>
                  <a:pt x="3442595" y="730346"/>
                </a:lnTo>
                <a:lnTo>
                  <a:pt x="3398763" y="719552"/>
                </a:lnTo>
                <a:lnTo>
                  <a:pt x="3352558" y="715824"/>
                </a:lnTo>
                <a:close/>
              </a:path>
              <a:path w="4015740" h="2425065">
                <a:moveTo>
                  <a:pt x="4015233" y="0"/>
                </a:moveTo>
                <a:lnTo>
                  <a:pt x="2121824" y="715824"/>
                </a:lnTo>
                <a:lnTo>
                  <a:pt x="3031178" y="715824"/>
                </a:lnTo>
                <a:lnTo>
                  <a:pt x="4015233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1"/>
          <p:cNvSpPr txBox="1"/>
          <p:nvPr/>
        </p:nvSpPr>
        <p:spPr>
          <a:xfrm>
            <a:off x="648206" y="4437165"/>
            <a:ext cx="3092450" cy="1472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parser conists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compile</a:t>
            </a:r>
            <a:r>
              <a:rPr sz="1800" i="1" dirty="0">
                <a:latin typeface="Times New Roman"/>
                <a:cs typeface="Times New Roman"/>
              </a:rPr>
              <a:t>xxx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methods;</a:t>
            </a:r>
            <a:endParaRPr sz="18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299"/>
              </a:lnSpc>
              <a:spcBef>
                <a:spcPts val="565"/>
              </a:spcBef>
            </a:pPr>
            <a:r>
              <a:rPr sz="1800" dirty="0">
                <a:latin typeface="Times New Roman"/>
                <a:cs typeface="Times New Roman"/>
              </a:rPr>
              <a:t>each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800" i="1" dirty="0">
                <a:latin typeface="Times New Roman"/>
                <a:cs typeface="Times New Roman"/>
              </a:rPr>
              <a:t>xxx </a:t>
            </a:r>
            <a:r>
              <a:rPr sz="1800" spc="-5" dirty="0">
                <a:latin typeface="Times New Roman"/>
                <a:cs typeface="Times New Roman"/>
              </a:rPr>
              <a:t>method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implements the right </a:t>
            </a:r>
            <a:r>
              <a:rPr sz="1800" dirty="0">
                <a:latin typeface="Times New Roman"/>
                <a:cs typeface="Times New Roman"/>
              </a:rPr>
              <a:t>hand </a:t>
            </a:r>
            <a:r>
              <a:rPr sz="1800" spc="-5" dirty="0">
                <a:latin typeface="Times New Roman"/>
                <a:cs typeface="Times New Roman"/>
              </a:rPr>
              <a:t>side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grammar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rule describing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xxx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27" name="object 22"/>
          <p:cNvGrpSpPr/>
          <p:nvPr/>
        </p:nvGrpSpPr>
        <p:grpSpPr>
          <a:xfrm>
            <a:off x="83840" y="1016767"/>
            <a:ext cx="7832725" cy="2837815"/>
            <a:chOff x="83840" y="1016767"/>
            <a:chExt cx="7832725" cy="2837815"/>
          </a:xfrm>
        </p:grpSpPr>
        <p:sp>
          <p:nvSpPr>
            <p:cNvPr id="28" name="object 23"/>
            <p:cNvSpPr/>
            <p:nvPr/>
          </p:nvSpPr>
          <p:spPr>
            <a:xfrm>
              <a:off x="4611951" y="3135983"/>
              <a:ext cx="3291840" cy="706120"/>
            </a:xfrm>
            <a:custGeom>
              <a:avLst/>
              <a:gdLst/>
              <a:ahLst/>
              <a:cxnLst/>
              <a:rect l="l" t="t" r="r" b="b"/>
              <a:pathLst>
                <a:path w="3291840" h="706120">
                  <a:moveTo>
                    <a:pt x="0" y="117601"/>
                  </a:moveTo>
                  <a:lnTo>
                    <a:pt x="9241" y="71825"/>
                  </a:lnTo>
                  <a:lnTo>
                    <a:pt x="34444" y="34444"/>
                  </a:lnTo>
                  <a:lnTo>
                    <a:pt x="71825" y="9241"/>
                  </a:lnTo>
                  <a:lnTo>
                    <a:pt x="117601" y="0"/>
                  </a:lnTo>
                  <a:lnTo>
                    <a:pt x="3173737" y="0"/>
                  </a:lnTo>
                  <a:lnTo>
                    <a:pt x="3219512" y="9241"/>
                  </a:lnTo>
                  <a:lnTo>
                    <a:pt x="3256893" y="34444"/>
                  </a:lnTo>
                  <a:lnTo>
                    <a:pt x="3282096" y="71825"/>
                  </a:lnTo>
                  <a:lnTo>
                    <a:pt x="3291338" y="117601"/>
                  </a:lnTo>
                  <a:lnTo>
                    <a:pt x="3291338" y="587994"/>
                  </a:lnTo>
                  <a:lnTo>
                    <a:pt x="3282096" y="633770"/>
                  </a:lnTo>
                  <a:lnTo>
                    <a:pt x="3256893" y="671151"/>
                  </a:lnTo>
                  <a:lnTo>
                    <a:pt x="3219512" y="696354"/>
                  </a:lnTo>
                  <a:lnTo>
                    <a:pt x="3173737" y="705596"/>
                  </a:lnTo>
                  <a:lnTo>
                    <a:pt x="117601" y="705596"/>
                  </a:lnTo>
                  <a:lnTo>
                    <a:pt x="71825" y="696354"/>
                  </a:lnTo>
                  <a:lnTo>
                    <a:pt x="34444" y="671151"/>
                  </a:lnTo>
                  <a:lnTo>
                    <a:pt x="9241" y="633770"/>
                  </a:lnTo>
                  <a:lnTo>
                    <a:pt x="0" y="587994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4"/>
            <p:cNvSpPr/>
            <p:nvPr/>
          </p:nvSpPr>
          <p:spPr>
            <a:xfrm>
              <a:off x="96540" y="2123622"/>
              <a:ext cx="3291840" cy="457200"/>
            </a:xfrm>
            <a:custGeom>
              <a:avLst/>
              <a:gdLst/>
              <a:ahLst/>
              <a:cxnLst/>
              <a:rect l="l" t="t" r="r" b="b"/>
              <a:pathLst>
                <a:path w="3291840" h="457200">
                  <a:moveTo>
                    <a:pt x="0" y="76171"/>
                  </a:moveTo>
                  <a:lnTo>
                    <a:pt x="5985" y="46522"/>
                  </a:lnTo>
                  <a:lnTo>
                    <a:pt x="22310" y="22310"/>
                  </a:lnTo>
                  <a:lnTo>
                    <a:pt x="46522" y="5985"/>
                  </a:lnTo>
                  <a:lnTo>
                    <a:pt x="76171" y="0"/>
                  </a:lnTo>
                  <a:lnTo>
                    <a:pt x="3215166" y="0"/>
                  </a:lnTo>
                  <a:lnTo>
                    <a:pt x="3244815" y="5985"/>
                  </a:lnTo>
                  <a:lnTo>
                    <a:pt x="3269027" y="22310"/>
                  </a:lnTo>
                  <a:lnTo>
                    <a:pt x="3285352" y="46522"/>
                  </a:lnTo>
                  <a:lnTo>
                    <a:pt x="3291338" y="76171"/>
                  </a:lnTo>
                  <a:lnTo>
                    <a:pt x="3291338" y="380845"/>
                  </a:lnTo>
                  <a:lnTo>
                    <a:pt x="3285352" y="410494"/>
                  </a:lnTo>
                  <a:lnTo>
                    <a:pt x="3269027" y="434706"/>
                  </a:lnTo>
                  <a:lnTo>
                    <a:pt x="3244815" y="451031"/>
                  </a:lnTo>
                  <a:lnTo>
                    <a:pt x="3215166" y="457017"/>
                  </a:lnTo>
                  <a:lnTo>
                    <a:pt x="76171" y="457017"/>
                  </a:lnTo>
                  <a:lnTo>
                    <a:pt x="46522" y="451031"/>
                  </a:lnTo>
                  <a:lnTo>
                    <a:pt x="22310" y="434706"/>
                  </a:lnTo>
                  <a:lnTo>
                    <a:pt x="5985" y="410494"/>
                  </a:lnTo>
                  <a:lnTo>
                    <a:pt x="0" y="380845"/>
                  </a:lnTo>
                  <a:lnTo>
                    <a:pt x="0" y="761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26"/>
          <p:cNvSpPr txBox="1"/>
          <p:nvPr/>
        </p:nvSpPr>
        <p:spPr>
          <a:xfrm>
            <a:off x="2511119" y="1026067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</p:spTree>
    <p:extLst>
      <p:ext uri="{BB962C8B-B14F-4D97-AF65-F5344CB8AC3E}">
        <p14:creationId xmlns:p14="http://schemas.microsoft.com/office/powerpoint/2010/main" val="3562261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0835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sp>
        <p:nvSpPr>
          <p:cNvPr id="9" name="object 8"/>
          <p:cNvSpPr txBox="1"/>
          <p:nvPr/>
        </p:nvSpPr>
        <p:spPr>
          <a:xfrm>
            <a:off x="3690804" y="1244301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3690804" y="1616771"/>
            <a:ext cx="4432300" cy="15405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709930" indent="-228600">
              <a:lnSpc>
                <a:spcPts val="1930"/>
              </a:lnSpc>
              <a:spcBef>
                <a:spcPts val="3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Follow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right-hand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side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rule,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parse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input accordingly</a:t>
            </a:r>
            <a:endParaRPr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93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right-hand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side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specifies</a:t>
            </a:r>
            <a:r>
              <a:rPr sz="1800" dirty="0">
                <a:latin typeface="Times New Roman"/>
                <a:cs typeface="Times New Roman"/>
              </a:rPr>
              <a:t> 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non-terminal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rule </a:t>
            </a:r>
            <a:r>
              <a:rPr sz="1800" i="1" dirty="0">
                <a:latin typeface="Times New Roman"/>
                <a:cs typeface="Times New Roman"/>
              </a:rPr>
              <a:t>xxx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spc="-5" dirty="0">
                <a:latin typeface="Times New Roman"/>
                <a:cs typeface="Times New Roman"/>
              </a:rPr>
              <a:t>call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800" dirty="0">
                <a:latin typeface="Times New Roman"/>
                <a:cs typeface="Times New Roman"/>
              </a:rPr>
              <a:t>xxx</a:t>
            </a: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this</a:t>
            </a:r>
            <a:r>
              <a:rPr sz="1800" spc="-15" dirty="0">
                <a:latin typeface="Times New Roman"/>
                <a:cs typeface="Times New Roman"/>
              </a:rPr>
              <a:t> recursively.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11" name="object 10"/>
          <p:cNvGrpSpPr/>
          <p:nvPr/>
        </p:nvGrpSpPr>
        <p:grpSpPr>
          <a:xfrm>
            <a:off x="198966" y="948267"/>
            <a:ext cx="3166745" cy="3124200"/>
            <a:chOff x="198966" y="948267"/>
            <a:chExt cx="3166745" cy="3124200"/>
          </a:xfrm>
        </p:grpSpPr>
        <p:pic>
          <p:nvPicPr>
            <p:cNvPr id="12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3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4" name="object 1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5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0" name="object 19"/>
          <p:cNvGrpSpPr/>
          <p:nvPr/>
        </p:nvGrpSpPr>
        <p:grpSpPr>
          <a:xfrm>
            <a:off x="83840" y="1016767"/>
            <a:ext cx="3317240" cy="1576705"/>
            <a:chOff x="83840" y="1016767"/>
            <a:chExt cx="3317240" cy="1576705"/>
          </a:xfrm>
        </p:grpSpPr>
        <p:sp>
          <p:nvSpPr>
            <p:cNvPr id="21" name="object 20"/>
            <p:cNvSpPr/>
            <p:nvPr/>
          </p:nvSpPr>
          <p:spPr>
            <a:xfrm>
              <a:off x="96540" y="2123622"/>
              <a:ext cx="3291840" cy="457200"/>
            </a:xfrm>
            <a:custGeom>
              <a:avLst/>
              <a:gdLst/>
              <a:ahLst/>
              <a:cxnLst/>
              <a:rect l="l" t="t" r="r" b="b"/>
              <a:pathLst>
                <a:path w="3291840" h="457200">
                  <a:moveTo>
                    <a:pt x="0" y="76171"/>
                  </a:moveTo>
                  <a:lnTo>
                    <a:pt x="5985" y="46522"/>
                  </a:lnTo>
                  <a:lnTo>
                    <a:pt x="22310" y="22310"/>
                  </a:lnTo>
                  <a:lnTo>
                    <a:pt x="46522" y="5985"/>
                  </a:lnTo>
                  <a:lnTo>
                    <a:pt x="76171" y="0"/>
                  </a:lnTo>
                  <a:lnTo>
                    <a:pt x="3215166" y="0"/>
                  </a:lnTo>
                  <a:lnTo>
                    <a:pt x="3244815" y="5985"/>
                  </a:lnTo>
                  <a:lnTo>
                    <a:pt x="3269027" y="22310"/>
                  </a:lnTo>
                  <a:lnTo>
                    <a:pt x="3285352" y="46522"/>
                  </a:lnTo>
                  <a:lnTo>
                    <a:pt x="3291338" y="76171"/>
                  </a:lnTo>
                  <a:lnTo>
                    <a:pt x="3291338" y="380845"/>
                  </a:lnTo>
                  <a:lnTo>
                    <a:pt x="3285352" y="410494"/>
                  </a:lnTo>
                  <a:lnTo>
                    <a:pt x="3269027" y="434706"/>
                  </a:lnTo>
                  <a:lnTo>
                    <a:pt x="3244815" y="451031"/>
                  </a:lnTo>
                  <a:lnTo>
                    <a:pt x="3215166" y="457017"/>
                  </a:lnTo>
                  <a:lnTo>
                    <a:pt x="76171" y="457017"/>
                  </a:lnTo>
                  <a:lnTo>
                    <a:pt x="46522" y="451031"/>
                  </a:lnTo>
                  <a:lnTo>
                    <a:pt x="22310" y="434706"/>
                  </a:lnTo>
                  <a:lnTo>
                    <a:pt x="5985" y="410494"/>
                  </a:lnTo>
                  <a:lnTo>
                    <a:pt x="0" y="380845"/>
                  </a:lnTo>
                  <a:lnTo>
                    <a:pt x="0" y="761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1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2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</p:spTree>
    <p:extLst>
      <p:ext uri="{BB962C8B-B14F-4D97-AF65-F5344CB8AC3E}">
        <p14:creationId xmlns:p14="http://schemas.microsoft.com/office/powerpoint/2010/main" val="408538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2981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sp>
        <p:nvSpPr>
          <p:cNvPr id="9" name="object 8"/>
          <p:cNvSpPr txBox="1"/>
          <p:nvPr/>
        </p:nvSpPr>
        <p:spPr>
          <a:xfrm>
            <a:off x="3760038" y="3753290"/>
            <a:ext cx="4032250" cy="1426673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800" dirty="0">
                <a:latin typeface="Times New Roman"/>
                <a:cs typeface="Times New Roman"/>
              </a:rPr>
              <a:t>Let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assume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Consolas"/>
                <a:cs typeface="Consolas"/>
              </a:rPr>
              <a:t>while,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ts val="2115"/>
              </a:lnSpc>
              <a:spcBef>
                <a:spcPts val="1010"/>
              </a:spcBef>
            </a:pPr>
            <a:r>
              <a:rPr sz="1800" spc="-5" dirty="0">
                <a:latin typeface="Times New Roman"/>
                <a:cs typeface="Times New Roman"/>
              </a:rPr>
              <a:t>so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 </a:t>
            </a:r>
            <a:r>
              <a:rPr sz="1800" spc="-5" dirty="0">
                <a:latin typeface="Times New Roman"/>
                <a:cs typeface="Times New Roman"/>
              </a:rPr>
              <a:t>that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 </a:t>
            </a:r>
            <a:r>
              <a:rPr sz="1800" spc="-5" dirty="0">
                <a:latin typeface="Times New Roman"/>
                <a:cs typeface="Times New Roman"/>
              </a:rPr>
              <a:t>to call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method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ts val="1635"/>
              </a:lnSpc>
            </a:pPr>
            <a:r>
              <a:rPr sz="1400" spc="5" dirty="0" err="1">
                <a:latin typeface="Consolas"/>
                <a:cs typeface="Consolas"/>
              </a:rPr>
              <a:t>compileWhileStatement</a:t>
            </a:r>
            <a:endParaRPr lang="en-US" sz="1400" spc="5" dirty="0">
              <a:latin typeface="Consolas"/>
              <a:cs typeface="Consolas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3690804" y="1244301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690804" y="1616771"/>
            <a:ext cx="4432300" cy="15405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709930" indent="-228600">
              <a:lnSpc>
                <a:spcPts val="1930"/>
              </a:lnSpc>
              <a:spcBef>
                <a:spcPts val="3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Times New Roman"/>
                <a:cs typeface="Times New Roman"/>
              </a:rPr>
              <a:t>Follow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right-hand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side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rule,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parse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input accordingly</a:t>
            </a:r>
            <a:endParaRPr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93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right-hand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side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specifies</a:t>
            </a:r>
            <a:r>
              <a:rPr sz="1800" dirty="0">
                <a:latin typeface="Times New Roman"/>
                <a:cs typeface="Times New Roman"/>
              </a:rPr>
              <a:t> 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non-terminal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rule </a:t>
            </a:r>
            <a:r>
              <a:rPr sz="1800" i="1" dirty="0">
                <a:latin typeface="Times New Roman"/>
                <a:cs typeface="Times New Roman"/>
              </a:rPr>
              <a:t>xxx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spc="-5" dirty="0">
                <a:latin typeface="Times New Roman"/>
                <a:cs typeface="Times New Roman"/>
              </a:rPr>
              <a:t>call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800" dirty="0">
                <a:latin typeface="Times New Roman"/>
                <a:cs typeface="Times New Roman"/>
              </a:rPr>
              <a:t>xxx</a:t>
            </a: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this</a:t>
            </a:r>
            <a:r>
              <a:rPr sz="1800" spc="-15" dirty="0">
                <a:latin typeface="Times New Roman"/>
                <a:cs typeface="Times New Roman"/>
              </a:rPr>
              <a:t> recursively.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12" name="object 11"/>
          <p:cNvGrpSpPr/>
          <p:nvPr/>
        </p:nvGrpSpPr>
        <p:grpSpPr>
          <a:xfrm>
            <a:off x="198966" y="948267"/>
            <a:ext cx="3166745" cy="3124200"/>
            <a:chOff x="198966" y="948267"/>
            <a:chExt cx="3166745" cy="3124200"/>
          </a:xfrm>
        </p:grpSpPr>
        <p:pic>
          <p:nvPicPr>
            <p:cNvPr id="13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4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5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6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1" name="object 20"/>
          <p:cNvGrpSpPr/>
          <p:nvPr/>
        </p:nvGrpSpPr>
        <p:grpSpPr>
          <a:xfrm>
            <a:off x="83840" y="1016767"/>
            <a:ext cx="3317240" cy="1576705"/>
            <a:chOff x="83840" y="1016767"/>
            <a:chExt cx="3317240" cy="1576705"/>
          </a:xfrm>
        </p:grpSpPr>
        <p:sp>
          <p:nvSpPr>
            <p:cNvPr id="22" name="object 21"/>
            <p:cNvSpPr/>
            <p:nvPr/>
          </p:nvSpPr>
          <p:spPr>
            <a:xfrm>
              <a:off x="96540" y="2123622"/>
              <a:ext cx="3291840" cy="457200"/>
            </a:xfrm>
            <a:custGeom>
              <a:avLst/>
              <a:gdLst/>
              <a:ahLst/>
              <a:cxnLst/>
              <a:rect l="l" t="t" r="r" b="b"/>
              <a:pathLst>
                <a:path w="3291840" h="457200">
                  <a:moveTo>
                    <a:pt x="0" y="76171"/>
                  </a:moveTo>
                  <a:lnTo>
                    <a:pt x="5985" y="46522"/>
                  </a:lnTo>
                  <a:lnTo>
                    <a:pt x="22310" y="22310"/>
                  </a:lnTo>
                  <a:lnTo>
                    <a:pt x="46522" y="5985"/>
                  </a:lnTo>
                  <a:lnTo>
                    <a:pt x="76171" y="0"/>
                  </a:lnTo>
                  <a:lnTo>
                    <a:pt x="3215166" y="0"/>
                  </a:lnTo>
                  <a:lnTo>
                    <a:pt x="3244815" y="5985"/>
                  </a:lnTo>
                  <a:lnTo>
                    <a:pt x="3269027" y="22310"/>
                  </a:lnTo>
                  <a:lnTo>
                    <a:pt x="3285352" y="46522"/>
                  </a:lnTo>
                  <a:lnTo>
                    <a:pt x="3291338" y="76171"/>
                  </a:lnTo>
                  <a:lnTo>
                    <a:pt x="3291338" y="380845"/>
                  </a:lnTo>
                  <a:lnTo>
                    <a:pt x="3285352" y="410494"/>
                  </a:lnTo>
                  <a:lnTo>
                    <a:pt x="3269027" y="434706"/>
                  </a:lnTo>
                  <a:lnTo>
                    <a:pt x="3244815" y="451031"/>
                  </a:lnTo>
                  <a:lnTo>
                    <a:pt x="3215166" y="457017"/>
                  </a:lnTo>
                  <a:lnTo>
                    <a:pt x="76171" y="457017"/>
                  </a:lnTo>
                  <a:lnTo>
                    <a:pt x="46522" y="451031"/>
                  </a:lnTo>
                  <a:lnTo>
                    <a:pt x="22310" y="434706"/>
                  </a:lnTo>
                  <a:lnTo>
                    <a:pt x="5985" y="410494"/>
                  </a:lnTo>
                  <a:lnTo>
                    <a:pt x="0" y="380845"/>
                  </a:lnTo>
                  <a:lnTo>
                    <a:pt x="0" y="761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2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23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grpSp>
        <p:nvGrpSpPr>
          <p:cNvPr id="25" name="object 24"/>
          <p:cNvGrpSpPr/>
          <p:nvPr/>
        </p:nvGrpSpPr>
        <p:grpSpPr>
          <a:xfrm>
            <a:off x="1104264" y="5300519"/>
            <a:ext cx="8041005" cy="1431290"/>
            <a:chOff x="1240714" y="5334142"/>
            <a:chExt cx="8041005" cy="1431290"/>
          </a:xfrm>
        </p:grpSpPr>
        <p:sp>
          <p:nvSpPr>
            <p:cNvPr id="26" name="object 25"/>
            <p:cNvSpPr/>
            <p:nvPr/>
          </p:nvSpPr>
          <p:spPr>
            <a:xfrm>
              <a:off x="2344700" y="5798994"/>
              <a:ext cx="6936740" cy="932815"/>
            </a:xfrm>
            <a:custGeom>
              <a:avLst/>
              <a:gdLst/>
              <a:ahLst/>
              <a:cxnLst/>
              <a:rect l="l" t="t" r="r" b="b"/>
              <a:pathLst>
                <a:path w="6936740" h="932815">
                  <a:moveTo>
                    <a:pt x="6936405" y="0"/>
                  </a:moveTo>
                  <a:lnTo>
                    <a:pt x="0" y="0"/>
                  </a:lnTo>
                  <a:lnTo>
                    <a:pt x="0" y="932456"/>
                  </a:lnTo>
                  <a:lnTo>
                    <a:pt x="6936405" y="932456"/>
                  </a:lnTo>
                  <a:lnTo>
                    <a:pt x="6936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  <p:sp>
          <p:nvSpPr>
            <p:cNvPr id="28" name="object 27"/>
            <p:cNvSpPr/>
            <p:nvPr/>
          </p:nvSpPr>
          <p:spPr>
            <a:xfrm>
              <a:off x="2543600" y="6418283"/>
              <a:ext cx="582930" cy="334645"/>
            </a:xfrm>
            <a:custGeom>
              <a:avLst/>
              <a:gdLst/>
              <a:ahLst/>
              <a:cxnLst/>
              <a:rect l="l" t="t" r="r" b="b"/>
              <a:pathLst>
                <a:path w="582930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526960" y="0"/>
                  </a:lnTo>
                  <a:lnTo>
                    <a:pt x="548644" y="4377"/>
                  </a:lnTo>
                  <a:lnTo>
                    <a:pt x="566350" y="16316"/>
                  </a:lnTo>
                  <a:lnTo>
                    <a:pt x="578289" y="34022"/>
                  </a:lnTo>
                  <a:lnTo>
                    <a:pt x="582667" y="55706"/>
                  </a:lnTo>
                  <a:lnTo>
                    <a:pt x="582667" y="278526"/>
                  </a:lnTo>
                  <a:lnTo>
                    <a:pt x="578289" y="300210"/>
                  </a:lnTo>
                  <a:lnTo>
                    <a:pt x="566350" y="317916"/>
                  </a:lnTo>
                  <a:lnTo>
                    <a:pt x="548644" y="329855"/>
                  </a:lnTo>
                  <a:lnTo>
                    <a:pt x="526960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8"/>
            <p:cNvSpPr/>
            <p:nvPr/>
          </p:nvSpPr>
          <p:spPr>
            <a:xfrm>
              <a:off x="1240714" y="5334142"/>
              <a:ext cx="1273810" cy="995044"/>
            </a:xfrm>
            <a:custGeom>
              <a:avLst/>
              <a:gdLst/>
              <a:ahLst/>
              <a:cxnLst/>
              <a:rect l="l" t="t" r="r" b="b"/>
              <a:pathLst>
                <a:path w="1273810" h="995045">
                  <a:moveTo>
                    <a:pt x="868180" y="482613"/>
                  </a:moveTo>
                  <a:lnTo>
                    <a:pt x="607726" y="482613"/>
                  </a:lnTo>
                  <a:lnTo>
                    <a:pt x="1273203" y="994686"/>
                  </a:lnTo>
                  <a:lnTo>
                    <a:pt x="868180" y="482613"/>
                  </a:lnTo>
                  <a:close/>
                </a:path>
                <a:path w="1273810" h="995045">
                  <a:moveTo>
                    <a:pt x="961379" y="0"/>
                  </a:moveTo>
                  <a:lnTo>
                    <a:pt x="80437" y="0"/>
                  </a:lnTo>
                  <a:lnTo>
                    <a:pt x="49127" y="6321"/>
                  </a:lnTo>
                  <a:lnTo>
                    <a:pt x="23559" y="23559"/>
                  </a:lnTo>
                  <a:lnTo>
                    <a:pt x="6321" y="49127"/>
                  </a:lnTo>
                  <a:lnTo>
                    <a:pt x="0" y="80437"/>
                  </a:lnTo>
                  <a:lnTo>
                    <a:pt x="0" y="402178"/>
                  </a:lnTo>
                  <a:lnTo>
                    <a:pt x="6321" y="433486"/>
                  </a:lnTo>
                  <a:lnTo>
                    <a:pt x="23559" y="459054"/>
                  </a:lnTo>
                  <a:lnTo>
                    <a:pt x="49127" y="476292"/>
                  </a:lnTo>
                  <a:lnTo>
                    <a:pt x="80437" y="482613"/>
                  </a:lnTo>
                  <a:lnTo>
                    <a:pt x="961379" y="482613"/>
                  </a:lnTo>
                  <a:lnTo>
                    <a:pt x="1018257" y="459054"/>
                  </a:lnTo>
                  <a:lnTo>
                    <a:pt x="1041817" y="402178"/>
                  </a:lnTo>
                  <a:lnTo>
                    <a:pt x="1041817" y="80437"/>
                  </a:lnTo>
                  <a:lnTo>
                    <a:pt x="1035496" y="49127"/>
                  </a:lnTo>
                  <a:lnTo>
                    <a:pt x="1018257" y="23559"/>
                  </a:lnTo>
                  <a:lnTo>
                    <a:pt x="992689" y="6321"/>
                  </a:lnTo>
                  <a:lnTo>
                    <a:pt x="961379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29"/>
          <p:cNvSpPr txBox="1"/>
          <p:nvPr/>
        </p:nvSpPr>
        <p:spPr>
          <a:xfrm>
            <a:off x="1372770" y="5394542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32" name="object 31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0700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object 2"/>
          <p:cNvGrpSpPr/>
          <p:nvPr/>
        </p:nvGrpSpPr>
        <p:grpSpPr>
          <a:xfrm>
            <a:off x="198966" y="672607"/>
            <a:ext cx="8634468" cy="5732425"/>
            <a:chOff x="198966" y="672607"/>
            <a:chExt cx="8634468" cy="5732425"/>
          </a:xfrm>
        </p:grpSpPr>
        <p:sp>
          <p:nvSpPr>
            <p:cNvPr id="39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41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6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7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4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45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46" name="object 10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11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12"/>
          <p:cNvSpPr txBox="1">
            <a:spLocks/>
          </p:cNvSpPr>
          <p:nvPr/>
        </p:nvSpPr>
        <p:spPr>
          <a:xfrm>
            <a:off x="916938" y="298901"/>
            <a:ext cx="3159761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A4123F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Parsing</a:t>
            </a:r>
            <a:r>
              <a:rPr lang="en-US" spc="-55" dirty="0"/>
              <a:t> </a:t>
            </a:r>
            <a:r>
              <a:rPr lang="en-US" spc="-5" dirty="0"/>
              <a:t>process</a:t>
            </a:r>
          </a:p>
        </p:txBody>
      </p:sp>
      <p:sp>
        <p:nvSpPr>
          <p:cNvPr id="49" name="object 13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50" name="object 14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51" name="object 15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52" name="object 16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54" name="object 17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55" name="object 18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19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7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58" name="object 21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9" name="object 22"/>
          <p:cNvGrpSpPr/>
          <p:nvPr/>
        </p:nvGrpSpPr>
        <p:grpSpPr>
          <a:xfrm>
            <a:off x="83840" y="1016767"/>
            <a:ext cx="3317240" cy="5748655"/>
            <a:chOff x="83840" y="1016767"/>
            <a:chExt cx="3317240" cy="5748655"/>
          </a:xfrm>
        </p:grpSpPr>
        <p:sp>
          <p:nvSpPr>
            <p:cNvPr id="60" name="object 23"/>
            <p:cNvSpPr/>
            <p:nvPr/>
          </p:nvSpPr>
          <p:spPr>
            <a:xfrm>
              <a:off x="2543600" y="6418283"/>
              <a:ext cx="582930" cy="334645"/>
            </a:xfrm>
            <a:custGeom>
              <a:avLst/>
              <a:gdLst/>
              <a:ahLst/>
              <a:cxnLst/>
              <a:rect l="l" t="t" r="r" b="b"/>
              <a:pathLst>
                <a:path w="582930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526960" y="0"/>
                  </a:lnTo>
                  <a:lnTo>
                    <a:pt x="548644" y="4377"/>
                  </a:lnTo>
                  <a:lnTo>
                    <a:pt x="566350" y="16316"/>
                  </a:lnTo>
                  <a:lnTo>
                    <a:pt x="578289" y="34022"/>
                  </a:lnTo>
                  <a:lnTo>
                    <a:pt x="582667" y="55706"/>
                  </a:lnTo>
                  <a:lnTo>
                    <a:pt x="582667" y="278526"/>
                  </a:lnTo>
                  <a:lnTo>
                    <a:pt x="578289" y="300210"/>
                  </a:lnTo>
                  <a:lnTo>
                    <a:pt x="566350" y="317916"/>
                  </a:lnTo>
                  <a:lnTo>
                    <a:pt x="548644" y="329855"/>
                  </a:lnTo>
                  <a:lnTo>
                    <a:pt x="526960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24"/>
            <p:cNvSpPr/>
            <p:nvPr/>
          </p:nvSpPr>
          <p:spPr>
            <a:xfrm>
              <a:off x="96540" y="2123622"/>
              <a:ext cx="3291840" cy="457200"/>
            </a:xfrm>
            <a:custGeom>
              <a:avLst/>
              <a:gdLst/>
              <a:ahLst/>
              <a:cxnLst/>
              <a:rect l="l" t="t" r="r" b="b"/>
              <a:pathLst>
                <a:path w="3291840" h="457200">
                  <a:moveTo>
                    <a:pt x="0" y="76171"/>
                  </a:moveTo>
                  <a:lnTo>
                    <a:pt x="5985" y="46522"/>
                  </a:lnTo>
                  <a:lnTo>
                    <a:pt x="22310" y="22310"/>
                  </a:lnTo>
                  <a:lnTo>
                    <a:pt x="46522" y="5985"/>
                  </a:lnTo>
                  <a:lnTo>
                    <a:pt x="76171" y="0"/>
                  </a:lnTo>
                  <a:lnTo>
                    <a:pt x="3215166" y="0"/>
                  </a:lnTo>
                  <a:lnTo>
                    <a:pt x="3244815" y="5985"/>
                  </a:lnTo>
                  <a:lnTo>
                    <a:pt x="3269027" y="22310"/>
                  </a:lnTo>
                  <a:lnTo>
                    <a:pt x="3285352" y="46522"/>
                  </a:lnTo>
                  <a:lnTo>
                    <a:pt x="3291338" y="76171"/>
                  </a:lnTo>
                  <a:lnTo>
                    <a:pt x="3291338" y="380845"/>
                  </a:lnTo>
                  <a:lnTo>
                    <a:pt x="3285352" y="410494"/>
                  </a:lnTo>
                  <a:lnTo>
                    <a:pt x="3269027" y="434706"/>
                  </a:lnTo>
                  <a:lnTo>
                    <a:pt x="3244815" y="451031"/>
                  </a:lnTo>
                  <a:lnTo>
                    <a:pt x="3215166" y="457017"/>
                  </a:lnTo>
                  <a:lnTo>
                    <a:pt x="76171" y="457017"/>
                  </a:lnTo>
                  <a:lnTo>
                    <a:pt x="46522" y="451031"/>
                  </a:lnTo>
                  <a:lnTo>
                    <a:pt x="22310" y="434706"/>
                  </a:lnTo>
                  <a:lnTo>
                    <a:pt x="5985" y="410494"/>
                  </a:lnTo>
                  <a:lnTo>
                    <a:pt x="0" y="380845"/>
                  </a:lnTo>
                  <a:lnTo>
                    <a:pt x="0" y="761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25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3" name="object 26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64" name="object 27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28"/>
          <p:cNvSpPr txBox="1"/>
          <p:nvPr/>
        </p:nvSpPr>
        <p:spPr>
          <a:xfrm>
            <a:off x="7069780" y="1107423"/>
            <a:ext cx="8267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66" name="object 29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30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69" name="object 32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182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2981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4" name="object 9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5" name="object 10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7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8" name="object 1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15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4" name="object 19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5" name="object 20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1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28" name="object 23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29" name="object 24"/>
          <p:cNvGrpSpPr/>
          <p:nvPr/>
        </p:nvGrpSpPr>
        <p:grpSpPr>
          <a:xfrm>
            <a:off x="83840" y="1016767"/>
            <a:ext cx="3317240" cy="5748655"/>
            <a:chOff x="83840" y="1016767"/>
            <a:chExt cx="3317240" cy="5748655"/>
          </a:xfrm>
        </p:grpSpPr>
        <p:sp>
          <p:nvSpPr>
            <p:cNvPr id="30" name="object 25"/>
            <p:cNvSpPr/>
            <p:nvPr/>
          </p:nvSpPr>
          <p:spPr>
            <a:xfrm>
              <a:off x="2543600" y="6418283"/>
              <a:ext cx="582930" cy="334645"/>
            </a:xfrm>
            <a:custGeom>
              <a:avLst/>
              <a:gdLst/>
              <a:ahLst/>
              <a:cxnLst/>
              <a:rect l="l" t="t" r="r" b="b"/>
              <a:pathLst>
                <a:path w="582930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526960" y="0"/>
                  </a:lnTo>
                  <a:lnTo>
                    <a:pt x="548644" y="4377"/>
                  </a:lnTo>
                  <a:lnTo>
                    <a:pt x="566350" y="16316"/>
                  </a:lnTo>
                  <a:lnTo>
                    <a:pt x="578289" y="34022"/>
                  </a:lnTo>
                  <a:lnTo>
                    <a:pt x="582667" y="55706"/>
                  </a:lnTo>
                  <a:lnTo>
                    <a:pt x="582667" y="278526"/>
                  </a:lnTo>
                  <a:lnTo>
                    <a:pt x="578289" y="300210"/>
                  </a:lnTo>
                  <a:lnTo>
                    <a:pt x="566350" y="317916"/>
                  </a:lnTo>
                  <a:lnTo>
                    <a:pt x="548644" y="329855"/>
                  </a:lnTo>
                  <a:lnTo>
                    <a:pt x="526960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26"/>
            <p:cNvSpPr/>
            <p:nvPr/>
          </p:nvSpPr>
          <p:spPr>
            <a:xfrm>
              <a:off x="96540" y="2123622"/>
              <a:ext cx="3291840" cy="457200"/>
            </a:xfrm>
            <a:custGeom>
              <a:avLst/>
              <a:gdLst/>
              <a:ahLst/>
              <a:cxnLst/>
              <a:rect l="l" t="t" r="r" b="b"/>
              <a:pathLst>
                <a:path w="3291840" h="457200">
                  <a:moveTo>
                    <a:pt x="0" y="76171"/>
                  </a:moveTo>
                  <a:lnTo>
                    <a:pt x="5985" y="46522"/>
                  </a:lnTo>
                  <a:lnTo>
                    <a:pt x="22310" y="22310"/>
                  </a:lnTo>
                  <a:lnTo>
                    <a:pt x="46522" y="5985"/>
                  </a:lnTo>
                  <a:lnTo>
                    <a:pt x="76171" y="0"/>
                  </a:lnTo>
                  <a:lnTo>
                    <a:pt x="3215166" y="0"/>
                  </a:lnTo>
                  <a:lnTo>
                    <a:pt x="3244815" y="5985"/>
                  </a:lnTo>
                  <a:lnTo>
                    <a:pt x="3269027" y="22310"/>
                  </a:lnTo>
                  <a:lnTo>
                    <a:pt x="3285352" y="46522"/>
                  </a:lnTo>
                  <a:lnTo>
                    <a:pt x="3291338" y="76171"/>
                  </a:lnTo>
                  <a:lnTo>
                    <a:pt x="3291338" y="380845"/>
                  </a:lnTo>
                  <a:lnTo>
                    <a:pt x="3285352" y="410494"/>
                  </a:lnTo>
                  <a:lnTo>
                    <a:pt x="3269027" y="434706"/>
                  </a:lnTo>
                  <a:lnTo>
                    <a:pt x="3244815" y="451031"/>
                  </a:lnTo>
                  <a:lnTo>
                    <a:pt x="3215166" y="457017"/>
                  </a:lnTo>
                  <a:lnTo>
                    <a:pt x="76171" y="457017"/>
                  </a:lnTo>
                  <a:lnTo>
                    <a:pt x="46522" y="451031"/>
                  </a:lnTo>
                  <a:lnTo>
                    <a:pt x="22310" y="434706"/>
                  </a:lnTo>
                  <a:lnTo>
                    <a:pt x="5985" y="410494"/>
                  </a:lnTo>
                  <a:lnTo>
                    <a:pt x="0" y="380845"/>
                  </a:lnTo>
                  <a:lnTo>
                    <a:pt x="0" y="761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28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34" name="object 29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0"/>
          <p:cNvSpPr txBox="1"/>
          <p:nvPr/>
        </p:nvSpPr>
        <p:spPr>
          <a:xfrm>
            <a:off x="7069780" y="1107423"/>
            <a:ext cx="8267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36" name="object 31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2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1162225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51528"/>
            <a:ext cx="1841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388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5" name="object 10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6" name="object 11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8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9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16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5" name="object 20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6" name="object 21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2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29" name="object 24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83840" y="1016767"/>
            <a:ext cx="3317240" cy="5748655"/>
            <a:chOff x="83840" y="1016767"/>
            <a:chExt cx="3317240" cy="5748655"/>
          </a:xfrm>
        </p:grpSpPr>
        <p:sp>
          <p:nvSpPr>
            <p:cNvPr id="31" name="object 26"/>
            <p:cNvSpPr/>
            <p:nvPr/>
          </p:nvSpPr>
          <p:spPr>
            <a:xfrm>
              <a:off x="2543600" y="6418283"/>
              <a:ext cx="582930" cy="334645"/>
            </a:xfrm>
            <a:custGeom>
              <a:avLst/>
              <a:gdLst/>
              <a:ahLst/>
              <a:cxnLst/>
              <a:rect l="l" t="t" r="r" b="b"/>
              <a:pathLst>
                <a:path w="582930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526960" y="0"/>
                  </a:lnTo>
                  <a:lnTo>
                    <a:pt x="548644" y="4377"/>
                  </a:lnTo>
                  <a:lnTo>
                    <a:pt x="566350" y="16316"/>
                  </a:lnTo>
                  <a:lnTo>
                    <a:pt x="578289" y="34022"/>
                  </a:lnTo>
                  <a:lnTo>
                    <a:pt x="582667" y="55706"/>
                  </a:lnTo>
                  <a:lnTo>
                    <a:pt x="582667" y="278526"/>
                  </a:lnTo>
                  <a:lnTo>
                    <a:pt x="578289" y="300210"/>
                  </a:lnTo>
                  <a:lnTo>
                    <a:pt x="566350" y="317916"/>
                  </a:lnTo>
                  <a:lnTo>
                    <a:pt x="548644" y="329855"/>
                  </a:lnTo>
                  <a:lnTo>
                    <a:pt x="526960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96540" y="2123622"/>
              <a:ext cx="3291840" cy="457200"/>
            </a:xfrm>
            <a:custGeom>
              <a:avLst/>
              <a:gdLst/>
              <a:ahLst/>
              <a:cxnLst/>
              <a:rect l="l" t="t" r="r" b="b"/>
              <a:pathLst>
                <a:path w="3291840" h="457200">
                  <a:moveTo>
                    <a:pt x="0" y="76171"/>
                  </a:moveTo>
                  <a:lnTo>
                    <a:pt x="5985" y="46522"/>
                  </a:lnTo>
                  <a:lnTo>
                    <a:pt x="22310" y="22310"/>
                  </a:lnTo>
                  <a:lnTo>
                    <a:pt x="46522" y="5985"/>
                  </a:lnTo>
                  <a:lnTo>
                    <a:pt x="76171" y="0"/>
                  </a:lnTo>
                  <a:lnTo>
                    <a:pt x="3215166" y="0"/>
                  </a:lnTo>
                  <a:lnTo>
                    <a:pt x="3244815" y="5985"/>
                  </a:lnTo>
                  <a:lnTo>
                    <a:pt x="3269027" y="22310"/>
                  </a:lnTo>
                  <a:lnTo>
                    <a:pt x="3285352" y="46522"/>
                  </a:lnTo>
                  <a:lnTo>
                    <a:pt x="3291338" y="76171"/>
                  </a:lnTo>
                  <a:lnTo>
                    <a:pt x="3291338" y="380845"/>
                  </a:lnTo>
                  <a:lnTo>
                    <a:pt x="3285352" y="410494"/>
                  </a:lnTo>
                  <a:lnTo>
                    <a:pt x="3269027" y="434706"/>
                  </a:lnTo>
                  <a:lnTo>
                    <a:pt x="3244815" y="451031"/>
                  </a:lnTo>
                  <a:lnTo>
                    <a:pt x="3215166" y="457017"/>
                  </a:lnTo>
                  <a:lnTo>
                    <a:pt x="76171" y="457017"/>
                  </a:lnTo>
                  <a:lnTo>
                    <a:pt x="46522" y="451031"/>
                  </a:lnTo>
                  <a:lnTo>
                    <a:pt x="22310" y="434706"/>
                  </a:lnTo>
                  <a:lnTo>
                    <a:pt x="5985" y="410494"/>
                  </a:lnTo>
                  <a:lnTo>
                    <a:pt x="0" y="380845"/>
                  </a:lnTo>
                  <a:lnTo>
                    <a:pt x="0" y="761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29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35" name="object 30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1"/>
          <p:cNvSpPr txBox="1"/>
          <p:nvPr/>
        </p:nvSpPr>
        <p:spPr>
          <a:xfrm>
            <a:off x="7069780" y="1107423"/>
            <a:ext cx="8267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37" name="object 32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3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40" name="object 35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248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51528"/>
            <a:ext cx="1841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5" name="object 10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6" name="object 11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8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9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16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5" name="object 20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6" name="object 21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2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29" name="object 24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83840" y="1016767"/>
            <a:ext cx="3317240" cy="5748655"/>
            <a:chOff x="83840" y="1016767"/>
            <a:chExt cx="3317240" cy="5748655"/>
          </a:xfrm>
        </p:grpSpPr>
        <p:sp>
          <p:nvSpPr>
            <p:cNvPr id="31" name="object 26"/>
            <p:cNvSpPr/>
            <p:nvPr/>
          </p:nvSpPr>
          <p:spPr>
            <a:xfrm>
              <a:off x="96540" y="2123622"/>
              <a:ext cx="3291840" cy="457200"/>
            </a:xfrm>
            <a:custGeom>
              <a:avLst/>
              <a:gdLst/>
              <a:ahLst/>
              <a:cxnLst/>
              <a:rect l="l" t="t" r="r" b="b"/>
              <a:pathLst>
                <a:path w="3291840" h="457200">
                  <a:moveTo>
                    <a:pt x="0" y="76171"/>
                  </a:moveTo>
                  <a:lnTo>
                    <a:pt x="5985" y="46522"/>
                  </a:lnTo>
                  <a:lnTo>
                    <a:pt x="22310" y="22310"/>
                  </a:lnTo>
                  <a:lnTo>
                    <a:pt x="46522" y="5985"/>
                  </a:lnTo>
                  <a:lnTo>
                    <a:pt x="76171" y="0"/>
                  </a:lnTo>
                  <a:lnTo>
                    <a:pt x="3215166" y="0"/>
                  </a:lnTo>
                  <a:lnTo>
                    <a:pt x="3244815" y="5985"/>
                  </a:lnTo>
                  <a:lnTo>
                    <a:pt x="3269027" y="22310"/>
                  </a:lnTo>
                  <a:lnTo>
                    <a:pt x="3285352" y="46522"/>
                  </a:lnTo>
                  <a:lnTo>
                    <a:pt x="3291338" y="76171"/>
                  </a:lnTo>
                  <a:lnTo>
                    <a:pt x="3291338" y="380845"/>
                  </a:lnTo>
                  <a:lnTo>
                    <a:pt x="3285352" y="410494"/>
                  </a:lnTo>
                  <a:lnTo>
                    <a:pt x="3269027" y="434706"/>
                  </a:lnTo>
                  <a:lnTo>
                    <a:pt x="3244815" y="451031"/>
                  </a:lnTo>
                  <a:lnTo>
                    <a:pt x="3215166" y="457017"/>
                  </a:lnTo>
                  <a:lnTo>
                    <a:pt x="76171" y="457017"/>
                  </a:lnTo>
                  <a:lnTo>
                    <a:pt x="46522" y="451031"/>
                  </a:lnTo>
                  <a:lnTo>
                    <a:pt x="22310" y="434706"/>
                  </a:lnTo>
                  <a:lnTo>
                    <a:pt x="5985" y="410494"/>
                  </a:lnTo>
                  <a:lnTo>
                    <a:pt x="0" y="380845"/>
                  </a:lnTo>
                  <a:lnTo>
                    <a:pt x="0" y="761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3102400" y="6418283"/>
              <a:ext cx="240665" cy="334645"/>
            </a:xfrm>
            <a:custGeom>
              <a:avLst/>
              <a:gdLst/>
              <a:ahLst/>
              <a:cxnLst/>
              <a:rect l="l" t="t" r="r" b="b"/>
              <a:pathLst>
                <a:path w="240664" h="334645">
                  <a:moveTo>
                    <a:pt x="0" y="40040"/>
                  </a:moveTo>
                  <a:lnTo>
                    <a:pt x="3146" y="24455"/>
                  </a:lnTo>
                  <a:lnTo>
                    <a:pt x="11727" y="11727"/>
                  </a:lnTo>
                  <a:lnTo>
                    <a:pt x="24455" y="3146"/>
                  </a:lnTo>
                  <a:lnTo>
                    <a:pt x="40040" y="0"/>
                  </a:lnTo>
                  <a:lnTo>
                    <a:pt x="200199" y="0"/>
                  </a:lnTo>
                  <a:lnTo>
                    <a:pt x="215784" y="3146"/>
                  </a:lnTo>
                  <a:lnTo>
                    <a:pt x="228512" y="11727"/>
                  </a:lnTo>
                  <a:lnTo>
                    <a:pt x="237093" y="24455"/>
                  </a:lnTo>
                  <a:lnTo>
                    <a:pt x="240240" y="40040"/>
                  </a:lnTo>
                  <a:lnTo>
                    <a:pt x="240240" y="294192"/>
                  </a:lnTo>
                  <a:lnTo>
                    <a:pt x="237093" y="309777"/>
                  </a:lnTo>
                  <a:lnTo>
                    <a:pt x="228512" y="322505"/>
                  </a:lnTo>
                  <a:lnTo>
                    <a:pt x="215784" y="331086"/>
                  </a:lnTo>
                  <a:lnTo>
                    <a:pt x="200199" y="334233"/>
                  </a:lnTo>
                  <a:lnTo>
                    <a:pt x="40040" y="334233"/>
                  </a:lnTo>
                  <a:lnTo>
                    <a:pt x="24455" y="331086"/>
                  </a:lnTo>
                  <a:lnTo>
                    <a:pt x="11727" y="322505"/>
                  </a:lnTo>
                  <a:lnTo>
                    <a:pt x="3146" y="309777"/>
                  </a:lnTo>
                  <a:lnTo>
                    <a:pt x="0" y="294192"/>
                  </a:lnTo>
                  <a:lnTo>
                    <a:pt x="0" y="4004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29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35" name="object 30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1"/>
          <p:cNvSpPr txBox="1"/>
          <p:nvPr/>
        </p:nvSpPr>
        <p:spPr>
          <a:xfrm>
            <a:off x="7069780" y="1107423"/>
            <a:ext cx="8267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37" name="object 32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3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1160895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5" name="object 10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6" name="object 11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8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9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16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5" name="object 20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6" name="object 21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2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29" name="object 24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83840" y="1016767"/>
            <a:ext cx="3317240" cy="5748655"/>
            <a:chOff x="83840" y="1016767"/>
            <a:chExt cx="3317240" cy="5748655"/>
          </a:xfrm>
        </p:grpSpPr>
        <p:sp>
          <p:nvSpPr>
            <p:cNvPr id="31" name="object 26"/>
            <p:cNvSpPr/>
            <p:nvPr/>
          </p:nvSpPr>
          <p:spPr>
            <a:xfrm>
              <a:off x="3102400" y="6418283"/>
              <a:ext cx="240665" cy="334645"/>
            </a:xfrm>
            <a:custGeom>
              <a:avLst/>
              <a:gdLst/>
              <a:ahLst/>
              <a:cxnLst/>
              <a:rect l="l" t="t" r="r" b="b"/>
              <a:pathLst>
                <a:path w="240664" h="334645">
                  <a:moveTo>
                    <a:pt x="0" y="40040"/>
                  </a:moveTo>
                  <a:lnTo>
                    <a:pt x="3146" y="24455"/>
                  </a:lnTo>
                  <a:lnTo>
                    <a:pt x="11727" y="11727"/>
                  </a:lnTo>
                  <a:lnTo>
                    <a:pt x="24455" y="3146"/>
                  </a:lnTo>
                  <a:lnTo>
                    <a:pt x="40040" y="0"/>
                  </a:lnTo>
                  <a:lnTo>
                    <a:pt x="200199" y="0"/>
                  </a:lnTo>
                  <a:lnTo>
                    <a:pt x="215784" y="3146"/>
                  </a:lnTo>
                  <a:lnTo>
                    <a:pt x="228512" y="11727"/>
                  </a:lnTo>
                  <a:lnTo>
                    <a:pt x="237093" y="24455"/>
                  </a:lnTo>
                  <a:lnTo>
                    <a:pt x="240240" y="40040"/>
                  </a:lnTo>
                  <a:lnTo>
                    <a:pt x="240240" y="294192"/>
                  </a:lnTo>
                  <a:lnTo>
                    <a:pt x="237093" y="309777"/>
                  </a:lnTo>
                  <a:lnTo>
                    <a:pt x="228512" y="322505"/>
                  </a:lnTo>
                  <a:lnTo>
                    <a:pt x="215784" y="331086"/>
                  </a:lnTo>
                  <a:lnTo>
                    <a:pt x="200199" y="334233"/>
                  </a:lnTo>
                  <a:lnTo>
                    <a:pt x="40040" y="334233"/>
                  </a:lnTo>
                  <a:lnTo>
                    <a:pt x="24455" y="331086"/>
                  </a:lnTo>
                  <a:lnTo>
                    <a:pt x="11727" y="322505"/>
                  </a:lnTo>
                  <a:lnTo>
                    <a:pt x="3146" y="309777"/>
                  </a:lnTo>
                  <a:lnTo>
                    <a:pt x="0" y="294192"/>
                  </a:lnTo>
                  <a:lnTo>
                    <a:pt x="0" y="4004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96540" y="2123622"/>
              <a:ext cx="3291840" cy="457200"/>
            </a:xfrm>
            <a:custGeom>
              <a:avLst/>
              <a:gdLst/>
              <a:ahLst/>
              <a:cxnLst/>
              <a:rect l="l" t="t" r="r" b="b"/>
              <a:pathLst>
                <a:path w="3291840" h="457200">
                  <a:moveTo>
                    <a:pt x="0" y="76171"/>
                  </a:moveTo>
                  <a:lnTo>
                    <a:pt x="5985" y="46522"/>
                  </a:lnTo>
                  <a:lnTo>
                    <a:pt x="22310" y="22310"/>
                  </a:lnTo>
                  <a:lnTo>
                    <a:pt x="46522" y="5985"/>
                  </a:lnTo>
                  <a:lnTo>
                    <a:pt x="76171" y="0"/>
                  </a:lnTo>
                  <a:lnTo>
                    <a:pt x="3215166" y="0"/>
                  </a:lnTo>
                  <a:lnTo>
                    <a:pt x="3244815" y="5985"/>
                  </a:lnTo>
                  <a:lnTo>
                    <a:pt x="3269027" y="22310"/>
                  </a:lnTo>
                  <a:lnTo>
                    <a:pt x="3285352" y="46522"/>
                  </a:lnTo>
                  <a:lnTo>
                    <a:pt x="3291338" y="76171"/>
                  </a:lnTo>
                  <a:lnTo>
                    <a:pt x="3291338" y="380845"/>
                  </a:lnTo>
                  <a:lnTo>
                    <a:pt x="3285352" y="410494"/>
                  </a:lnTo>
                  <a:lnTo>
                    <a:pt x="3269027" y="434706"/>
                  </a:lnTo>
                  <a:lnTo>
                    <a:pt x="3244815" y="451031"/>
                  </a:lnTo>
                  <a:lnTo>
                    <a:pt x="3215166" y="457017"/>
                  </a:lnTo>
                  <a:lnTo>
                    <a:pt x="76171" y="457017"/>
                  </a:lnTo>
                  <a:lnTo>
                    <a:pt x="46522" y="451031"/>
                  </a:lnTo>
                  <a:lnTo>
                    <a:pt x="22310" y="434706"/>
                  </a:lnTo>
                  <a:lnTo>
                    <a:pt x="5985" y="410494"/>
                  </a:lnTo>
                  <a:lnTo>
                    <a:pt x="0" y="380845"/>
                  </a:lnTo>
                  <a:lnTo>
                    <a:pt x="0" y="761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29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35" name="object 30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1"/>
          <p:cNvSpPr txBox="1"/>
          <p:nvPr/>
        </p:nvSpPr>
        <p:spPr>
          <a:xfrm>
            <a:off x="7069780" y="1107423"/>
            <a:ext cx="8267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37" name="object 32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3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2196305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5" name="object 10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6" name="object 11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8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9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16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5" name="object 20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6" name="object 21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2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29" name="object 24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83840" y="1016767"/>
            <a:ext cx="3820160" cy="5748655"/>
            <a:chOff x="83840" y="1016767"/>
            <a:chExt cx="3820160" cy="5748655"/>
          </a:xfrm>
        </p:grpSpPr>
        <p:sp>
          <p:nvSpPr>
            <p:cNvPr id="31" name="object 26"/>
            <p:cNvSpPr/>
            <p:nvPr/>
          </p:nvSpPr>
          <p:spPr>
            <a:xfrm>
              <a:off x="96540" y="2123622"/>
              <a:ext cx="3291840" cy="457200"/>
            </a:xfrm>
            <a:custGeom>
              <a:avLst/>
              <a:gdLst/>
              <a:ahLst/>
              <a:cxnLst/>
              <a:rect l="l" t="t" r="r" b="b"/>
              <a:pathLst>
                <a:path w="3291840" h="457200">
                  <a:moveTo>
                    <a:pt x="0" y="76171"/>
                  </a:moveTo>
                  <a:lnTo>
                    <a:pt x="5985" y="46522"/>
                  </a:lnTo>
                  <a:lnTo>
                    <a:pt x="22310" y="22310"/>
                  </a:lnTo>
                  <a:lnTo>
                    <a:pt x="46522" y="5985"/>
                  </a:lnTo>
                  <a:lnTo>
                    <a:pt x="76171" y="0"/>
                  </a:lnTo>
                  <a:lnTo>
                    <a:pt x="3215166" y="0"/>
                  </a:lnTo>
                  <a:lnTo>
                    <a:pt x="3244815" y="5985"/>
                  </a:lnTo>
                  <a:lnTo>
                    <a:pt x="3269027" y="22310"/>
                  </a:lnTo>
                  <a:lnTo>
                    <a:pt x="3285352" y="46522"/>
                  </a:lnTo>
                  <a:lnTo>
                    <a:pt x="3291338" y="76171"/>
                  </a:lnTo>
                  <a:lnTo>
                    <a:pt x="3291338" y="380845"/>
                  </a:lnTo>
                  <a:lnTo>
                    <a:pt x="3285352" y="410494"/>
                  </a:lnTo>
                  <a:lnTo>
                    <a:pt x="3269027" y="434706"/>
                  </a:lnTo>
                  <a:lnTo>
                    <a:pt x="3244815" y="451031"/>
                  </a:lnTo>
                  <a:lnTo>
                    <a:pt x="3215166" y="457017"/>
                  </a:lnTo>
                  <a:lnTo>
                    <a:pt x="76171" y="457017"/>
                  </a:lnTo>
                  <a:lnTo>
                    <a:pt x="46522" y="451031"/>
                  </a:lnTo>
                  <a:lnTo>
                    <a:pt x="22310" y="434706"/>
                  </a:lnTo>
                  <a:lnTo>
                    <a:pt x="5985" y="410494"/>
                  </a:lnTo>
                  <a:lnTo>
                    <a:pt x="0" y="380845"/>
                  </a:lnTo>
                  <a:lnTo>
                    <a:pt x="0" y="761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3346240" y="6418283"/>
              <a:ext cx="545465" cy="334645"/>
            </a:xfrm>
            <a:custGeom>
              <a:avLst/>
              <a:gdLst/>
              <a:ahLst/>
              <a:cxnLst/>
              <a:rect l="l" t="t" r="r" b="b"/>
              <a:pathLst>
                <a:path w="545464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489332" y="0"/>
                  </a:lnTo>
                  <a:lnTo>
                    <a:pt x="511015" y="4377"/>
                  </a:lnTo>
                  <a:lnTo>
                    <a:pt x="528722" y="16316"/>
                  </a:lnTo>
                  <a:lnTo>
                    <a:pt x="540661" y="34023"/>
                  </a:lnTo>
                  <a:lnTo>
                    <a:pt x="545039" y="55706"/>
                  </a:lnTo>
                  <a:lnTo>
                    <a:pt x="545039" y="278526"/>
                  </a:lnTo>
                  <a:lnTo>
                    <a:pt x="540661" y="300209"/>
                  </a:lnTo>
                  <a:lnTo>
                    <a:pt x="528722" y="317916"/>
                  </a:lnTo>
                  <a:lnTo>
                    <a:pt x="511015" y="329855"/>
                  </a:lnTo>
                  <a:lnTo>
                    <a:pt x="48933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29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35" name="object 30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1"/>
          <p:cNvSpPr txBox="1"/>
          <p:nvPr/>
        </p:nvSpPr>
        <p:spPr>
          <a:xfrm>
            <a:off x="7069780" y="1107423"/>
            <a:ext cx="8267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37" name="object 32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3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337798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61111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</a:t>
            </a:r>
            <a:r>
              <a:rPr spc="-25" dirty="0"/>
              <a:t> </a:t>
            </a:r>
            <a:r>
              <a:rPr spc="-5" dirty="0"/>
              <a:t>development</a:t>
            </a:r>
            <a:r>
              <a:rPr spc="-30" dirty="0"/>
              <a:t> </a:t>
            </a:r>
            <a:r>
              <a:rPr spc="-5" dirty="0"/>
              <a:t>roadmap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31063" y="1163030"/>
            <a:ext cx="7360920" cy="3859529"/>
            <a:chOff x="831063" y="1163030"/>
            <a:chExt cx="7360920" cy="3859529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163030"/>
              <a:ext cx="7360895" cy="3122424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2366446" y="2192732"/>
              <a:ext cx="2138045" cy="1818639"/>
            </a:xfrm>
            <a:custGeom>
              <a:avLst/>
              <a:gdLst/>
              <a:ahLst/>
              <a:cxnLst/>
              <a:rect l="l" t="t" r="r" b="b"/>
              <a:pathLst>
                <a:path w="2138045" h="1818639">
                  <a:moveTo>
                    <a:pt x="0" y="0"/>
                  </a:moveTo>
                  <a:lnTo>
                    <a:pt x="2138026" y="0"/>
                  </a:lnTo>
                  <a:lnTo>
                    <a:pt x="2138026" y="1818141"/>
                  </a:lnTo>
                  <a:lnTo>
                    <a:pt x="0" y="1818141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7"/>
            <p:cNvSpPr/>
            <p:nvPr/>
          </p:nvSpPr>
          <p:spPr>
            <a:xfrm>
              <a:off x="6228080" y="2479039"/>
              <a:ext cx="873760" cy="589280"/>
            </a:xfrm>
            <a:custGeom>
              <a:avLst/>
              <a:gdLst/>
              <a:ahLst/>
              <a:cxnLst/>
              <a:rect l="l" t="t" r="r" b="b"/>
              <a:pathLst>
                <a:path w="873759" h="589280">
                  <a:moveTo>
                    <a:pt x="873759" y="0"/>
                  </a:moveTo>
                  <a:lnTo>
                    <a:pt x="0" y="0"/>
                  </a:lnTo>
                  <a:lnTo>
                    <a:pt x="0" y="589279"/>
                  </a:lnTo>
                  <a:lnTo>
                    <a:pt x="873759" y="589279"/>
                  </a:lnTo>
                  <a:lnTo>
                    <a:pt x="873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9941" y="4087618"/>
              <a:ext cx="1567257" cy="931421"/>
            </a:xfrm>
            <a:prstGeom prst="rect">
              <a:avLst/>
            </a:prstGeom>
          </p:spPr>
        </p:pic>
        <p:sp>
          <p:nvSpPr>
            <p:cNvPr id="14" name="object 9"/>
            <p:cNvSpPr/>
            <p:nvPr/>
          </p:nvSpPr>
          <p:spPr>
            <a:xfrm>
              <a:off x="2699940" y="4087617"/>
              <a:ext cx="1567815" cy="931544"/>
            </a:xfrm>
            <a:custGeom>
              <a:avLst/>
              <a:gdLst/>
              <a:ahLst/>
              <a:cxnLst/>
              <a:rect l="l" t="t" r="r" b="b"/>
              <a:pathLst>
                <a:path w="1567814" h="931545">
                  <a:moveTo>
                    <a:pt x="1567258" y="465711"/>
                  </a:moveTo>
                  <a:lnTo>
                    <a:pt x="1175443" y="465711"/>
                  </a:lnTo>
                  <a:lnTo>
                    <a:pt x="1175443" y="931422"/>
                  </a:lnTo>
                  <a:lnTo>
                    <a:pt x="391814" y="931422"/>
                  </a:lnTo>
                  <a:lnTo>
                    <a:pt x="391814" y="465711"/>
                  </a:lnTo>
                  <a:lnTo>
                    <a:pt x="0" y="465711"/>
                  </a:lnTo>
                  <a:lnTo>
                    <a:pt x="783629" y="0"/>
                  </a:lnTo>
                  <a:lnTo>
                    <a:pt x="1567258" y="465711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8101" y="1984498"/>
              <a:ext cx="439498" cy="555501"/>
            </a:xfrm>
            <a:prstGeom prst="rect">
              <a:avLst/>
            </a:prstGeom>
          </p:spPr>
        </p:pic>
        <p:sp>
          <p:nvSpPr>
            <p:cNvPr id="16" name="object 11"/>
            <p:cNvSpPr/>
            <p:nvPr/>
          </p:nvSpPr>
          <p:spPr>
            <a:xfrm>
              <a:off x="7028101" y="1984497"/>
              <a:ext cx="440055" cy="555625"/>
            </a:xfrm>
            <a:custGeom>
              <a:avLst/>
              <a:gdLst/>
              <a:ahLst/>
              <a:cxnLst/>
              <a:rect l="l" t="t" r="r" b="b"/>
              <a:pathLst>
                <a:path w="440054" h="555625">
                  <a:moveTo>
                    <a:pt x="439499" y="219748"/>
                  </a:moveTo>
                  <a:lnTo>
                    <a:pt x="329624" y="219748"/>
                  </a:lnTo>
                  <a:lnTo>
                    <a:pt x="329624" y="555502"/>
                  </a:lnTo>
                  <a:lnTo>
                    <a:pt x="109874" y="555502"/>
                  </a:lnTo>
                  <a:lnTo>
                    <a:pt x="109874" y="219748"/>
                  </a:lnTo>
                  <a:lnTo>
                    <a:pt x="0" y="219748"/>
                  </a:lnTo>
                  <a:lnTo>
                    <a:pt x="219749" y="0"/>
                  </a:lnTo>
                  <a:lnTo>
                    <a:pt x="439499" y="219748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2"/>
          <p:cNvSpPr txBox="1"/>
          <p:nvPr/>
        </p:nvSpPr>
        <p:spPr>
          <a:xfrm>
            <a:off x="2081942" y="4257881"/>
            <a:ext cx="3375660" cy="2114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14425" marR="1696720" indent="145415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Calibri"/>
                <a:cs typeface="Calibri"/>
              </a:rPr>
              <a:t>this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5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er</a:t>
            </a:r>
          </a:p>
          <a:p>
            <a:pPr>
              <a:lnSpc>
                <a:spcPct val="100000"/>
              </a:lnSpc>
            </a:pP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Syntax analyzer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implementation:</a:t>
            </a:r>
            <a:endParaRPr sz="20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latin typeface="Times New Roman"/>
                <a:cs typeface="Times New Roman"/>
              </a:rPr>
              <a:t>Tokenizer</a:t>
            </a:r>
            <a:endParaRPr sz="20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Parser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/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compilation</a:t>
            </a:r>
            <a:r>
              <a:rPr sz="2000" spc="-5" dirty="0">
                <a:latin typeface="Times New Roman"/>
                <a:cs typeface="Times New Roman"/>
              </a:rPr>
              <a:t> engine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446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5" name="object 10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6" name="object 11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8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9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16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5" name="object 20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6" name="object 21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2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29" name="object 24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83840" y="1016767"/>
            <a:ext cx="7751445" cy="5748655"/>
            <a:chOff x="83840" y="1016767"/>
            <a:chExt cx="7751445" cy="5748655"/>
          </a:xfrm>
        </p:grpSpPr>
        <p:sp>
          <p:nvSpPr>
            <p:cNvPr id="31" name="object 26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96540" y="276351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3346240" y="6418283"/>
              <a:ext cx="545465" cy="334645"/>
            </a:xfrm>
            <a:custGeom>
              <a:avLst/>
              <a:gdLst/>
              <a:ahLst/>
              <a:cxnLst/>
              <a:rect l="l" t="t" r="r" b="b"/>
              <a:pathLst>
                <a:path w="545464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489332" y="0"/>
                  </a:lnTo>
                  <a:lnTo>
                    <a:pt x="511015" y="4377"/>
                  </a:lnTo>
                  <a:lnTo>
                    <a:pt x="528722" y="16316"/>
                  </a:lnTo>
                  <a:lnTo>
                    <a:pt x="540661" y="34023"/>
                  </a:lnTo>
                  <a:lnTo>
                    <a:pt x="545039" y="55706"/>
                  </a:lnTo>
                  <a:lnTo>
                    <a:pt x="545039" y="278526"/>
                  </a:lnTo>
                  <a:lnTo>
                    <a:pt x="540661" y="300209"/>
                  </a:lnTo>
                  <a:lnTo>
                    <a:pt x="528722" y="317916"/>
                  </a:lnTo>
                  <a:lnTo>
                    <a:pt x="511015" y="329855"/>
                  </a:lnTo>
                  <a:lnTo>
                    <a:pt x="48933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31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37" name="object 32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3"/>
          <p:cNvSpPr txBox="1"/>
          <p:nvPr/>
        </p:nvSpPr>
        <p:spPr>
          <a:xfrm>
            <a:off x="6129348" y="1056084"/>
            <a:ext cx="1767205" cy="49403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9" name="object 34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35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1097176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388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5" name="object 10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6" name="object 11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8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9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16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5" name="object 20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6" name="object 21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2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29" name="object 24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83840" y="1016767"/>
            <a:ext cx="7751445" cy="5748655"/>
            <a:chOff x="83840" y="1016767"/>
            <a:chExt cx="7751445" cy="5748655"/>
          </a:xfrm>
        </p:grpSpPr>
        <p:sp>
          <p:nvSpPr>
            <p:cNvPr id="31" name="object 26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4158780" y="1690558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96540" y="296671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3346240" y="6418283"/>
              <a:ext cx="545465" cy="334645"/>
            </a:xfrm>
            <a:custGeom>
              <a:avLst/>
              <a:gdLst/>
              <a:ahLst/>
              <a:cxnLst/>
              <a:rect l="l" t="t" r="r" b="b"/>
              <a:pathLst>
                <a:path w="545464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489332" y="0"/>
                  </a:lnTo>
                  <a:lnTo>
                    <a:pt x="511015" y="4377"/>
                  </a:lnTo>
                  <a:lnTo>
                    <a:pt x="528722" y="16316"/>
                  </a:lnTo>
                  <a:lnTo>
                    <a:pt x="540661" y="34023"/>
                  </a:lnTo>
                  <a:lnTo>
                    <a:pt x="545039" y="55706"/>
                  </a:lnTo>
                  <a:lnTo>
                    <a:pt x="545039" y="278526"/>
                  </a:lnTo>
                  <a:lnTo>
                    <a:pt x="540661" y="300209"/>
                  </a:lnTo>
                  <a:lnTo>
                    <a:pt x="528722" y="317916"/>
                  </a:lnTo>
                  <a:lnTo>
                    <a:pt x="511015" y="329855"/>
                  </a:lnTo>
                  <a:lnTo>
                    <a:pt x="48933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3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39" name="object 34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35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1" name="object 36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37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3906995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407659" y="1862728"/>
            <a:ext cx="2260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6" name="object 11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7" name="object 12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6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6" name="object 21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7" name="object 22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0" name="object 25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1" name="object 26"/>
          <p:cNvGrpSpPr/>
          <p:nvPr/>
        </p:nvGrpSpPr>
        <p:grpSpPr>
          <a:xfrm>
            <a:off x="83840" y="1016767"/>
            <a:ext cx="7751445" cy="5748655"/>
            <a:chOff x="83840" y="1016767"/>
            <a:chExt cx="7751445" cy="5748655"/>
          </a:xfrm>
        </p:grpSpPr>
        <p:sp>
          <p:nvSpPr>
            <p:cNvPr id="32" name="object 27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4158780" y="1690558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96540" y="296671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3346240" y="6418283"/>
              <a:ext cx="545465" cy="334645"/>
            </a:xfrm>
            <a:custGeom>
              <a:avLst/>
              <a:gdLst/>
              <a:ahLst/>
              <a:cxnLst/>
              <a:rect l="l" t="t" r="r" b="b"/>
              <a:pathLst>
                <a:path w="545464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489332" y="0"/>
                  </a:lnTo>
                  <a:lnTo>
                    <a:pt x="511015" y="4377"/>
                  </a:lnTo>
                  <a:lnTo>
                    <a:pt x="528722" y="16316"/>
                  </a:lnTo>
                  <a:lnTo>
                    <a:pt x="540661" y="34023"/>
                  </a:lnTo>
                  <a:lnTo>
                    <a:pt x="545039" y="55706"/>
                  </a:lnTo>
                  <a:lnTo>
                    <a:pt x="545039" y="278526"/>
                  </a:lnTo>
                  <a:lnTo>
                    <a:pt x="540661" y="300209"/>
                  </a:lnTo>
                  <a:lnTo>
                    <a:pt x="528722" y="317916"/>
                  </a:lnTo>
                  <a:lnTo>
                    <a:pt x="511015" y="329855"/>
                  </a:lnTo>
                  <a:lnTo>
                    <a:pt x="48933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4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0" name="object 35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36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38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1843656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407659" y="1862728"/>
            <a:ext cx="2260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743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6" name="object 11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7" name="object 12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6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6" name="object 21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7" name="object 22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0" name="object 25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1" name="object 26"/>
          <p:cNvGrpSpPr/>
          <p:nvPr/>
        </p:nvGrpSpPr>
        <p:grpSpPr>
          <a:xfrm>
            <a:off x="83840" y="1016767"/>
            <a:ext cx="7751445" cy="5748655"/>
            <a:chOff x="83840" y="1016767"/>
            <a:chExt cx="7751445" cy="5748655"/>
          </a:xfrm>
        </p:grpSpPr>
        <p:sp>
          <p:nvSpPr>
            <p:cNvPr id="32" name="object 27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4158780" y="1690558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96540" y="296671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3955840" y="6418283"/>
              <a:ext cx="342265" cy="334645"/>
            </a:xfrm>
            <a:custGeom>
              <a:avLst/>
              <a:gdLst/>
              <a:ahLst/>
              <a:cxnLst/>
              <a:rect l="l" t="t" r="r" b="b"/>
              <a:pathLst>
                <a:path w="342264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286133" y="0"/>
                  </a:lnTo>
                  <a:lnTo>
                    <a:pt x="307817" y="4377"/>
                  </a:lnTo>
                  <a:lnTo>
                    <a:pt x="325523" y="16316"/>
                  </a:lnTo>
                  <a:lnTo>
                    <a:pt x="337462" y="34022"/>
                  </a:lnTo>
                  <a:lnTo>
                    <a:pt x="341840" y="55706"/>
                  </a:lnTo>
                  <a:lnTo>
                    <a:pt x="341840" y="278526"/>
                  </a:lnTo>
                  <a:lnTo>
                    <a:pt x="337462" y="300210"/>
                  </a:lnTo>
                  <a:lnTo>
                    <a:pt x="325523" y="317916"/>
                  </a:lnTo>
                  <a:lnTo>
                    <a:pt x="307817" y="329855"/>
                  </a:lnTo>
                  <a:lnTo>
                    <a:pt x="286133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4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0" name="object 35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36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38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712162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24184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6" name="object 11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7" name="object 12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6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6" name="object 21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7" name="object 22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0" name="object 25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1" name="object 26"/>
          <p:cNvGrpSpPr/>
          <p:nvPr/>
        </p:nvGrpSpPr>
        <p:grpSpPr>
          <a:xfrm>
            <a:off x="83840" y="1016767"/>
            <a:ext cx="7751445" cy="5748655"/>
            <a:chOff x="83840" y="1016767"/>
            <a:chExt cx="7751445" cy="5748655"/>
          </a:xfrm>
        </p:grpSpPr>
        <p:sp>
          <p:nvSpPr>
            <p:cNvPr id="32" name="object 27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4158780" y="1690558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96540" y="296671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3955840" y="6418283"/>
              <a:ext cx="342265" cy="334645"/>
            </a:xfrm>
            <a:custGeom>
              <a:avLst/>
              <a:gdLst/>
              <a:ahLst/>
              <a:cxnLst/>
              <a:rect l="l" t="t" r="r" b="b"/>
              <a:pathLst>
                <a:path w="342264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286133" y="0"/>
                  </a:lnTo>
                  <a:lnTo>
                    <a:pt x="307817" y="4377"/>
                  </a:lnTo>
                  <a:lnTo>
                    <a:pt x="325523" y="16316"/>
                  </a:lnTo>
                  <a:lnTo>
                    <a:pt x="337462" y="34022"/>
                  </a:lnTo>
                  <a:lnTo>
                    <a:pt x="341840" y="55706"/>
                  </a:lnTo>
                  <a:lnTo>
                    <a:pt x="341840" y="278526"/>
                  </a:lnTo>
                  <a:lnTo>
                    <a:pt x="337462" y="300210"/>
                  </a:lnTo>
                  <a:lnTo>
                    <a:pt x="325523" y="317916"/>
                  </a:lnTo>
                  <a:lnTo>
                    <a:pt x="307817" y="329855"/>
                  </a:lnTo>
                  <a:lnTo>
                    <a:pt x="286133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4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0" name="object 35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36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38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45" name="object 40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046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477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6" name="object 11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7" name="object 12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6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6" name="object 21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7" name="object 22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0" name="object 25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1" name="object 26"/>
          <p:cNvGrpSpPr/>
          <p:nvPr/>
        </p:nvGrpSpPr>
        <p:grpSpPr>
          <a:xfrm>
            <a:off x="83840" y="1016767"/>
            <a:ext cx="7751445" cy="5748655"/>
            <a:chOff x="83840" y="1016767"/>
            <a:chExt cx="7751445" cy="5748655"/>
          </a:xfrm>
        </p:grpSpPr>
        <p:sp>
          <p:nvSpPr>
            <p:cNvPr id="32" name="object 27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4158780" y="1690558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96540" y="275335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3955840" y="6418283"/>
              <a:ext cx="342265" cy="334645"/>
            </a:xfrm>
            <a:custGeom>
              <a:avLst/>
              <a:gdLst/>
              <a:ahLst/>
              <a:cxnLst/>
              <a:rect l="l" t="t" r="r" b="b"/>
              <a:pathLst>
                <a:path w="342264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286133" y="0"/>
                  </a:lnTo>
                  <a:lnTo>
                    <a:pt x="307817" y="4377"/>
                  </a:lnTo>
                  <a:lnTo>
                    <a:pt x="325523" y="16316"/>
                  </a:lnTo>
                  <a:lnTo>
                    <a:pt x="337462" y="34022"/>
                  </a:lnTo>
                  <a:lnTo>
                    <a:pt x="341840" y="55706"/>
                  </a:lnTo>
                  <a:lnTo>
                    <a:pt x="341840" y="278526"/>
                  </a:lnTo>
                  <a:lnTo>
                    <a:pt x="337462" y="300210"/>
                  </a:lnTo>
                  <a:lnTo>
                    <a:pt x="325523" y="317916"/>
                  </a:lnTo>
                  <a:lnTo>
                    <a:pt x="307817" y="329855"/>
                  </a:lnTo>
                  <a:lnTo>
                    <a:pt x="286133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4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0" name="object 35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36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38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45" name="object 40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962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24184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6" name="object 11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7" name="object 12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6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6" name="object 21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7" name="object 22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0" name="object 25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1" name="object 26"/>
          <p:cNvGrpSpPr/>
          <p:nvPr/>
        </p:nvGrpSpPr>
        <p:grpSpPr>
          <a:xfrm>
            <a:off x="83840" y="1016767"/>
            <a:ext cx="7751445" cy="5748655"/>
            <a:chOff x="83840" y="1016767"/>
            <a:chExt cx="7751445" cy="5748655"/>
          </a:xfrm>
        </p:grpSpPr>
        <p:sp>
          <p:nvSpPr>
            <p:cNvPr id="32" name="object 27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4158780" y="1690558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3955840" y="6418283"/>
              <a:ext cx="342265" cy="334645"/>
            </a:xfrm>
            <a:custGeom>
              <a:avLst/>
              <a:gdLst/>
              <a:ahLst/>
              <a:cxnLst/>
              <a:rect l="l" t="t" r="r" b="b"/>
              <a:pathLst>
                <a:path w="342264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286133" y="0"/>
                  </a:lnTo>
                  <a:lnTo>
                    <a:pt x="307817" y="4377"/>
                  </a:lnTo>
                  <a:lnTo>
                    <a:pt x="325523" y="16316"/>
                  </a:lnTo>
                  <a:lnTo>
                    <a:pt x="337462" y="34022"/>
                  </a:lnTo>
                  <a:lnTo>
                    <a:pt x="341840" y="55706"/>
                  </a:lnTo>
                  <a:lnTo>
                    <a:pt x="341840" y="278526"/>
                  </a:lnTo>
                  <a:lnTo>
                    <a:pt x="337462" y="300210"/>
                  </a:lnTo>
                  <a:lnTo>
                    <a:pt x="325523" y="317916"/>
                  </a:lnTo>
                  <a:lnTo>
                    <a:pt x="307817" y="329855"/>
                  </a:lnTo>
                  <a:lnTo>
                    <a:pt x="286133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96540" y="275335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4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0" name="object 35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36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38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45" name="object 40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094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6" name="object 11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7" name="object 12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6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6" name="object 21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7" name="object 22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0" name="object 25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1" name="object 26"/>
          <p:cNvGrpSpPr/>
          <p:nvPr/>
        </p:nvGrpSpPr>
        <p:grpSpPr>
          <a:xfrm>
            <a:off x="83840" y="1016767"/>
            <a:ext cx="7751445" cy="5748655"/>
            <a:chOff x="83840" y="1016767"/>
            <a:chExt cx="7751445" cy="5748655"/>
          </a:xfrm>
        </p:grpSpPr>
        <p:sp>
          <p:nvSpPr>
            <p:cNvPr id="32" name="object 27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4158780" y="1690558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96540" y="275335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4331760" y="6418283"/>
              <a:ext cx="342265" cy="334645"/>
            </a:xfrm>
            <a:custGeom>
              <a:avLst/>
              <a:gdLst/>
              <a:ahLst/>
              <a:cxnLst/>
              <a:rect l="l" t="t" r="r" b="b"/>
              <a:pathLst>
                <a:path w="342264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286133" y="0"/>
                  </a:lnTo>
                  <a:lnTo>
                    <a:pt x="307817" y="4377"/>
                  </a:lnTo>
                  <a:lnTo>
                    <a:pt x="325523" y="16316"/>
                  </a:lnTo>
                  <a:lnTo>
                    <a:pt x="337462" y="34022"/>
                  </a:lnTo>
                  <a:lnTo>
                    <a:pt x="341840" y="55706"/>
                  </a:lnTo>
                  <a:lnTo>
                    <a:pt x="341840" y="278526"/>
                  </a:lnTo>
                  <a:lnTo>
                    <a:pt x="337462" y="300210"/>
                  </a:lnTo>
                  <a:lnTo>
                    <a:pt x="325523" y="317916"/>
                  </a:lnTo>
                  <a:lnTo>
                    <a:pt x="307817" y="329855"/>
                  </a:lnTo>
                  <a:lnTo>
                    <a:pt x="286133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4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0" name="object 35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36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38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45" name="object 40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75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85796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7" name="object 12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8" name="object 13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0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1" name="object 16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18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7" name="object 22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8" name="object 23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4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1" name="object 26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2" name="object 27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3" name="object 28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4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0" name="object 35"/>
          <p:cNvGrpSpPr/>
          <p:nvPr/>
        </p:nvGrpSpPr>
        <p:grpSpPr>
          <a:xfrm>
            <a:off x="83840" y="1016767"/>
            <a:ext cx="4602480" cy="5748655"/>
            <a:chOff x="83840" y="1016767"/>
            <a:chExt cx="4602480" cy="5748655"/>
          </a:xfrm>
        </p:grpSpPr>
        <p:sp>
          <p:nvSpPr>
            <p:cNvPr id="41" name="object 36"/>
            <p:cNvSpPr/>
            <p:nvPr/>
          </p:nvSpPr>
          <p:spPr>
            <a:xfrm>
              <a:off x="96540" y="296671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4331760" y="6418283"/>
              <a:ext cx="342265" cy="334645"/>
            </a:xfrm>
            <a:custGeom>
              <a:avLst/>
              <a:gdLst/>
              <a:ahLst/>
              <a:cxnLst/>
              <a:rect l="l" t="t" r="r" b="b"/>
              <a:pathLst>
                <a:path w="342264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286133" y="0"/>
                  </a:lnTo>
                  <a:lnTo>
                    <a:pt x="307817" y="4377"/>
                  </a:lnTo>
                  <a:lnTo>
                    <a:pt x="325523" y="16316"/>
                  </a:lnTo>
                  <a:lnTo>
                    <a:pt x="337462" y="34022"/>
                  </a:lnTo>
                  <a:lnTo>
                    <a:pt x="341840" y="55706"/>
                  </a:lnTo>
                  <a:lnTo>
                    <a:pt x="341840" y="278526"/>
                  </a:lnTo>
                  <a:lnTo>
                    <a:pt x="337462" y="300210"/>
                  </a:lnTo>
                  <a:lnTo>
                    <a:pt x="325523" y="317916"/>
                  </a:lnTo>
                  <a:lnTo>
                    <a:pt x="307817" y="329855"/>
                  </a:lnTo>
                  <a:lnTo>
                    <a:pt x="286133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39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5" name="object 40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1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7" name="object 42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3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0" name="object 45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479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4407659" y="2573928"/>
            <a:ext cx="2260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41482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4602480" cy="5748655"/>
            <a:chOff x="83840" y="1016767"/>
            <a:chExt cx="4602480" cy="5748655"/>
          </a:xfrm>
        </p:grpSpPr>
        <p:sp>
          <p:nvSpPr>
            <p:cNvPr id="42" name="object 37"/>
            <p:cNvSpPr/>
            <p:nvPr/>
          </p:nvSpPr>
          <p:spPr>
            <a:xfrm>
              <a:off x="4331760" y="6418283"/>
              <a:ext cx="342265" cy="334645"/>
            </a:xfrm>
            <a:custGeom>
              <a:avLst/>
              <a:gdLst/>
              <a:ahLst/>
              <a:cxnLst/>
              <a:rect l="l" t="t" r="r" b="b"/>
              <a:pathLst>
                <a:path w="342264" h="334645">
                  <a:moveTo>
                    <a:pt x="0" y="55706"/>
                  </a:moveTo>
                  <a:lnTo>
                    <a:pt x="4377" y="34022"/>
                  </a:lnTo>
                  <a:lnTo>
                    <a:pt x="16316" y="16316"/>
                  </a:lnTo>
                  <a:lnTo>
                    <a:pt x="34022" y="4377"/>
                  </a:lnTo>
                  <a:lnTo>
                    <a:pt x="55706" y="0"/>
                  </a:lnTo>
                  <a:lnTo>
                    <a:pt x="286133" y="0"/>
                  </a:lnTo>
                  <a:lnTo>
                    <a:pt x="307817" y="4377"/>
                  </a:lnTo>
                  <a:lnTo>
                    <a:pt x="325523" y="16316"/>
                  </a:lnTo>
                  <a:lnTo>
                    <a:pt x="337462" y="34022"/>
                  </a:lnTo>
                  <a:lnTo>
                    <a:pt x="341840" y="55706"/>
                  </a:lnTo>
                  <a:lnTo>
                    <a:pt x="341840" y="278526"/>
                  </a:lnTo>
                  <a:lnTo>
                    <a:pt x="337462" y="300210"/>
                  </a:lnTo>
                  <a:lnTo>
                    <a:pt x="325523" y="317916"/>
                  </a:lnTo>
                  <a:lnTo>
                    <a:pt x="307817" y="329855"/>
                  </a:lnTo>
                  <a:lnTo>
                    <a:pt x="286133" y="334233"/>
                  </a:lnTo>
                  <a:lnTo>
                    <a:pt x="55706" y="334233"/>
                  </a:lnTo>
                  <a:lnTo>
                    <a:pt x="34022" y="329855"/>
                  </a:lnTo>
                  <a:lnTo>
                    <a:pt x="16316" y="317916"/>
                  </a:lnTo>
                  <a:lnTo>
                    <a:pt x="4377" y="300210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96540" y="296671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83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4239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Take</a:t>
            </a:r>
            <a:r>
              <a:rPr spc="-40" dirty="0"/>
              <a:t> </a:t>
            </a:r>
            <a:r>
              <a:rPr spc="-5" dirty="0"/>
              <a:t>home</a:t>
            </a:r>
            <a:r>
              <a:rPr spc="-35" dirty="0"/>
              <a:t> </a:t>
            </a:r>
            <a:r>
              <a:rPr spc="-5" dirty="0"/>
              <a:t>lessons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1036979" y="976796"/>
            <a:ext cx="3863340" cy="403034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/>
                <a:cs typeface="Times New Roman"/>
              </a:rPr>
              <a:t>Tokenizing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Grammars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Parsing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Parse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trees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XML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mark-up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Handling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files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Compilation.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2877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4407659" y="2573928"/>
            <a:ext cx="2260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24184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4907280" cy="5748655"/>
            <a:chOff x="83840" y="1016767"/>
            <a:chExt cx="4907280" cy="5748655"/>
          </a:xfrm>
        </p:grpSpPr>
        <p:sp>
          <p:nvSpPr>
            <p:cNvPr id="42" name="object 37"/>
            <p:cNvSpPr/>
            <p:nvPr/>
          </p:nvSpPr>
          <p:spPr>
            <a:xfrm>
              <a:off x="96540" y="296671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707681" y="6418283"/>
              <a:ext cx="271145" cy="334645"/>
            </a:xfrm>
            <a:custGeom>
              <a:avLst/>
              <a:gdLst/>
              <a:ahLst/>
              <a:cxnLst/>
              <a:rect l="l" t="t" r="r" b="b"/>
              <a:pathLst>
                <a:path w="271145" h="334645">
                  <a:moveTo>
                    <a:pt x="0" y="45120"/>
                  </a:moveTo>
                  <a:lnTo>
                    <a:pt x="3545" y="27557"/>
                  </a:lnTo>
                  <a:lnTo>
                    <a:pt x="13215" y="13215"/>
                  </a:lnTo>
                  <a:lnTo>
                    <a:pt x="27557" y="3545"/>
                  </a:lnTo>
                  <a:lnTo>
                    <a:pt x="45120" y="0"/>
                  </a:lnTo>
                  <a:lnTo>
                    <a:pt x="225598" y="0"/>
                  </a:lnTo>
                  <a:lnTo>
                    <a:pt x="243161" y="3545"/>
                  </a:lnTo>
                  <a:lnTo>
                    <a:pt x="257503" y="13215"/>
                  </a:lnTo>
                  <a:lnTo>
                    <a:pt x="267173" y="27557"/>
                  </a:lnTo>
                  <a:lnTo>
                    <a:pt x="270719" y="45120"/>
                  </a:lnTo>
                  <a:lnTo>
                    <a:pt x="270719" y="289112"/>
                  </a:lnTo>
                  <a:lnTo>
                    <a:pt x="267173" y="306675"/>
                  </a:lnTo>
                  <a:lnTo>
                    <a:pt x="257503" y="321017"/>
                  </a:lnTo>
                  <a:lnTo>
                    <a:pt x="243161" y="330687"/>
                  </a:lnTo>
                  <a:lnTo>
                    <a:pt x="225598" y="334233"/>
                  </a:lnTo>
                  <a:lnTo>
                    <a:pt x="45120" y="334233"/>
                  </a:lnTo>
                  <a:lnTo>
                    <a:pt x="27557" y="330687"/>
                  </a:lnTo>
                  <a:lnTo>
                    <a:pt x="13215" y="321017"/>
                  </a:lnTo>
                  <a:lnTo>
                    <a:pt x="3545" y="306675"/>
                  </a:lnTo>
                  <a:lnTo>
                    <a:pt x="0" y="289112"/>
                  </a:lnTo>
                  <a:lnTo>
                    <a:pt x="0" y="4512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379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4198109" y="25485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616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4907280" cy="5748655"/>
            <a:chOff x="83840" y="1016767"/>
            <a:chExt cx="4907280" cy="5748655"/>
          </a:xfrm>
        </p:grpSpPr>
        <p:sp>
          <p:nvSpPr>
            <p:cNvPr id="42" name="object 37"/>
            <p:cNvSpPr/>
            <p:nvPr/>
          </p:nvSpPr>
          <p:spPr>
            <a:xfrm>
              <a:off x="96540" y="296671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707681" y="6418283"/>
              <a:ext cx="271145" cy="334645"/>
            </a:xfrm>
            <a:custGeom>
              <a:avLst/>
              <a:gdLst/>
              <a:ahLst/>
              <a:cxnLst/>
              <a:rect l="l" t="t" r="r" b="b"/>
              <a:pathLst>
                <a:path w="271145" h="334645">
                  <a:moveTo>
                    <a:pt x="0" y="45120"/>
                  </a:moveTo>
                  <a:lnTo>
                    <a:pt x="3545" y="27557"/>
                  </a:lnTo>
                  <a:lnTo>
                    <a:pt x="13215" y="13215"/>
                  </a:lnTo>
                  <a:lnTo>
                    <a:pt x="27557" y="3545"/>
                  </a:lnTo>
                  <a:lnTo>
                    <a:pt x="45120" y="0"/>
                  </a:lnTo>
                  <a:lnTo>
                    <a:pt x="225598" y="0"/>
                  </a:lnTo>
                  <a:lnTo>
                    <a:pt x="243161" y="3545"/>
                  </a:lnTo>
                  <a:lnTo>
                    <a:pt x="257503" y="13215"/>
                  </a:lnTo>
                  <a:lnTo>
                    <a:pt x="267173" y="27557"/>
                  </a:lnTo>
                  <a:lnTo>
                    <a:pt x="270719" y="45120"/>
                  </a:lnTo>
                  <a:lnTo>
                    <a:pt x="270719" y="289112"/>
                  </a:lnTo>
                  <a:lnTo>
                    <a:pt x="267173" y="306675"/>
                  </a:lnTo>
                  <a:lnTo>
                    <a:pt x="257503" y="321017"/>
                  </a:lnTo>
                  <a:lnTo>
                    <a:pt x="243161" y="330687"/>
                  </a:lnTo>
                  <a:lnTo>
                    <a:pt x="225598" y="334233"/>
                  </a:lnTo>
                  <a:lnTo>
                    <a:pt x="45120" y="334233"/>
                  </a:lnTo>
                  <a:lnTo>
                    <a:pt x="27557" y="330687"/>
                  </a:lnTo>
                  <a:lnTo>
                    <a:pt x="13215" y="321017"/>
                  </a:lnTo>
                  <a:lnTo>
                    <a:pt x="3545" y="306675"/>
                  </a:lnTo>
                  <a:lnTo>
                    <a:pt x="0" y="289112"/>
                  </a:lnTo>
                  <a:lnTo>
                    <a:pt x="0" y="4512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752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4198109" y="25485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24184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4907280" cy="5748655"/>
            <a:chOff x="83840" y="1016767"/>
            <a:chExt cx="4907280" cy="5748655"/>
          </a:xfrm>
        </p:grpSpPr>
        <p:sp>
          <p:nvSpPr>
            <p:cNvPr id="42" name="object 37"/>
            <p:cNvSpPr/>
            <p:nvPr/>
          </p:nvSpPr>
          <p:spPr>
            <a:xfrm>
              <a:off x="96540" y="275335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707681" y="6418283"/>
              <a:ext cx="271145" cy="334645"/>
            </a:xfrm>
            <a:custGeom>
              <a:avLst/>
              <a:gdLst/>
              <a:ahLst/>
              <a:cxnLst/>
              <a:rect l="l" t="t" r="r" b="b"/>
              <a:pathLst>
                <a:path w="271145" h="334645">
                  <a:moveTo>
                    <a:pt x="0" y="45120"/>
                  </a:moveTo>
                  <a:lnTo>
                    <a:pt x="3545" y="27557"/>
                  </a:lnTo>
                  <a:lnTo>
                    <a:pt x="13215" y="13215"/>
                  </a:lnTo>
                  <a:lnTo>
                    <a:pt x="27557" y="3545"/>
                  </a:lnTo>
                  <a:lnTo>
                    <a:pt x="45120" y="0"/>
                  </a:lnTo>
                  <a:lnTo>
                    <a:pt x="225598" y="0"/>
                  </a:lnTo>
                  <a:lnTo>
                    <a:pt x="243161" y="3545"/>
                  </a:lnTo>
                  <a:lnTo>
                    <a:pt x="257503" y="13215"/>
                  </a:lnTo>
                  <a:lnTo>
                    <a:pt x="267173" y="27557"/>
                  </a:lnTo>
                  <a:lnTo>
                    <a:pt x="270719" y="45120"/>
                  </a:lnTo>
                  <a:lnTo>
                    <a:pt x="270719" y="289112"/>
                  </a:lnTo>
                  <a:lnTo>
                    <a:pt x="267173" y="306675"/>
                  </a:lnTo>
                  <a:lnTo>
                    <a:pt x="257503" y="321017"/>
                  </a:lnTo>
                  <a:lnTo>
                    <a:pt x="243161" y="330687"/>
                  </a:lnTo>
                  <a:lnTo>
                    <a:pt x="225598" y="334233"/>
                  </a:lnTo>
                  <a:lnTo>
                    <a:pt x="45120" y="334233"/>
                  </a:lnTo>
                  <a:lnTo>
                    <a:pt x="27557" y="330687"/>
                  </a:lnTo>
                  <a:lnTo>
                    <a:pt x="13215" y="321017"/>
                  </a:lnTo>
                  <a:lnTo>
                    <a:pt x="3545" y="306675"/>
                  </a:lnTo>
                  <a:lnTo>
                    <a:pt x="0" y="289112"/>
                  </a:lnTo>
                  <a:lnTo>
                    <a:pt x="0" y="4512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9526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8620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4907280" cy="5748655"/>
            <a:chOff x="83840" y="1016767"/>
            <a:chExt cx="4907280" cy="5748655"/>
          </a:xfrm>
        </p:grpSpPr>
        <p:sp>
          <p:nvSpPr>
            <p:cNvPr id="42" name="object 37"/>
            <p:cNvSpPr/>
            <p:nvPr/>
          </p:nvSpPr>
          <p:spPr>
            <a:xfrm>
              <a:off x="96540" y="2753359"/>
              <a:ext cx="3291840" cy="213360"/>
            </a:xfrm>
            <a:custGeom>
              <a:avLst/>
              <a:gdLst/>
              <a:ahLst/>
              <a:cxnLst/>
              <a:rect l="l" t="t" r="r" b="b"/>
              <a:pathLst>
                <a:path w="3291840" h="213360">
                  <a:moveTo>
                    <a:pt x="0" y="35559"/>
                  </a:moveTo>
                  <a:lnTo>
                    <a:pt x="2794" y="21718"/>
                  </a:lnTo>
                  <a:lnTo>
                    <a:pt x="10414" y="10415"/>
                  </a:lnTo>
                  <a:lnTo>
                    <a:pt x="21717" y="2794"/>
                  </a:lnTo>
                  <a:lnTo>
                    <a:pt x="35558" y="0"/>
                  </a:lnTo>
                  <a:lnTo>
                    <a:pt x="3255779" y="0"/>
                  </a:lnTo>
                  <a:lnTo>
                    <a:pt x="3269620" y="2794"/>
                  </a:lnTo>
                  <a:lnTo>
                    <a:pt x="3280923" y="10415"/>
                  </a:lnTo>
                  <a:lnTo>
                    <a:pt x="3288543" y="21718"/>
                  </a:lnTo>
                  <a:lnTo>
                    <a:pt x="3291338" y="35559"/>
                  </a:lnTo>
                  <a:lnTo>
                    <a:pt x="3291338" y="177800"/>
                  </a:lnTo>
                  <a:lnTo>
                    <a:pt x="3288543" y="191641"/>
                  </a:lnTo>
                  <a:lnTo>
                    <a:pt x="3280923" y="202944"/>
                  </a:lnTo>
                  <a:lnTo>
                    <a:pt x="3269620" y="210565"/>
                  </a:lnTo>
                  <a:lnTo>
                    <a:pt x="3255779" y="213360"/>
                  </a:lnTo>
                  <a:lnTo>
                    <a:pt x="35558" y="213360"/>
                  </a:lnTo>
                  <a:lnTo>
                    <a:pt x="21717" y="210565"/>
                  </a:lnTo>
                  <a:lnTo>
                    <a:pt x="10414" y="202944"/>
                  </a:lnTo>
                  <a:lnTo>
                    <a:pt x="2794" y="191641"/>
                  </a:lnTo>
                  <a:lnTo>
                    <a:pt x="0" y="177800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707681" y="6418283"/>
              <a:ext cx="271145" cy="334645"/>
            </a:xfrm>
            <a:custGeom>
              <a:avLst/>
              <a:gdLst/>
              <a:ahLst/>
              <a:cxnLst/>
              <a:rect l="l" t="t" r="r" b="b"/>
              <a:pathLst>
                <a:path w="271145" h="334645">
                  <a:moveTo>
                    <a:pt x="0" y="45120"/>
                  </a:moveTo>
                  <a:lnTo>
                    <a:pt x="3545" y="27557"/>
                  </a:lnTo>
                  <a:lnTo>
                    <a:pt x="13215" y="13215"/>
                  </a:lnTo>
                  <a:lnTo>
                    <a:pt x="27557" y="3545"/>
                  </a:lnTo>
                  <a:lnTo>
                    <a:pt x="45120" y="0"/>
                  </a:lnTo>
                  <a:lnTo>
                    <a:pt x="225598" y="0"/>
                  </a:lnTo>
                  <a:lnTo>
                    <a:pt x="243161" y="3545"/>
                  </a:lnTo>
                  <a:lnTo>
                    <a:pt x="257503" y="13215"/>
                  </a:lnTo>
                  <a:lnTo>
                    <a:pt x="267173" y="27557"/>
                  </a:lnTo>
                  <a:lnTo>
                    <a:pt x="270719" y="45120"/>
                  </a:lnTo>
                  <a:lnTo>
                    <a:pt x="270719" y="289112"/>
                  </a:lnTo>
                  <a:lnTo>
                    <a:pt x="267173" y="306675"/>
                  </a:lnTo>
                  <a:lnTo>
                    <a:pt x="257503" y="321017"/>
                  </a:lnTo>
                  <a:lnTo>
                    <a:pt x="243161" y="330687"/>
                  </a:lnTo>
                  <a:lnTo>
                    <a:pt x="225598" y="334233"/>
                  </a:lnTo>
                  <a:lnTo>
                    <a:pt x="45120" y="334233"/>
                  </a:lnTo>
                  <a:lnTo>
                    <a:pt x="27557" y="330687"/>
                  </a:lnTo>
                  <a:lnTo>
                    <a:pt x="13215" y="321017"/>
                  </a:lnTo>
                  <a:lnTo>
                    <a:pt x="3545" y="306675"/>
                  </a:lnTo>
                  <a:lnTo>
                    <a:pt x="0" y="289112"/>
                  </a:lnTo>
                  <a:lnTo>
                    <a:pt x="0" y="4512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916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85796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4907280" cy="5748655"/>
            <a:chOff x="83840" y="1016767"/>
            <a:chExt cx="4907280" cy="5748655"/>
          </a:xfrm>
        </p:grpSpPr>
        <p:sp>
          <p:nvSpPr>
            <p:cNvPr id="42" name="object 37"/>
            <p:cNvSpPr/>
            <p:nvPr/>
          </p:nvSpPr>
          <p:spPr>
            <a:xfrm>
              <a:off x="4707681" y="6418283"/>
              <a:ext cx="271145" cy="334645"/>
            </a:xfrm>
            <a:custGeom>
              <a:avLst/>
              <a:gdLst/>
              <a:ahLst/>
              <a:cxnLst/>
              <a:rect l="l" t="t" r="r" b="b"/>
              <a:pathLst>
                <a:path w="271145" h="334645">
                  <a:moveTo>
                    <a:pt x="0" y="45120"/>
                  </a:moveTo>
                  <a:lnTo>
                    <a:pt x="3545" y="27557"/>
                  </a:lnTo>
                  <a:lnTo>
                    <a:pt x="13215" y="13215"/>
                  </a:lnTo>
                  <a:lnTo>
                    <a:pt x="27557" y="3545"/>
                  </a:lnTo>
                  <a:lnTo>
                    <a:pt x="45120" y="0"/>
                  </a:lnTo>
                  <a:lnTo>
                    <a:pt x="225598" y="0"/>
                  </a:lnTo>
                  <a:lnTo>
                    <a:pt x="243161" y="3545"/>
                  </a:lnTo>
                  <a:lnTo>
                    <a:pt x="257503" y="13215"/>
                  </a:lnTo>
                  <a:lnTo>
                    <a:pt x="267173" y="27557"/>
                  </a:lnTo>
                  <a:lnTo>
                    <a:pt x="270719" y="45120"/>
                  </a:lnTo>
                  <a:lnTo>
                    <a:pt x="270719" y="289112"/>
                  </a:lnTo>
                  <a:lnTo>
                    <a:pt x="267173" y="306675"/>
                  </a:lnTo>
                  <a:lnTo>
                    <a:pt x="257503" y="321017"/>
                  </a:lnTo>
                  <a:lnTo>
                    <a:pt x="243161" y="330687"/>
                  </a:lnTo>
                  <a:lnTo>
                    <a:pt x="225598" y="334233"/>
                  </a:lnTo>
                  <a:lnTo>
                    <a:pt x="45120" y="334233"/>
                  </a:lnTo>
                  <a:lnTo>
                    <a:pt x="27557" y="330687"/>
                  </a:lnTo>
                  <a:lnTo>
                    <a:pt x="13215" y="321017"/>
                  </a:lnTo>
                  <a:lnTo>
                    <a:pt x="3545" y="306675"/>
                  </a:lnTo>
                  <a:lnTo>
                    <a:pt x="0" y="289112"/>
                  </a:lnTo>
                  <a:lnTo>
                    <a:pt x="0" y="4512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96540" y="2133600"/>
              <a:ext cx="3291840" cy="406400"/>
            </a:xfrm>
            <a:custGeom>
              <a:avLst/>
              <a:gdLst/>
              <a:ahLst/>
              <a:cxnLst/>
              <a:rect l="l" t="t" r="r" b="b"/>
              <a:pathLst>
                <a:path w="3291840" h="406400">
                  <a:moveTo>
                    <a:pt x="0" y="67734"/>
                  </a:moveTo>
                  <a:lnTo>
                    <a:pt x="5322" y="41369"/>
                  </a:lnTo>
                  <a:lnTo>
                    <a:pt x="19838" y="19838"/>
                  </a:lnTo>
                  <a:lnTo>
                    <a:pt x="41369" y="5322"/>
                  </a:lnTo>
                  <a:lnTo>
                    <a:pt x="67734" y="0"/>
                  </a:lnTo>
                  <a:lnTo>
                    <a:pt x="3223604" y="0"/>
                  </a:lnTo>
                  <a:lnTo>
                    <a:pt x="3249968" y="5322"/>
                  </a:lnTo>
                  <a:lnTo>
                    <a:pt x="3271499" y="19838"/>
                  </a:lnTo>
                  <a:lnTo>
                    <a:pt x="3286015" y="41369"/>
                  </a:lnTo>
                  <a:lnTo>
                    <a:pt x="3291338" y="67734"/>
                  </a:lnTo>
                  <a:lnTo>
                    <a:pt x="3291338" y="338665"/>
                  </a:lnTo>
                  <a:lnTo>
                    <a:pt x="3286015" y="365030"/>
                  </a:lnTo>
                  <a:lnTo>
                    <a:pt x="3271499" y="386561"/>
                  </a:lnTo>
                  <a:lnTo>
                    <a:pt x="3249968" y="401077"/>
                  </a:lnTo>
                  <a:lnTo>
                    <a:pt x="3223604" y="406400"/>
                  </a:lnTo>
                  <a:lnTo>
                    <a:pt x="67734" y="406400"/>
                  </a:lnTo>
                  <a:lnTo>
                    <a:pt x="41369" y="401077"/>
                  </a:lnTo>
                  <a:lnTo>
                    <a:pt x="19838" y="386561"/>
                  </a:lnTo>
                  <a:lnTo>
                    <a:pt x="5322" y="365030"/>
                  </a:lnTo>
                  <a:lnTo>
                    <a:pt x="0" y="338665"/>
                  </a:lnTo>
                  <a:lnTo>
                    <a:pt x="0" y="6773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8738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85796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4907280" cy="5748655"/>
            <a:chOff x="83840" y="1016767"/>
            <a:chExt cx="4907280" cy="5748655"/>
          </a:xfrm>
        </p:grpSpPr>
        <p:sp>
          <p:nvSpPr>
            <p:cNvPr id="42" name="object 37"/>
            <p:cNvSpPr/>
            <p:nvPr/>
          </p:nvSpPr>
          <p:spPr>
            <a:xfrm>
              <a:off x="4707681" y="6418283"/>
              <a:ext cx="271145" cy="334645"/>
            </a:xfrm>
            <a:custGeom>
              <a:avLst/>
              <a:gdLst/>
              <a:ahLst/>
              <a:cxnLst/>
              <a:rect l="l" t="t" r="r" b="b"/>
              <a:pathLst>
                <a:path w="271145" h="334645">
                  <a:moveTo>
                    <a:pt x="0" y="45120"/>
                  </a:moveTo>
                  <a:lnTo>
                    <a:pt x="3545" y="27557"/>
                  </a:lnTo>
                  <a:lnTo>
                    <a:pt x="13215" y="13215"/>
                  </a:lnTo>
                  <a:lnTo>
                    <a:pt x="27557" y="3545"/>
                  </a:lnTo>
                  <a:lnTo>
                    <a:pt x="45120" y="0"/>
                  </a:lnTo>
                  <a:lnTo>
                    <a:pt x="225598" y="0"/>
                  </a:lnTo>
                  <a:lnTo>
                    <a:pt x="243161" y="3545"/>
                  </a:lnTo>
                  <a:lnTo>
                    <a:pt x="257503" y="13215"/>
                  </a:lnTo>
                  <a:lnTo>
                    <a:pt x="267173" y="27557"/>
                  </a:lnTo>
                  <a:lnTo>
                    <a:pt x="270719" y="45120"/>
                  </a:lnTo>
                  <a:lnTo>
                    <a:pt x="270719" y="289112"/>
                  </a:lnTo>
                  <a:lnTo>
                    <a:pt x="267173" y="306675"/>
                  </a:lnTo>
                  <a:lnTo>
                    <a:pt x="257503" y="321017"/>
                  </a:lnTo>
                  <a:lnTo>
                    <a:pt x="243161" y="330687"/>
                  </a:lnTo>
                  <a:lnTo>
                    <a:pt x="225598" y="334233"/>
                  </a:lnTo>
                  <a:lnTo>
                    <a:pt x="45120" y="334233"/>
                  </a:lnTo>
                  <a:lnTo>
                    <a:pt x="27557" y="330687"/>
                  </a:lnTo>
                  <a:lnTo>
                    <a:pt x="13215" y="321017"/>
                  </a:lnTo>
                  <a:lnTo>
                    <a:pt x="3545" y="306675"/>
                  </a:lnTo>
                  <a:lnTo>
                    <a:pt x="0" y="289112"/>
                  </a:lnTo>
                  <a:lnTo>
                    <a:pt x="0" y="4512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96540" y="2133600"/>
              <a:ext cx="3291840" cy="406400"/>
            </a:xfrm>
            <a:custGeom>
              <a:avLst/>
              <a:gdLst/>
              <a:ahLst/>
              <a:cxnLst/>
              <a:rect l="l" t="t" r="r" b="b"/>
              <a:pathLst>
                <a:path w="3291840" h="406400">
                  <a:moveTo>
                    <a:pt x="0" y="67734"/>
                  </a:moveTo>
                  <a:lnTo>
                    <a:pt x="5322" y="41369"/>
                  </a:lnTo>
                  <a:lnTo>
                    <a:pt x="19838" y="19838"/>
                  </a:lnTo>
                  <a:lnTo>
                    <a:pt x="41369" y="5322"/>
                  </a:lnTo>
                  <a:lnTo>
                    <a:pt x="67734" y="0"/>
                  </a:lnTo>
                  <a:lnTo>
                    <a:pt x="3223604" y="0"/>
                  </a:lnTo>
                  <a:lnTo>
                    <a:pt x="3249968" y="5322"/>
                  </a:lnTo>
                  <a:lnTo>
                    <a:pt x="3271499" y="19838"/>
                  </a:lnTo>
                  <a:lnTo>
                    <a:pt x="3286015" y="41369"/>
                  </a:lnTo>
                  <a:lnTo>
                    <a:pt x="3291338" y="67734"/>
                  </a:lnTo>
                  <a:lnTo>
                    <a:pt x="3291338" y="338665"/>
                  </a:lnTo>
                  <a:lnTo>
                    <a:pt x="3286015" y="365030"/>
                  </a:lnTo>
                  <a:lnTo>
                    <a:pt x="3271499" y="386561"/>
                  </a:lnTo>
                  <a:lnTo>
                    <a:pt x="3249968" y="401077"/>
                  </a:lnTo>
                  <a:lnTo>
                    <a:pt x="3223604" y="406400"/>
                  </a:lnTo>
                  <a:lnTo>
                    <a:pt x="67734" y="406400"/>
                  </a:lnTo>
                  <a:lnTo>
                    <a:pt x="41369" y="401077"/>
                  </a:lnTo>
                  <a:lnTo>
                    <a:pt x="19838" y="386561"/>
                  </a:lnTo>
                  <a:lnTo>
                    <a:pt x="5322" y="365030"/>
                  </a:lnTo>
                  <a:lnTo>
                    <a:pt x="0" y="338665"/>
                  </a:lnTo>
                  <a:lnTo>
                    <a:pt x="0" y="6773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18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8620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5171440" cy="5748655"/>
            <a:chOff x="83840" y="1016767"/>
            <a:chExt cx="5171440" cy="5748655"/>
          </a:xfrm>
        </p:grpSpPr>
        <p:sp>
          <p:nvSpPr>
            <p:cNvPr id="42" name="object 37"/>
            <p:cNvSpPr/>
            <p:nvPr/>
          </p:nvSpPr>
          <p:spPr>
            <a:xfrm>
              <a:off x="4971841" y="6418283"/>
              <a:ext cx="271145" cy="334645"/>
            </a:xfrm>
            <a:custGeom>
              <a:avLst/>
              <a:gdLst/>
              <a:ahLst/>
              <a:cxnLst/>
              <a:rect l="l" t="t" r="r" b="b"/>
              <a:pathLst>
                <a:path w="271145" h="334645">
                  <a:moveTo>
                    <a:pt x="0" y="45120"/>
                  </a:moveTo>
                  <a:lnTo>
                    <a:pt x="3545" y="27557"/>
                  </a:lnTo>
                  <a:lnTo>
                    <a:pt x="13215" y="13215"/>
                  </a:lnTo>
                  <a:lnTo>
                    <a:pt x="27557" y="3545"/>
                  </a:lnTo>
                  <a:lnTo>
                    <a:pt x="45120" y="0"/>
                  </a:lnTo>
                  <a:lnTo>
                    <a:pt x="225598" y="0"/>
                  </a:lnTo>
                  <a:lnTo>
                    <a:pt x="243161" y="3545"/>
                  </a:lnTo>
                  <a:lnTo>
                    <a:pt x="257503" y="13215"/>
                  </a:lnTo>
                  <a:lnTo>
                    <a:pt x="267173" y="27557"/>
                  </a:lnTo>
                  <a:lnTo>
                    <a:pt x="270719" y="45120"/>
                  </a:lnTo>
                  <a:lnTo>
                    <a:pt x="270719" y="289112"/>
                  </a:lnTo>
                  <a:lnTo>
                    <a:pt x="267173" y="306675"/>
                  </a:lnTo>
                  <a:lnTo>
                    <a:pt x="257503" y="321017"/>
                  </a:lnTo>
                  <a:lnTo>
                    <a:pt x="243161" y="330687"/>
                  </a:lnTo>
                  <a:lnTo>
                    <a:pt x="225598" y="334233"/>
                  </a:lnTo>
                  <a:lnTo>
                    <a:pt x="45120" y="334233"/>
                  </a:lnTo>
                  <a:lnTo>
                    <a:pt x="27557" y="330687"/>
                  </a:lnTo>
                  <a:lnTo>
                    <a:pt x="13215" y="321017"/>
                  </a:lnTo>
                  <a:lnTo>
                    <a:pt x="3545" y="306675"/>
                  </a:lnTo>
                  <a:lnTo>
                    <a:pt x="0" y="289112"/>
                  </a:lnTo>
                  <a:lnTo>
                    <a:pt x="0" y="4512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96540" y="2133600"/>
              <a:ext cx="3291840" cy="406400"/>
            </a:xfrm>
            <a:custGeom>
              <a:avLst/>
              <a:gdLst/>
              <a:ahLst/>
              <a:cxnLst/>
              <a:rect l="l" t="t" r="r" b="b"/>
              <a:pathLst>
                <a:path w="3291840" h="406400">
                  <a:moveTo>
                    <a:pt x="0" y="67734"/>
                  </a:moveTo>
                  <a:lnTo>
                    <a:pt x="5322" y="41369"/>
                  </a:lnTo>
                  <a:lnTo>
                    <a:pt x="19838" y="19838"/>
                  </a:lnTo>
                  <a:lnTo>
                    <a:pt x="41369" y="5322"/>
                  </a:lnTo>
                  <a:lnTo>
                    <a:pt x="67734" y="0"/>
                  </a:lnTo>
                  <a:lnTo>
                    <a:pt x="3223604" y="0"/>
                  </a:lnTo>
                  <a:lnTo>
                    <a:pt x="3249968" y="5322"/>
                  </a:lnTo>
                  <a:lnTo>
                    <a:pt x="3271499" y="19838"/>
                  </a:lnTo>
                  <a:lnTo>
                    <a:pt x="3286015" y="41369"/>
                  </a:lnTo>
                  <a:lnTo>
                    <a:pt x="3291338" y="67734"/>
                  </a:lnTo>
                  <a:lnTo>
                    <a:pt x="3291338" y="338665"/>
                  </a:lnTo>
                  <a:lnTo>
                    <a:pt x="3286015" y="365030"/>
                  </a:lnTo>
                  <a:lnTo>
                    <a:pt x="3271499" y="386561"/>
                  </a:lnTo>
                  <a:lnTo>
                    <a:pt x="3249968" y="401077"/>
                  </a:lnTo>
                  <a:lnTo>
                    <a:pt x="3223604" y="406400"/>
                  </a:lnTo>
                  <a:lnTo>
                    <a:pt x="67734" y="406400"/>
                  </a:lnTo>
                  <a:lnTo>
                    <a:pt x="41369" y="401077"/>
                  </a:lnTo>
                  <a:lnTo>
                    <a:pt x="19838" y="386561"/>
                  </a:lnTo>
                  <a:lnTo>
                    <a:pt x="5322" y="365030"/>
                  </a:lnTo>
                  <a:lnTo>
                    <a:pt x="0" y="338665"/>
                  </a:lnTo>
                  <a:lnTo>
                    <a:pt x="0" y="6773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7969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9144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5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5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5171440" cy="5748655"/>
            <a:chOff x="83840" y="1016767"/>
            <a:chExt cx="5171440" cy="5748655"/>
          </a:xfrm>
        </p:grpSpPr>
        <p:sp>
          <p:nvSpPr>
            <p:cNvPr id="42" name="object 37"/>
            <p:cNvSpPr/>
            <p:nvPr/>
          </p:nvSpPr>
          <p:spPr>
            <a:xfrm>
              <a:off x="96540" y="2133600"/>
              <a:ext cx="3291840" cy="406400"/>
            </a:xfrm>
            <a:custGeom>
              <a:avLst/>
              <a:gdLst/>
              <a:ahLst/>
              <a:cxnLst/>
              <a:rect l="l" t="t" r="r" b="b"/>
              <a:pathLst>
                <a:path w="3291840" h="406400">
                  <a:moveTo>
                    <a:pt x="0" y="67734"/>
                  </a:moveTo>
                  <a:lnTo>
                    <a:pt x="5322" y="41369"/>
                  </a:lnTo>
                  <a:lnTo>
                    <a:pt x="19838" y="19838"/>
                  </a:lnTo>
                  <a:lnTo>
                    <a:pt x="41369" y="5322"/>
                  </a:lnTo>
                  <a:lnTo>
                    <a:pt x="67734" y="0"/>
                  </a:lnTo>
                  <a:lnTo>
                    <a:pt x="3223604" y="0"/>
                  </a:lnTo>
                  <a:lnTo>
                    <a:pt x="3249968" y="5322"/>
                  </a:lnTo>
                  <a:lnTo>
                    <a:pt x="3271499" y="19838"/>
                  </a:lnTo>
                  <a:lnTo>
                    <a:pt x="3286015" y="41369"/>
                  </a:lnTo>
                  <a:lnTo>
                    <a:pt x="3291338" y="67734"/>
                  </a:lnTo>
                  <a:lnTo>
                    <a:pt x="3291338" y="338665"/>
                  </a:lnTo>
                  <a:lnTo>
                    <a:pt x="3286015" y="365030"/>
                  </a:lnTo>
                  <a:lnTo>
                    <a:pt x="3271499" y="386561"/>
                  </a:lnTo>
                  <a:lnTo>
                    <a:pt x="3249968" y="401077"/>
                  </a:lnTo>
                  <a:lnTo>
                    <a:pt x="3223604" y="406400"/>
                  </a:lnTo>
                  <a:lnTo>
                    <a:pt x="67734" y="406400"/>
                  </a:lnTo>
                  <a:lnTo>
                    <a:pt x="41369" y="401077"/>
                  </a:lnTo>
                  <a:lnTo>
                    <a:pt x="19838" y="386561"/>
                  </a:lnTo>
                  <a:lnTo>
                    <a:pt x="5322" y="365030"/>
                  </a:lnTo>
                  <a:lnTo>
                    <a:pt x="0" y="338665"/>
                  </a:lnTo>
                  <a:lnTo>
                    <a:pt x="0" y="6773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971841" y="6418283"/>
              <a:ext cx="271145" cy="334645"/>
            </a:xfrm>
            <a:custGeom>
              <a:avLst/>
              <a:gdLst/>
              <a:ahLst/>
              <a:cxnLst/>
              <a:rect l="l" t="t" r="r" b="b"/>
              <a:pathLst>
                <a:path w="271145" h="334645">
                  <a:moveTo>
                    <a:pt x="0" y="45120"/>
                  </a:moveTo>
                  <a:lnTo>
                    <a:pt x="3545" y="27557"/>
                  </a:lnTo>
                  <a:lnTo>
                    <a:pt x="13215" y="13215"/>
                  </a:lnTo>
                  <a:lnTo>
                    <a:pt x="27557" y="3545"/>
                  </a:lnTo>
                  <a:lnTo>
                    <a:pt x="45120" y="0"/>
                  </a:lnTo>
                  <a:lnTo>
                    <a:pt x="225598" y="0"/>
                  </a:lnTo>
                  <a:lnTo>
                    <a:pt x="243161" y="3545"/>
                  </a:lnTo>
                  <a:lnTo>
                    <a:pt x="257503" y="13215"/>
                  </a:lnTo>
                  <a:lnTo>
                    <a:pt x="267173" y="27557"/>
                  </a:lnTo>
                  <a:lnTo>
                    <a:pt x="270719" y="45120"/>
                  </a:lnTo>
                  <a:lnTo>
                    <a:pt x="270719" y="289112"/>
                  </a:lnTo>
                  <a:lnTo>
                    <a:pt x="267173" y="306675"/>
                  </a:lnTo>
                  <a:lnTo>
                    <a:pt x="257503" y="321017"/>
                  </a:lnTo>
                  <a:lnTo>
                    <a:pt x="243161" y="330687"/>
                  </a:lnTo>
                  <a:lnTo>
                    <a:pt x="225598" y="334233"/>
                  </a:lnTo>
                  <a:lnTo>
                    <a:pt x="45120" y="334233"/>
                  </a:lnTo>
                  <a:lnTo>
                    <a:pt x="27557" y="330687"/>
                  </a:lnTo>
                  <a:lnTo>
                    <a:pt x="13215" y="321017"/>
                  </a:lnTo>
                  <a:lnTo>
                    <a:pt x="3545" y="306675"/>
                  </a:lnTo>
                  <a:lnTo>
                    <a:pt x="0" y="289112"/>
                  </a:lnTo>
                  <a:lnTo>
                    <a:pt x="0" y="45120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378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9144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5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5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24184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8" name="object 13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9" name="object 14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1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2" name="object 17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19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8" name="object 23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29" name="object 24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25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2" name="object 27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4" name="object 29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35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1" name="object 36"/>
          <p:cNvGrpSpPr/>
          <p:nvPr/>
        </p:nvGrpSpPr>
        <p:grpSpPr>
          <a:xfrm>
            <a:off x="83840" y="1016767"/>
            <a:ext cx="5516880" cy="5748655"/>
            <a:chOff x="83840" y="1016767"/>
            <a:chExt cx="5516880" cy="5748655"/>
          </a:xfrm>
        </p:grpSpPr>
        <p:sp>
          <p:nvSpPr>
            <p:cNvPr id="42" name="object 37"/>
            <p:cNvSpPr/>
            <p:nvPr/>
          </p:nvSpPr>
          <p:spPr>
            <a:xfrm>
              <a:off x="96540" y="2133600"/>
              <a:ext cx="3291840" cy="406400"/>
            </a:xfrm>
            <a:custGeom>
              <a:avLst/>
              <a:gdLst/>
              <a:ahLst/>
              <a:cxnLst/>
              <a:rect l="l" t="t" r="r" b="b"/>
              <a:pathLst>
                <a:path w="3291840" h="406400">
                  <a:moveTo>
                    <a:pt x="0" y="67734"/>
                  </a:moveTo>
                  <a:lnTo>
                    <a:pt x="5322" y="41369"/>
                  </a:lnTo>
                  <a:lnTo>
                    <a:pt x="19838" y="19838"/>
                  </a:lnTo>
                  <a:lnTo>
                    <a:pt x="41369" y="5322"/>
                  </a:lnTo>
                  <a:lnTo>
                    <a:pt x="67734" y="0"/>
                  </a:lnTo>
                  <a:lnTo>
                    <a:pt x="3223604" y="0"/>
                  </a:lnTo>
                  <a:lnTo>
                    <a:pt x="3249968" y="5322"/>
                  </a:lnTo>
                  <a:lnTo>
                    <a:pt x="3271499" y="19838"/>
                  </a:lnTo>
                  <a:lnTo>
                    <a:pt x="3286015" y="41369"/>
                  </a:lnTo>
                  <a:lnTo>
                    <a:pt x="3291338" y="67734"/>
                  </a:lnTo>
                  <a:lnTo>
                    <a:pt x="3291338" y="338665"/>
                  </a:lnTo>
                  <a:lnTo>
                    <a:pt x="3286015" y="365030"/>
                  </a:lnTo>
                  <a:lnTo>
                    <a:pt x="3271499" y="386561"/>
                  </a:lnTo>
                  <a:lnTo>
                    <a:pt x="3249968" y="401077"/>
                  </a:lnTo>
                  <a:lnTo>
                    <a:pt x="3223604" y="406400"/>
                  </a:lnTo>
                  <a:lnTo>
                    <a:pt x="67734" y="406400"/>
                  </a:lnTo>
                  <a:lnTo>
                    <a:pt x="41369" y="401077"/>
                  </a:lnTo>
                  <a:lnTo>
                    <a:pt x="19838" y="386561"/>
                  </a:lnTo>
                  <a:lnTo>
                    <a:pt x="5322" y="365030"/>
                  </a:lnTo>
                  <a:lnTo>
                    <a:pt x="0" y="338665"/>
                  </a:lnTo>
                  <a:lnTo>
                    <a:pt x="0" y="6773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5225841" y="6418283"/>
              <a:ext cx="362585" cy="334645"/>
            </a:xfrm>
            <a:custGeom>
              <a:avLst/>
              <a:gdLst/>
              <a:ahLst/>
              <a:cxnLst/>
              <a:rect l="l" t="t" r="r" b="b"/>
              <a:pathLst>
                <a:path w="362585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306452" y="0"/>
                  </a:lnTo>
                  <a:lnTo>
                    <a:pt x="328135" y="4377"/>
                  </a:lnTo>
                  <a:lnTo>
                    <a:pt x="345842" y="16316"/>
                  </a:lnTo>
                  <a:lnTo>
                    <a:pt x="357781" y="34023"/>
                  </a:lnTo>
                  <a:lnTo>
                    <a:pt x="362159" y="55706"/>
                  </a:lnTo>
                  <a:lnTo>
                    <a:pt x="362159" y="278526"/>
                  </a:lnTo>
                  <a:lnTo>
                    <a:pt x="357781" y="300209"/>
                  </a:lnTo>
                  <a:lnTo>
                    <a:pt x="345842" y="317916"/>
                  </a:lnTo>
                  <a:lnTo>
                    <a:pt x="328135" y="329855"/>
                  </a:lnTo>
                  <a:lnTo>
                    <a:pt x="30645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46" name="object 41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2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4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1" name="object 46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90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3988559" y="32597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24184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9" name="object 14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0" name="object 15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2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9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0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9" name="object 24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0" name="object 25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26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3" name="object 28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4" name="object 29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5" name="object 30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1" name="object 36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2" name="object 37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3" name="object 38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6030229" y="3289465"/>
            <a:ext cx="1221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6" name="object 41"/>
          <p:cNvGrpSpPr/>
          <p:nvPr/>
        </p:nvGrpSpPr>
        <p:grpSpPr>
          <a:xfrm>
            <a:off x="83840" y="1016767"/>
            <a:ext cx="5516880" cy="5748655"/>
            <a:chOff x="83840" y="1016767"/>
            <a:chExt cx="5516880" cy="5748655"/>
          </a:xfrm>
        </p:grpSpPr>
        <p:sp>
          <p:nvSpPr>
            <p:cNvPr id="47" name="object 42"/>
            <p:cNvSpPr/>
            <p:nvPr/>
          </p:nvSpPr>
          <p:spPr>
            <a:xfrm>
              <a:off x="96540" y="1513840"/>
              <a:ext cx="3291840" cy="264160"/>
            </a:xfrm>
            <a:custGeom>
              <a:avLst/>
              <a:gdLst/>
              <a:ahLst/>
              <a:cxnLst/>
              <a:rect l="l" t="t" r="r" b="b"/>
              <a:pathLst>
                <a:path w="3291840" h="264160">
                  <a:moveTo>
                    <a:pt x="0" y="44029"/>
                  </a:moveTo>
                  <a:lnTo>
                    <a:pt x="3459" y="26890"/>
                  </a:lnTo>
                  <a:lnTo>
                    <a:pt x="12895" y="12895"/>
                  </a:lnTo>
                  <a:lnTo>
                    <a:pt x="26890" y="3460"/>
                  </a:lnTo>
                  <a:lnTo>
                    <a:pt x="44028" y="0"/>
                  </a:lnTo>
                  <a:lnTo>
                    <a:pt x="3247310" y="0"/>
                  </a:lnTo>
                  <a:lnTo>
                    <a:pt x="3264447" y="3460"/>
                  </a:lnTo>
                  <a:lnTo>
                    <a:pt x="3278442" y="12895"/>
                  </a:lnTo>
                  <a:lnTo>
                    <a:pt x="3287878" y="26890"/>
                  </a:lnTo>
                  <a:lnTo>
                    <a:pt x="3291338" y="44029"/>
                  </a:lnTo>
                  <a:lnTo>
                    <a:pt x="3291338" y="220130"/>
                  </a:lnTo>
                  <a:lnTo>
                    <a:pt x="3287878" y="237269"/>
                  </a:lnTo>
                  <a:lnTo>
                    <a:pt x="3278442" y="251264"/>
                  </a:lnTo>
                  <a:lnTo>
                    <a:pt x="3264447" y="260699"/>
                  </a:lnTo>
                  <a:lnTo>
                    <a:pt x="3247310" y="264160"/>
                  </a:lnTo>
                  <a:lnTo>
                    <a:pt x="44028" y="264160"/>
                  </a:lnTo>
                  <a:lnTo>
                    <a:pt x="26890" y="260699"/>
                  </a:lnTo>
                  <a:lnTo>
                    <a:pt x="12895" y="251264"/>
                  </a:lnTo>
                  <a:lnTo>
                    <a:pt x="3459" y="237269"/>
                  </a:lnTo>
                  <a:lnTo>
                    <a:pt x="0" y="220130"/>
                  </a:lnTo>
                  <a:lnTo>
                    <a:pt x="0" y="4402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3"/>
            <p:cNvSpPr/>
            <p:nvPr/>
          </p:nvSpPr>
          <p:spPr>
            <a:xfrm>
              <a:off x="5225841" y="6418283"/>
              <a:ext cx="362585" cy="334645"/>
            </a:xfrm>
            <a:custGeom>
              <a:avLst/>
              <a:gdLst/>
              <a:ahLst/>
              <a:cxnLst/>
              <a:rect l="l" t="t" r="r" b="b"/>
              <a:pathLst>
                <a:path w="362585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306452" y="0"/>
                  </a:lnTo>
                  <a:lnTo>
                    <a:pt x="328135" y="4377"/>
                  </a:lnTo>
                  <a:lnTo>
                    <a:pt x="345842" y="16316"/>
                  </a:lnTo>
                  <a:lnTo>
                    <a:pt x="357781" y="34023"/>
                  </a:lnTo>
                  <a:lnTo>
                    <a:pt x="362159" y="55706"/>
                  </a:lnTo>
                  <a:lnTo>
                    <a:pt x="362159" y="278526"/>
                  </a:lnTo>
                  <a:lnTo>
                    <a:pt x="357781" y="300209"/>
                  </a:lnTo>
                  <a:lnTo>
                    <a:pt x="345842" y="317916"/>
                  </a:lnTo>
                  <a:lnTo>
                    <a:pt x="328135" y="329855"/>
                  </a:lnTo>
                  <a:lnTo>
                    <a:pt x="30645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4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0" name="object 45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51" name="object 46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47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4" name="object 48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49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7" name="object 51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00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6108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 </a:t>
            </a:r>
            <a:r>
              <a:rPr dirty="0"/>
              <a:t>I /</a:t>
            </a:r>
            <a:r>
              <a:rPr spc="-10" dirty="0"/>
              <a:t> </a:t>
            </a:r>
            <a:r>
              <a:rPr spc="-5" dirty="0"/>
              <a:t>parsing</a:t>
            </a:r>
            <a:r>
              <a:rPr sz="1800" spc="-5" dirty="0"/>
              <a:t>:</a:t>
            </a:r>
            <a:r>
              <a:rPr sz="1800" spc="-10" dirty="0"/>
              <a:t> </a:t>
            </a:r>
            <a:r>
              <a:rPr sz="1800" spc="-5" dirty="0"/>
              <a:t>lecture</a:t>
            </a:r>
            <a:r>
              <a:rPr sz="1800" dirty="0"/>
              <a:t> </a:t>
            </a:r>
            <a:r>
              <a:rPr sz="1800" spc="-5" dirty="0"/>
              <a:t>plan</a:t>
            </a:r>
            <a:endParaRPr sz="1800" dirty="0"/>
          </a:p>
        </p:txBody>
      </p:sp>
      <p:sp>
        <p:nvSpPr>
          <p:cNvPr id="9" name="object 4"/>
          <p:cNvSpPr/>
          <p:nvPr/>
        </p:nvSpPr>
        <p:spPr>
          <a:xfrm>
            <a:off x="1216213" y="2421553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85750" y="0"/>
                </a:moveTo>
                <a:lnTo>
                  <a:pt x="2857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85750" y="228600"/>
                </a:lnTo>
                <a:lnTo>
                  <a:pt x="285750" y="304800"/>
                </a:lnTo>
                <a:lnTo>
                  <a:pt x="457200" y="152400"/>
                </a:lnTo>
                <a:lnTo>
                  <a:pt x="28575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/>
          <p:cNvSpPr txBox="1"/>
          <p:nvPr/>
        </p:nvSpPr>
        <p:spPr>
          <a:xfrm>
            <a:off x="1825442" y="153893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1825442" y="1813313"/>
            <a:ext cx="1722755" cy="215900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15" dirty="0">
                <a:latin typeface="Times New Roman"/>
                <a:cs typeface="Times New Roman"/>
              </a:rPr>
              <a:t>Tokenizer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Grammar</a:t>
            </a:r>
          </a:p>
          <a:p>
            <a:pPr marL="281305" indent="-26860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trees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4859093" y="1577604"/>
            <a:ext cx="209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859093" y="1851986"/>
            <a:ext cx="1995805" cy="88074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5316293" y="2711395"/>
            <a:ext cx="2776855" cy="129984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Proposed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implementation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Building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Jack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391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9" name="object 14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0" name="object 15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2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3" name="object 18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9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0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29" name="object 24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0" name="object 25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26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3" name="object 28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4" name="object 29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5" name="object 30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1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1" name="object 36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2" name="object 37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3" name="object 38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0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1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42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8" name="object 43"/>
          <p:cNvGrpSpPr/>
          <p:nvPr/>
        </p:nvGrpSpPr>
        <p:grpSpPr>
          <a:xfrm>
            <a:off x="83840" y="1016767"/>
            <a:ext cx="5516880" cy="5748655"/>
            <a:chOff x="83840" y="1016767"/>
            <a:chExt cx="5516880" cy="5748655"/>
          </a:xfrm>
        </p:grpSpPr>
        <p:sp>
          <p:nvSpPr>
            <p:cNvPr id="49" name="object 44"/>
            <p:cNvSpPr/>
            <p:nvPr/>
          </p:nvSpPr>
          <p:spPr>
            <a:xfrm>
              <a:off x="5225841" y="6418283"/>
              <a:ext cx="362585" cy="334645"/>
            </a:xfrm>
            <a:custGeom>
              <a:avLst/>
              <a:gdLst/>
              <a:ahLst/>
              <a:cxnLst/>
              <a:rect l="l" t="t" r="r" b="b"/>
              <a:pathLst>
                <a:path w="362585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306452" y="0"/>
                  </a:lnTo>
                  <a:lnTo>
                    <a:pt x="328135" y="4377"/>
                  </a:lnTo>
                  <a:lnTo>
                    <a:pt x="345842" y="16316"/>
                  </a:lnTo>
                  <a:lnTo>
                    <a:pt x="357781" y="34023"/>
                  </a:lnTo>
                  <a:lnTo>
                    <a:pt x="362159" y="55706"/>
                  </a:lnTo>
                  <a:lnTo>
                    <a:pt x="362159" y="278526"/>
                  </a:lnTo>
                  <a:lnTo>
                    <a:pt x="357781" y="300209"/>
                  </a:lnTo>
                  <a:lnTo>
                    <a:pt x="345842" y="317916"/>
                  </a:lnTo>
                  <a:lnTo>
                    <a:pt x="328135" y="329855"/>
                  </a:lnTo>
                  <a:lnTo>
                    <a:pt x="30645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5"/>
            <p:cNvSpPr/>
            <p:nvPr/>
          </p:nvSpPr>
          <p:spPr>
            <a:xfrm>
              <a:off x="96540" y="2509519"/>
              <a:ext cx="3291840" cy="264160"/>
            </a:xfrm>
            <a:custGeom>
              <a:avLst/>
              <a:gdLst/>
              <a:ahLst/>
              <a:cxnLst/>
              <a:rect l="l" t="t" r="r" b="b"/>
              <a:pathLst>
                <a:path w="3291840" h="264160">
                  <a:moveTo>
                    <a:pt x="0" y="44029"/>
                  </a:moveTo>
                  <a:lnTo>
                    <a:pt x="3459" y="26890"/>
                  </a:lnTo>
                  <a:lnTo>
                    <a:pt x="12895" y="12895"/>
                  </a:lnTo>
                  <a:lnTo>
                    <a:pt x="26890" y="3460"/>
                  </a:lnTo>
                  <a:lnTo>
                    <a:pt x="44028" y="0"/>
                  </a:lnTo>
                  <a:lnTo>
                    <a:pt x="3247310" y="0"/>
                  </a:lnTo>
                  <a:lnTo>
                    <a:pt x="3264447" y="3460"/>
                  </a:lnTo>
                  <a:lnTo>
                    <a:pt x="3278442" y="12895"/>
                  </a:lnTo>
                  <a:lnTo>
                    <a:pt x="3287878" y="26890"/>
                  </a:lnTo>
                  <a:lnTo>
                    <a:pt x="3291338" y="44029"/>
                  </a:lnTo>
                  <a:lnTo>
                    <a:pt x="3291338" y="220130"/>
                  </a:lnTo>
                  <a:lnTo>
                    <a:pt x="3287878" y="237269"/>
                  </a:lnTo>
                  <a:lnTo>
                    <a:pt x="3278442" y="251264"/>
                  </a:lnTo>
                  <a:lnTo>
                    <a:pt x="3264447" y="260699"/>
                  </a:lnTo>
                  <a:lnTo>
                    <a:pt x="3247310" y="264160"/>
                  </a:lnTo>
                  <a:lnTo>
                    <a:pt x="44028" y="264160"/>
                  </a:lnTo>
                  <a:lnTo>
                    <a:pt x="26890" y="260699"/>
                  </a:lnTo>
                  <a:lnTo>
                    <a:pt x="12895" y="251264"/>
                  </a:lnTo>
                  <a:lnTo>
                    <a:pt x="3459" y="237269"/>
                  </a:lnTo>
                  <a:lnTo>
                    <a:pt x="0" y="220130"/>
                  </a:lnTo>
                  <a:lnTo>
                    <a:pt x="0" y="4402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47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54" name="object 48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49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6" name="object 50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1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59" name="object 53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5957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3818528"/>
            <a:ext cx="17018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0" name="object 15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1" name="object 16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3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4" name="object 19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0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1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1" name="object 26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4" name="object 29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5" name="object 30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6" name="object 31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37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3" name="object 38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4" name="object 39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0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1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2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3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9" name="object 44"/>
          <p:cNvGrpSpPr/>
          <p:nvPr/>
        </p:nvGrpSpPr>
        <p:grpSpPr>
          <a:xfrm>
            <a:off x="83840" y="1016767"/>
            <a:ext cx="5516880" cy="5748655"/>
            <a:chOff x="83840" y="1016767"/>
            <a:chExt cx="5516880" cy="5748655"/>
          </a:xfrm>
        </p:grpSpPr>
        <p:sp>
          <p:nvSpPr>
            <p:cNvPr id="50" name="object 45"/>
            <p:cNvSpPr/>
            <p:nvPr/>
          </p:nvSpPr>
          <p:spPr>
            <a:xfrm>
              <a:off x="5225841" y="6418283"/>
              <a:ext cx="362585" cy="334645"/>
            </a:xfrm>
            <a:custGeom>
              <a:avLst/>
              <a:gdLst/>
              <a:ahLst/>
              <a:cxnLst/>
              <a:rect l="l" t="t" r="r" b="b"/>
              <a:pathLst>
                <a:path w="362585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306452" y="0"/>
                  </a:lnTo>
                  <a:lnTo>
                    <a:pt x="328135" y="4377"/>
                  </a:lnTo>
                  <a:lnTo>
                    <a:pt x="345842" y="16316"/>
                  </a:lnTo>
                  <a:lnTo>
                    <a:pt x="357781" y="34023"/>
                  </a:lnTo>
                  <a:lnTo>
                    <a:pt x="362159" y="55706"/>
                  </a:lnTo>
                  <a:lnTo>
                    <a:pt x="362159" y="278526"/>
                  </a:lnTo>
                  <a:lnTo>
                    <a:pt x="357781" y="300209"/>
                  </a:lnTo>
                  <a:lnTo>
                    <a:pt x="345842" y="317916"/>
                  </a:lnTo>
                  <a:lnTo>
                    <a:pt x="328135" y="329855"/>
                  </a:lnTo>
                  <a:lnTo>
                    <a:pt x="30645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96540" y="2509519"/>
              <a:ext cx="3291840" cy="264160"/>
            </a:xfrm>
            <a:custGeom>
              <a:avLst/>
              <a:gdLst/>
              <a:ahLst/>
              <a:cxnLst/>
              <a:rect l="l" t="t" r="r" b="b"/>
              <a:pathLst>
                <a:path w="3291840" h="264160">
                  <a:moveTo>
                    <a:pt x="0" y="44029"/>
                  </a:moveTo>
                  <a:lnTo>
                    <a:pt x="3459" y="26890"/>
                  </a:lnTo>
                  <a:lnTo>
                    <a:pt x="12895" y="12895"/>
                  </a:lnTo>
                  <a:lnTo>
                    <a:pt x="26890" y="3460"/>
                  </a:lnTo>
                  <a:lnTo>
                    <a:pt x="44028" y="0"/>
                  </a:lnTo>
                  <a:lnTo>
                    <a:pt x="3247310" y="0"/>
                  </a:lnTo>
                  <a:lnTo>
                    <a:pt x="3264447" y="3460"/>
                  </a:lnTo>
                  <a:lnTo>
                    <a:pt x="3278442" y="12895"/>
                  </a:lnTo>
                  <a:lnTo>
                    <a:pt x="3287878" y="26890"/>
                  </a:lnTo>
                  <a:lnTo>
                    <a:pt x="3291338" y="44029"/>
                  </a:lnTo>
                  <a:lnTo>
                    <a:pt x="3291338" y="220130"/>
                  </a:lnTo>
                  <a:lnTo>
                    <a:pt x="3287878" y="237269"/>
                  </a:lnTo>
                  <a:lnTo>
                    <a:pt x="3278442" y="251264"/>
                  </a:lnTo>
                  <a:lnTo>
                    <a:pt x="3264447" y="260699"/>
                  </a:lnTo>
                  <a:lnTo>
                    <a:pt x="3247310" y="264160"/>
                  </a:lnTo>
                  <a:lnTo>
                    <a:pt x="44028" y="264160"/>
                  </a:lnTo>
                  <a:lnTo>
                    <a:pt x="26890" y="260699"/>
                  </a:lnTo>
                  <a:lnTo>
                    <a:pt x="12895" y="251264"/>
                  </a:lnTo>
                  <a:lnTo>
                    <a:pt x="3459" y="237269"/>
                  </a:lnTo>
                  <a:lnTo>
                    <a:pt x="0" y="220130"/>
                  </a:lnTo>
                  <a:lnTo>
                    <a:pt x="0" y="4402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55" name="object 49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0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7" name="object 51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2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60" name="object 54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71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3818528"/>
            <a:ext cx="17018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0" name="object 15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1" name="object 16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3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4" name="object 19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0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1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1" name="object 26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4" name="object 29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5" name="object 30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6" name="object 31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37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3" name="object 38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4" name="object 39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0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1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2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3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9" name="object 44"/>
          <p:cNvGrpSpPr/>
          <p:nvPr/>
        </p:nvGrpSpPr>
        <p:grpSpPr>
          <a:xfrm>
            <a:off x="83840" y="1016767"/>
            <a:ext cx="6024880" cy="5748655"/>
            <a:chOff x="83840" y="1016767"/>
            <a:chExt cx="6024880" cy="5748655"/>
          </a:xfrm>
        </p:grpSpPr>
        <p:sp>
          <p:nvSpPr>
            <p:cNvPr id="50" name="object 45"/>
            <p:cNvSpPr/>
            <p:nvPr/>
          </p:nvSpPr>
          <p:spPr>
            <a:xfrm>
              <a:off x="5540800" y="6418283"/>
              <a:ext cx="555625" cy="334645"/>
            </a:xfrm>
            <a:custGeom>
              <a:avLst/>
              <a:gdLst/>
              <a:ahLst/>
              <a:cxnLst/>
              <a:rect l="l" t="t" r="r" b="b"/>
              <a:pathLst>
                <a:path w="555625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499492" y="0"/>
                  </a:lnTo>
                  <a:lnTo>
                    <a:pt x="521175" y="4377"/>
                  </a:lnTo>
                  <a:lnTo>
                    <a:pt x="538882" y="16316"/>
                  </a:lnTo>
                  <a:lnTo>
                    <a:pt x="550821" y="34023"/>
                  </a:lnTo>
                  <a:lnTo>
                    <a:pt x="555199" y="55706"/>
                  </a:lnTo>
                  <a:lnTo>
                    <a:pt x="555199" y="278526"/>
                  </a:lnTo>
                  <a:lnTo>
                    <a:pt x="550821" y="300209"/>
                  </a:lnTo>
                  <a:lnTo>
                    <a:pt x="538882" y="317916"/>
                  </a:lnTo>
                  <a:lnTo>
                    <a:pt x="521175" y="329855"/>
                  </a:lnTo>
                  <a:lnTo>
                    <a:pt x="49949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96540" y="2509519"/>
              <a:ext cx="3291840" cy="264160"/>
            </a:xfrm>
            <a:custGeom>
              <a:avLst/>
              <a:gdLst/>
              <a:ahLst/>
              <a:cxnLst/>
              <a:rect l="l" t="t" r="r" b="b"/>
              <a:pathLst>
                <a:path w="3291840" h="264160">
                  <a:moveTo>
                    <a:pt x="0" y="44029"/>
                  </a:moveTo>
                  <a:lnTo>
                    <a:pt x="3459" y="26890"/>
                  </a:lnTo>
                  <a:lnTo>
                    <a:pt x="12895" y="12895"/>
                  </a:lnTo>
                  <a:lnTo>
                    <a:pt x="26890" y="3460"/>
                  </a:lnTo>
                  <a:lnTo>
                    <a:pt x="44028" y="0"/>
                  </a:lnTo>
                  <a:lnTo>
                    <a:pt x="3247310" y="0"/>
                  </a:lnTo>
                  <a:lnTo>
                    <a:pt x="3264447" y="3460"/>
                  </a:lnTo>
                  <a:lnTo>
                    <a:pt x="3278442" y="12895"/>
                  </a:lnTo>
                  <a:lnTo>
                    <a:pt x="3287878" y="26890"/>
                  </a:lnTo>
                  <a:lnTo>
                    <a:pt x="3291338" y="44029"/>
                  </a:lnTo>
                  <a:lnTo>
                    <a:pt x="3291338" y="220130"/>
                  </a:lnTo>
                  <a:lnTo>
                    <a:pt x="3287878" y="237269"/>
                  </a:lnTo>
                  <a:lnTo>
                    <a:pt x="3278442" y="251264"/>
                  </a:lnTo>
                  <a:lnTo>
                    <a:pt x="3264447" y="260699"/>
                  </a:lnTo>
                  <a:lnTo>
                    <a:pt x="3247310" y="264160"/>
                  </a:lnTo>
                  <a:lnTo>
                    <a:pt x="44028" y="264160"/>
                  </a:lnTo>
                  <a:lnTo>
                    <a:pt x="26890" y="260699"/>
                  </a:lnTo>
                  <a:lnTo>
                    <a:pt x="12895" y="251264"/>
                  </a:lnTo>
                  <a:lnTo>
                    <a:pt x="3459" y="237269"/>
                  </a:lnTo>
                  <a:lnTo>
                    <a:pt x="0" y="220130"/>
                  </a:lnTo>
                  <a:lnTo>
                    <a:pt x="0" y="4402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55" name="object 49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0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7" name="object 51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2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60" name="object 54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8138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3793127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490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0" name="object 15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1" name="object 16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3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4" name="object 19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0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1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1" name="object 26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4" name="object 29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5" name="object 30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6" name="object 31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37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3" name="object 38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4" name="object 39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0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1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2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3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9" name="object 44"/>
          <p:cNvGrpSpPr/>
          <p:nvPr/>
        </p:nvGrpSpPr>
        <p:grpSpPr>
          <a:xfrm>
            <a:off x="83840" y="1016767"/>
            <a:ext cx="6024880" cy="5748655"/>
            <a:chOff x="83840" y="1016767"/>
            <a:chExt cx="6024880" cy="5748655"/>
          </a:xfrm>
        </p:grpSpPr>
        <p:sp>
          <p:nvSpPr>
            <p:cNvPr id="50" name="object 45"/>
            <p:cNvSpPr/>
            <p:nvPr/>
          </p:nvSpPr>
          <p:spPr>
            <a:xfrm>
              <a:off x="96540" y="2509519"/>
              <a:ext cx="3291840" cy="264160"/>
            </a:xfrm>
            <a:custGeom>
              <a:avLst/>
              <a:gdLst/>
              <a:ahLst/>
              <a:cxnLst/>
              <a:rect l="l" t="t" r="r" b="b"/>
              <a:pathLst>
                <a:path w="3291840" h="264160">
                  <a:moveTo>
                    <a:pt x="0" y="44029"/>
                  </a:moveTo>
                  <a:lnTo>
                    <a:pt x="3459" y="26890"/>
                  </a:lnTo>
                  <a:lnTo>
                    <a:pt x="12895" y="12895"/>
                  </a:lnTo>
                  <a:lnTo>
                    <a:pt x="26890" y="3460"/>
                  </a:lnTo>
                  <a:lnTo>
                    <a:pt x="44028" y="0"/>
                  </a:lnTo>
                  <a:lnTo>
                    <a:pt x="3247310" y="0"/>
                  </a:lnTo>
                  <a:lnTo>
                    <a:pt x="3264447" y="3460"/>
                  </a:lnTo>
                  <a:lnTo>
                    <a:pt x="3278442" y="12895"/>
                  </a:lnTo>
                  <a:lnTo>
                    <a:pt x="3287878" y="26890"/>
                  </a:lnTo>
                  <a:lnTo>
                    <a:pt x="3291338" y="44029"/>
                  </a:lnTo>
                  <a:lnTo>
                    <a:pt x="3291338" y="220130"/>
                  </a:lnTo>
                  <a:lnTo>
                    <a:pt x="3287878" y="237269"/>
                  </a:lnTo>
                  <a:lnTo>
                    <a:pt x="3278442" y="251264"/>
                  </a:lnTo>
                  <a:lnTo>
                    <a:pt x="3264447" y="260699"/>
                  </a:lnTo>
                  <a:lnTo>
                    <a:pt x="3247310" y="264160"/>
                  </a:lnTo>
                  <a:lnTo>
                    <a:pt x="44028" y="264160"/>
                  </a:lnTo>
                  <a:lnTo>
                    <a:pt x="26890" y="260699"/>
                  </a:lnTo>
                  <a:lnTo>
                    <a:pt x="12895" y="251264"/>
                  </a:lnTo>
                  <a:lnTo>
                    <a:pt x="3459" y="237269"/>
                  </a:lnTo>
                  <a:lnTo>
                    <a:pt x="0" y="220130"/>
                  </a:lnTo>
                  <a:lnTo>
                    <a:pt x="0" y="4402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5540800" y="6418283"/>
              <a:ext cx="555625" cy="334645"/>
            </a:xfrm>
            <a:custGeom>
              <a:avLst/>
              <a:gdLst/>
              <a:ahLst/>
              <a:cxnLst/>
              <a:rect l="l" t="t" r="r" b="b"/>
              <a:pathLst>
                <a:path w="555625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499492" y="0"/>
                  </a:lnTo>
                  <a:lnTo>
                    <a:pt x="521175" y="4377"/>
                  </a:lnTo>
                  <a:lnTo>
                    <a:pt x="538882" y="16316"/>
                  </a:lnTo>
                  <a:lnTo>
                    <a:pt x="550821" y="34023"/>
                  </a:lnTo>
                  <a:lnTo>
                    <a:pt x="555199" y="55706"/>
                  </a:lnTo>
                  <a:lnTo>
                    <a:pt x="555199" y="278526"/>
                  </a:lnTo>
                  <a:lnTo>
                    <a:pt x="550821" y="300209"/>
                  </a:lnTo>
                  <a:lnTo>
                    <a:pt x="538882" y="317916"/>
                  </a:lnTo>
                  <a:lnTo>
                    <a:pt x="521175" y="329855"/>
                  </a:lnTo>
                  <a:lnTo>
                    <a:pt x="499492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55" name="object 49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0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7" name="object 51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2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60" name="object 54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110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1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62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3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64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6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67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68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69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70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71" name="object 12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72" name="object 13"/>
          <p:cNvSpPr txBox="1"/>
          <p:nvPr/>
        </p:nvSpPr>
        <p:spPr>
          <a:xfrm>
            <a:off x="4407659" y="3793127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73" name="object 14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74" name="object 15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75" name="object 16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6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77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78" name="object 19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20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21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81" name="object 22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82" name="object 23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83" name="object 24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84" name="object 25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85" name="object 26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27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7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88" name="object 29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89" name="object 30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90" name="object 31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32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33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34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35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36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6" name="object 37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97" name="object 38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98" name="object 39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40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41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42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2" name="object 43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03" name="object 44"/>
          <p:cNvGrpSpPr/>
          <p:nvPr/>
        </p:nvGrpSpPr>
        <p:grpSpPr>
          <a:xfrm>
            <a:off x="83840" y="1016767"/>
            <a:ext cx="6339840" cy="5748655"/>
            <a:chOff x="83840" y="1016767"/>
            <a:chExt cx="6339840" cy="5748655"/>
          </a:xfrm>
        </p:grpSpPr>
        <p:sp>
          <p:nvSpPr>
            <p:cNvPr id="104" name="object 45"/>
            <p:cNvSpPr/>
            <p:nvPr/>
          </p:nvSpPr>
          <p:spPr>
            <a:xfrm>
              <a:off x="96540" y="2509519"/>
              <a:ext cx="3291840" cy="264160"/>
            </a:xfrm>
            <a:custGeom>
              <a:avLst/>
              <a:gdLst/>
              <a:ahLst/>
              <a:cxnLst/>
              <a:rect l="l" t="t" r="r" b="b"/>
              <a:pathLst>
                <a:path w="3291840" h="264160">
                  <a:moveTo>
                    <a:pt x="0" y="44029"/>
                  </a:moveTo>
                  <a:lnTo>
                    <a:pt x="3459" y="26890"/>
                  </a:lnTo>
                  <a:lnTo>
                    <a:pt x="12895" y="12895"/>
                  </a:lnTo>
                  <a:lnTo>
                    <a:pt x="26890" y="3460"/>
                  </a:lnTo>
                  <a:lnTo>
                    <a:pt x="44028" y="0"/>
                  </a:lnTo>
                  <a:lnTo>
                    <a:pt x="3247310" y="0"/>
                  </a:lnTo>
                  <a:lnTo>
                    <a:pt x="3264447" y="3460"/>
                  </a:lnTo>
                  <a:lnTo>
                    <a:pt x="3278442" y="12895"/>
                  </a:lnTo>
                  <a:lnTo>
                    <a:pt x="3287878" y="26890"/>
                  </a:lnTo>
                  <a:lnTo>
                    <a:pt x="3291338" y="44029"/>
                  </a:lnTo>
                  <a:lnTo>
                    <a:pt x="3291338" y="220130"/>
                  </a:lnTo>
                  <a:lnTo>
                    <a:pt x="3287878" y="237269"/>
                  </a:lnTo>
                  <a:lnTo>
                    <a:pt x="3278442" y="251264"/>
                  </a:lnTo>
                  <a:lnTo>
                    <a:pt x="3264447" y="260699"/>
                  </a:lnTo>
                  <a:lnTo>
                    <a:pt x="3247310" y="264160"/>
                  </a:lnTo>
                  <a:lnTo>
                    <a:pt x="44028" y="264160"/>
                  </a:lnTo>
                  <a:lnTo>
                    <a:pt x="26890" y="260699"/>
                  </a:lnTo>
                  <a:lnTo>
                    <a:pt x="12895" y="251264"/>
                  </a:lnTo>
                  <a:lnTo>
                    <a:pt x="3459" y="237269"/>
                  </a:lnTo>
                  <a:lnTo>
                    <a:pt x="0" y="220130"/>
                  </a:lnTo>
                  <a:lnTo>
                    <a:pt x="0" y="4402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5" name="object 46"/>
            <p:cNvSpPr/>
            <p:nvPr/>
          </p:nvSpPr>
          <p:spPr>
            <a:xfrm>
              <a:off x="6099600" y="6418283"/>
              <a:ext cx="311785" cy="334645"/>
            </a:xfrm>
            <a:custGeom>
              <a:avLst/>
              <a:gdLst/>
              <a:ahLst/>
              <a:cxnLst/>
              <a:rect l="l" t="t" r="r" b="b"/>
              <a:pathLst>
                <a:path w="311785" h="334645">
                  <a:moveTo>
                    <a:pt x="0" y="51894"/>
                  </a:moveTo>
                  <a:lnTo>
                    <a:pt x="4078" y="31694"/>
                  </a:lnTo>
                  <a:lnTo>
                    <a:pt x="15199" y="15199"/>
                  </a:lnTo>
                  <a:lnTo>
                    <a:pt x="31694" y="4078"/>
                  </a:lnTo>
                  <a:lnTo>
                    <a:pt x="51894" y="0"/>
                  </a:lnTo>
                  <a:lnTo>
                    <a:pt x="259464" y="0"/>
                  </a:lnTo>
                  <a:lnTo>
                    <a:pt x="279664" y="4078"/>
                  </a:lnTo>
                  <a:lnTo>
                    <a:pt x="296159" y="15199"/>
                  </a:lnTo>
                  <a:lnTo>
                    <a:pt x="307280" y="31694"/>
                  </a:lnTo>
                  <a:lnTo>
                    <a:pt x="311359" y="51894"/>
                  </a:lnTo>
                  <a:lnTo>
                    <a:pt x="311359" y="282338"/>
                  </a:lnTo>
                  <a:lnTo>
                    <a:pt x="307280" y="302538"/>
                  </a:lnTo>
                  <a:lnTo>
                    <a:pt x="296159" y="319033"/>
                  </a:lnTo>
                  <a:lnTo>
                    <a:pt x="279664" y="330154"/>
                  </a:lnTo>
                  <a:lnTo>
                    <a:pt x="259464" y="334233"/>
                  </a:lnTo>
                  <a:lnTo>
                    <a:pt x="51894" y="334233"/>
                  </a:lnTo>
                  <a:lnTo>
                    <a:pt x="31694" y="330154"/>
                  </a:lnTo>
                  <a:lnTo>
                    <a:pt x="15199" y="319033"/>
                  </a:lnTo>
                  <a:lnTo>
                    <a:pt x="4078" y="302538"/>
                  </a:lnTo>
                  <a:lnTo>
                    <a:pt x="0" y="282338"/>
                  </a:lnTo>
                  <a:lnTo>
                    <a:pt x="0" y="51894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6" name="object 47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7" name="object 48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108" name="object 49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9" name="object 50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0" name="object 51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1" name="object 52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113" name="object 54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8213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1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62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3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64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6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67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68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69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70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71" name="object 12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72" name="object 13"/>
          <p:cNvSpPr txBox="1"/>
          <p:nvPr/>
        </p:nvSpPr>
        <p:spPr>
          <a:xfrm>
            <a:off x="4407659" y="3793127"/>
            <a:ext cx="22606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73" name="object 14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2811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74" name="object 15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75" name="object 16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6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77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78" name="object 19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20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21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81" name="object 22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82" name="object 23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83" name="object 24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84" name="object 25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85" name="object 26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27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7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88" name="object 29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89" name="object 30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90" name="object 31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32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33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34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35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36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6" name="object 37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97" name="object 38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98" name="object 39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40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41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42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2" name="object 43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03" name="object 44"/>
          <p:cNvGrpSpPr/>
          <p:nvPr/>
        </p:nvGrpSpPr>
        <p:grpSpPr>
          <a:xfrm>
            <a:off x="83840" y="1016767"/>
            <a:ext cx="6339840" cy="5748655"/>
            <a:chOff x="83840" y="1016767"/>
            <a:chExt cx="6339840" cy="5748655"/>
          </a:xfrm>
        </p:grpSpPr>
        <p:sp>
          <p:nvSpPr>
            <p:cNvPr id="104" name="object 45"/>
            <p:cNvSpPr/>
            <p:nvPr/>
          </p:nvSpPr>
          <p:spPr>
            <a:xfrm>
              <a:off x="96540" y="2509519"/>
              <a:ext cx="3291840" cy="264160"/>
            </a:xfrm>
            <a:custGeom>
              <a:avLst/>
              <a:gdLst/>
              <a:ahLst/>
              <a:cxnLst/>
              <a:rect l="l" t="t" r="r" b="b"/>
              <a:pathLst>
                <a:path w="3291840" h="264160">
                  <a:moveTo>
                    <a:pt x="0" y="44029"/>
                  </a:moveTo>
                  <a:lnTo>
                    <a:pt x="3459" y="26890"/>
                  </a:lnTo>
                  <a:lnTo>
                    <a:pt x="12895" y="12895"/>
                  </a:lnTo>
                  <a:lnTo>
                    <a:pt x="26890" y="3460"/>
                  </a:lnTo>
                  <a:lnTo>
                    <a:pt x="44028" y="0"/>
                  </a:lnTo>
                  <a:lnTo>
                    <a:pt x="3247310" y="0"/>
                  </a:lnTo>
                  <a:lnTo>
                    <a:pt x="3264447" y="3460"/>
                  </a:lnTo>
                  <a:lnTo>
                    <a:pt x="3278442" y="12895"/>
                  </a:lnTo>
                  <a:lnTo>
                    <a:pt x="3287878" y="26890"/>
                  </a:lnTo>
                  <a:lnTo>
                    <a:pt x="3291338" y="44029"/>
                  </a:lnTo>
                  <a:lnTo>
                    <a:pt x="3291338" y="220130"/>
                  </a:lnTo>
                  <a:lnTo>
                    <a:pt x="3287878" y="237269"/>
                  </a:lnTo>
                  <a:lnTo>
                    <a:pt x="3278442" y="251264"/>
                  </a:lnTo>
                  <a:lnTo>
                    <a:pt x="3264447" y="260699"/>
                  </a:lnTo>
                  <a:lnTo>
                    <a:pt x="3247310" y="264160"/>
                  </a:lnTo>
                  <a:lnTo>
                    <a:pt x="44028" y="264160"/>
                  </a:lnTo>
                  <a:lnTo>
                    <a:pt x="26890" y="260699"/>
                  </a:lnTo>
                  <a:lnTo>
                    <a:pt x="12895" y="251264"/>
                  </a:lnTo>
                  <a:lnTo>
                    <a:pt x="3459" y="237269"/>
                  </a:lnTo>
                  <a:lnTo>
                    <a:pt x="0" y="220130"/>
                  </a:lnTo>
                  <a:lnTo>
                    <a:pt x="0" y="4402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5" name="object 46"/>
            <p:cNvSpPr/>
            <p:nvPr/>
          </p:nvSpPr>
          <p:spPr>
            <a:xfrm>
              <a:off x="6099600" y="6418283"/>
              <a:ext cx="311785" cy="334645"/>
            </a:xfrm>
            <a:custGeom>
              <a:avLst/>
              <a:gdLst/>
              <a:ahLst/>
              <a:cxnLst/>
              <a:rect l="l" t="t" r="r" b="b"/>
              <a:pathLst>
                <a:path w="311785" h="334645">
                  <a:moveTo>
                    <a:pt x="0" y="51894"/>
                  </a:moveTo>
                  <a:lnTo>
                    <a:pt x="4078" y="31694"/>
                  </a:lnTo>
                  <a:lnTo>
                    <a:pt x="15199" y="15199"/>
                  </a:lnTo>
                  <a:lnTo>
                    <a:pt x="31694" y="4078"/>
                  </a:lnTo>
                  <a:lnTo>
                    <a:pt x="51894" y="0"/>
                  </a:lnTo>
                  <a:lnTo>
                    <a:pt x="259464" y="0"/>
                  </a:lnTo>
                  <a:lnTo>
                    <a:pt x="279664" y="4078"/>
                  </a:lnTo>
                  <a:lnTo>
                    <a:pt x="296159" y="15199"/>
                  </a:lnTo>
                  <a:lnTo>
                    <a:pt x="307280" y="31694"/>
                  </a:lnTo>
                  <a:lnTo>
                    <a:pt x="311359" y="51894"/>
                  </a:lnTo>
                  <a:lnTo>
                    <a:pt x="311359" y="282338"/>
                  </a:lnTo>
                  <a:lnTo>
                    <a:pt x="307280" y="302538"/>
                  </a:lnTo>
                  <a:lnTo>
                    <a:pt x="296159" y="319033"/>
                  </a:lnTo>
                  <a:lnTo>
                    <a:pt x="279664" y="330154"/>
                  </a:lnTo>
                  <a:lnTo>
                    <a:pt x="259464" y="334233"/>
                  </a:lnTo>
                  <a:lnTo>
                    <a:pt x="51894" y="334233"/>
                  </a:lnTo>
                  <a:lnTo>
                    <a:pt x="31694" y="330154"/>
                  </a:lnTo>
                  <a:lnTo>
                    <a:pt x="15199" y="319033"/>
                  </a:lnTo>
                  <a:lnTo>
                    <a:pt x="4078" y="302538"/>
                  </a:lnTo>
                  <a:lnTo>
                    <a:pt x="0" y="282338"/>
                  </a:lnTo>
                  <a:lnTo>
                    <a:pt x="0" y="51894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6" name="object 47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7" name="object 48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108" name="object 49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9" name="object 50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0" name="object 51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1" name="object 52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113" name="object 54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513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3793127"/>
            <a:ext cx="22606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0" name="object 15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1" name="object 16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3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4" name="object 19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0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1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0" name="object 25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1" name="object 26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4" name="object 29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5" name="object 30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6" name="object 31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37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3" name="object 38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4" name="object 39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0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1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2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3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9" name="object 44"/>
          <p:cNvGrpSpPr/>
          <p:nvPr/>
        </p:nvGrpSpPr>
        <p:grpSpPr>
          <a:xfrm>
            <a:off x="83840" y="1016767"/>
            <a:ext cx="6925309" cy="5748655"/>
            <a:chOff x="83840" y="1016767"/>
            <a:chExt cx="6925309" cy="5748655"/>
          </a:xfrm>
        </p:grpSpPr>
        <p:sp>
          <p:nvSpPr>
            <p:cNvPr id="50" name="object 45"/>
            <p:cNvSpPr/>
            <p:nvPr/>
          </p:nvSpPr>
          <p:spPr>
            <a:xfrm>
              <a:off x="96540" y="2509519"/>
              <a:ext cx="3291840" cy="264160"/>
            </a:xfrm>
            <a:custGeom>
              <a:avLst/>
              <a:gdLst/>
              <a:ahLst/>
              <a:cxnLst/>
              <a:rect l="l" t="t" r="r" b="b"/>
              <a:pathLst>
                <a:path w="3291840" h="264160">
                  <a:moveTo>
                    <a:pt x="0" y="44029"/>
                  </a:moveTo>
                  <a:lnTo>
                    <a:pt x="3459" y="26890"/>
                  </a:lnTo>
                  <a:lnTo>
                    <a:pt x="12895" y="12895"/>
                  </a:lnTo>
                  <a:lnTo>
                    <a:pt x="26890" y="3460"/>
                  </a:lnTo>
                  <a:lnTo>
                    <a:pt x="44028" y="0"/>
                  </a:lnTo>
                  <a:lnTo>
                    <a:pt x="3247310" y="0"/>
                  </a:lnTo>
                  <a:lnTo>
                    <a:pt x="3264447" y="3460"/>
                  </a:lnTo>
                  <a:lnTo>
                    <a:pt x="3278442" y="12895"/>
                  </a:lnTo>
                  <a:lnTo>
                    <a:pt x="3287878" y="26890"/>
                  </a:lnTo>
                  <a:lnTo>
                    <a:pt x="3291338" y="44029"/>
                  </a:lnTo>
                  <a:lnTo>
                    <a:pt x="3291338" y="220130"/>
                  </a:lnTo>
                  <a:lnTo>
                    <a:pt x="3287878" y="237269"/>
                  </a:lnTo>
                  <a:lnTo>
                    <a:pt x="3278442" y="251264"/>
                  </a:lnTo>
                  <a:lnTo>
                    <a:pt x="3264447" y="260699"/>
                  </a:lnTo>
                  <a:lnTo>
                    <a:pt x="3247310" y="264160"/>
                  </a:lnTo>
                  <a:lnTo>
                    <a:pt x="44028" y="264160"/>
                  </a:lnTo>
                  <a:lnTo>
                    <a:pt x="26890" y="260699"/>
                  </a:lnTo>
                  <a:lnTo>
                    <a:pt x="12895" y="251264"/>
                  </a:lnTo>
                  <a:lnTo>
                    <a:pt x="3459" y="237269"/>
                  </a:lnTo>
                  <a:lnTo>
                    <a:pt x="0" y="220130"/>
                  </a:lnTo>
                  <a:lnTo>
                    <a:pt x="0" y="4402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6417092" y="6418283"/>
              <a:ext cx="579120" cy="334645"/>
            </a:xfrm>
            <a:custGeom>
              <a:avLst/>
              <a:gdLst/>
              <a:ahLst/>
              <a:cxnLst/>
              <a:rect l="l" t="t" r="r" b="b"/>
              <a:pathLst>
                <a:path w="579120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523214" y="0"/>
                  </a:lnTo>
                  <a:lnTo>
                    <a:pt x="544897" y="4377"/>
                  </a:lnTo>
                  <a:lnTo>
                    <a:pt x="562604" y="16316"/>
                  </a:lnTo>
                  <a:lnTo>
                    <a:pt x="574543" y="34023"/>
                  </a:lnTo>
                  <a:lnTo>
                    <a:pt x="578921" y="55706"/>
                  </a:lnTo>
                  <a:lnTo>
                    <a:pt x="578921" y="278526"/>
                  </a:lnTo>
                  <a:lnTo>
                    <a:pt x="574543" y="300209"/>
                  </a:lnTo>
                  <a:lnTo>
                    <a:pt x="562604" y="317916"/>
                  </a:lnTo>
                  <a:lnTo>
                    <a:pt x="544897" y="329855"/>
                  </a:lnTo>
                  <a:lnTo>
                    <a:pt x="523214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55" name="object 49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0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7" name="object 51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2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60" name="object 54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9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428230" cy="0"/>
            </a:xfrm>
            <a:custGeom>
              <a:avLst/>
              <a:gdLst/>
              <a:ahLst/>
              <a:cxnLst/>
              <a:rect l="l" t="t" r="r" b="b"/>
              <a:pathLst>
                <a:path w="7428230">
                  <a:moveTo>
                    <a:pt x="0" y="0"/>
                  </a:moveTo>
                  <a:lnTo>
                    <a:pt x="742784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3793127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407659" y="4174128"/>
            <a:ext cx="1422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0" name="object 15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8620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1" name="object 16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2" name="object 17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4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5" name="object 20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1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2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1" name="object 26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2" name="object 27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4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5" name="object 30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6" name="object 31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7" name="object 32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3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38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4" name="object 39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5" name="object 40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1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2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3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9" name="object 44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0" name="object 45"/>
          <p:cNvGrpSpPr/>
          <p:nvPr/>
        </p:nvGrpSpPr>
        <p:grpSpPr>
          <a:xfrm>
            <a:off x="4223746" y="4175842"/>
            <a:ext cx="3791585" cy="1120775"/>
            <a:chOff x="4223746" y="4175842"/>
            <a:chExt cx="3791585" cy="1120775"/>
          </a:xfrm>
        </p:grpSpPr>
        <p:sp>
          <p:nvSpPr>
            <p:cNvPr id="51" name="object 46"/>
            <p:cNvSpPr/>
            <p:nvPr/>
          </p:nvSpPr>
          <p:spPr>
            <a:xfrm>
              <a:off x="4236446" y="4361949"/>
              <a:ext cx="3766185" cy="922019"/>
            </a:xfrm>
            <a:custGeom>
              <a:avLst/>
              <a:gdLst/>
              <a:ahLst/>
              <a:cxnLst/>
              <a:rect l="l" t="t" r="r" b="b"/>
              <a:pathLst>
                <a:path w="3766184" h="922020">
                  <a:moveTo>
                    <a:pt x="0" y="153665"/>
                  </a:moveTo>
                  <a:lnTo>
                    <a:pt x="7833" y="105095"/>
                  </a:lnTo>
                  <a:lnTo>
                    <a:pt x="29648" y="62912"/>
                  </a:lnTo>
                  <a:lnTo>
                    <a:pt x="62912" y="29648"/>
                  </a:lnTo>
                  <a:lnTo>
                    <a:pt x="105094" y="7833"/>
                  </a:lnTo>
                  <a:lnTo>
                    <a:pt x="153664" y="0"/>
                  </a:lnTo>
                  <a:lnTo>
                    <a:pt x="3612068" y="0"/>
                  </a:lnTo>
                  <a:lnTo>
                    <a:pt x="3660638" y="7833"/>
                  </a:lnTo>
                  <a:lnTo>
                    <a:pt x="3702820" y="29648"/>
                  </a:lnTo>
                  <a:lnTo>
                    <a:pt x="3736084" y="62912"/>
                  </a:lnTo>
                  <a:lnTo>
                    <a:pt x="3757899" y="105095"/>
                  </a:lnTo>
                  <a:lnTo>
                    <a:pt x="3765733" y="153665"/>
                  </a:lnTo>
                  <a:lnTo>
                    <a:pt x="3765733" y="768308"/>
                  </a:lnTo>
                  <a:lnTo>
                    <a:pt x="3757899" y="816878"/>
                  </a:lnTo>
                  <a:lnTo>
                    <a:pt x="3736084" y="859061"/>
                  </a:lnTo>
                  <a:lnTo>
                    <a:pt x="3702820" y="892325"/>
                  </a:lnTo>
                  <a:lnTo>
                    <a:pt x="3660638" y="914140"/>
                  </a:lnTo>
                  <a:lnTo>
                    <a:pt x="3612068" y="921974"/>
                  </a:lnTo>
                  <a:lnTo>
                    <a:pt x="153664" y="921974"/>
                  </a:lnTo>
                  <a:lnTo>
                    <a:pt x="105094" y="914140"/>
                  </a:lnTo>
                  <a:lnTo>
                    <a:pt x="62912" y="892325"/>
                  </a:lnTo>
                  <a:lnTo>
                    <a:pt x="29648" y="859061"/>
                  </a:lnTo>
                  <a:lnTo>
                    <a:pt x="7833" y="816878"/>
                  </a:lnTo>
                  <a:lnTo>
                    <a:pt x="0" y="768308"/>
                  </a:lnTo>
                  <a:lnTo>
                    <a:pt x="0" y="15366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6108153" y="4175842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20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7"/>
                  </a:lnTo>
                  <a:lnTo>
                    <a:pt x="2754" y="21409"/>
                  </a:lnTo>
                  <a:lnTo>
                    <a:pt x="0" y="35054"/>
                  </a:lnTo>
                  <a:lnTo>
                    <a:pt x="0" y="175266"/>
                  </a:lnTo>
                  <a:lnTo>
                    <a:pt x="2754" y="188911"/>
                  </a:lnTo>
                  <a:lnTo>
                    <a:pt x="10266" y="200053"/>
                  </a:lnTo>
                  <a:lnTo>
                    <a:pt x="21408" y="207566"/>
                  </a:lnTo>
                  <a:lnTo>
                    <a:pt x="35053" y="210320"/>
                  </a:lnTo>
                  <a:lnTo>
                    <a:pt x="1246253" y="210320"/>
                  </a:lnTo>
                  <a:lnTo>
                    <a:pt x="1259897" y="207566"/>
                  </a:lnTo>
                  <a:lnTo>
                    <a:pt x="1271039" y="200053"/>
                  </a:lnTo>
                  <a:lnTo>
                    <a:pt x="1278552" y="188911"/>
                  </a:lnTo>
                  <a:lnTo>
                    <a:pt x="1281306" y="175266"/>
                  </a:lnTo>
                  <a:lnTo>
                    <a:pt x="1281306" y="35054"/>
                  </a:lnTo>
                  <a:lnTo>
                    <a:pt x="1278552" y="21409"/>
                  </a:lnTo>
                  <a:lnTo>
                    <a:pt x="1271039" y="10267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6157423" y="4149322"/>
            <a:ext cx="1182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5" name="object 49"/>
          <p:cNvGrpSpPr/>
          <p:nvPr/>
        </p:nvGrpSpPr>
        <p:grpSpPr>
          <a:xfrm>
            <a:off x="83840" y="1016767"/>
            <a:ext cx="6925309" cy="5748655"/>
            <a:chOff x="83840" y="1016767"/>
            <a:chExt cx="6925309" cy="5748655"/>
          </a:xfrm>
        </p:grpSpPr>
        <p:sp>
          <p:nvSpPr>
            <p:cNvPr id="56" name="object 50"/>
            <p:cNvSpPr/>
            <p:nvPr/>
          </p:nvSpPr>
          <p:spPr>
            <a:xfrm>
              <a:off x="96540" y="2743200"/>
              <a:ext cx="3291840" cy="233679"/>
            </a:xfrm>
            <a:custGeom>
              <a:avLst/>
              <a:gdLst/>
              <a:ahLst/>
              <a:cxnLst/>
              <a:rect l="l" t="t" r="r" b="b"/>
              <a:pathLst>
                <a:path w="3291840" h="233680">
                  <a:moveTo>
                    <a:pt x="0" y="38946"/>
                  </a:moveTo>
                  <a:lnTo>
                    <a:pt x="3060" y="23786"/>
                  </a:lnTo>
                  <a:lnTo>
                    <a:pt x="11407" y="11407"/>
                  </a:lnTo>
                  <a:lnTo>
                    <a:pt x="23786" y="3060"/>
                  </a:lnTo>
                  <a:lnTo>
                    <a:pt x="38946" y="0"/>
                  </a:lnTo>
                  <a:lnTo>
                    <a:pt x="3252392" y="0"/>
                  </a:lnTo>
                  <a:lnTo>
                    <a:pt x="3267551" y="3060"/>
                  </a:lnTo>
                  <a:lnTo>
                    <a:pt x="3279930" y="11407"/>
                  </a:lnTo>
                  <a:lnTo>
                    <a:pt x="3288277" y="23786"/>
                  </a:lnTo>
                  <a:lnTo>
                    <a:pt x="3291338" y="38946"/>
                  </a:lnTo>
                  <a:lnTo>
                    <a:pt x="3291338" y="194733"/>
                  </a:lnTo>
                  <a:lnTo>
                    <a:pt x="3288277" y="209893"/>
                  </a:lnTo>
                  <a:lnTo>
                    <a:pt x="3279930" y="222272"/>
                  </a:lnTo>
                  <a:lnTo>
                    <a:pt x="3267551" y="230619"/>
                  </a:lnTo>
                  <a:lnTo>
                    <a:pt x="3252392" y="233680"/>
                  </a:lnTo>
                  <a:lnTo>
                    <a:pt x="38946" y="233680"/>
                  </a:lnTo>
                  <a:lnTo>
                    <a:pt x="23786" y="230619"/>
                  </a:lnTo>
                  <a:lnTo>
                    <a:pt x="11407" y="222272"/>
                  </a:lnTo>
                  <a:lnTo>
                    <a:pt x="3060" y="209893"/>
                  </a:lnTo>
                  <a:lnTo>
                    <a:pt x="0" y="194733"/>
                  </a:lnTo>
                  <a:lnTo>
                    <a:pt x="0" y="3894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1"/>
            <p:cNvSpPr/>
            <p:nvPr/>
          </p:nvSpPr>
          <p:spPr>
            <a:xfrm>
              <a:off x="6417092" y="6418283"/>
              <a:ext cx="579120" cy="334645"/>
            </a:xfrm>
            <a:custGeom>
              <a:avLst/>
              <a:gdLst/>
              <a:ahLst/>
              <a:cxnLst/>
              <a:rect l="l" t="t" r="r" b="b"/>
              <a:pathLst>
                <a:path w="579120" h="334645">
                  <a:moveTo>
                    <a:pt x="0" y="55706"/>
                  </a:moveTo>
                  <a:lnTo>
                    <a:pt x="4377" y="34023"/>
                  </a:lnTo>
                  <a:lnTo>
                    <a:pt x="16316" y="16316"/>
                  </a:lnTo>
                  <a:lnTo>
                    <a:pt x="34023" y="4377"/>
                  </a:lnTo>
                  <a:lnTo>
                    <a:pt x="55706" y="0"/>
                  </a:lnTo>
                  <a:lnTo>
                    <a:pt x="523214" y="0"/>
                  </a:lnTo>
                  <a:lnTo>
                    <a:pt x="544897" y="4377"/>
                  </a:lnTo>
                  <a:lnTo>
                    <a:pt x="562604" y="16316"/>
                  </a:lnTo>
                  <a:lnTo>
                    <a:pt x="574543" y="34023"/>
                  </a:lnTo>
                  <a:lnTo>
                    <a:pt x="578921" y="55706"/>
                  </a:lnTo>
                  <a:lnTo>
                    <a:pt x="578921" y="278526"/>
                  </a:lnTo>
                  <a:lnTo>
                    <a:pt x="574543" y="300209"/>
                  </a:lnTo>
                  <a:lnTo>
                    <a:pt x="562604" y="317916"/>
                  </a:lnTo>
                  <a:lnTo>
                    <a:pt x="544897" y="329855"/>
                  </a:lnTo>
                  <a:lnTo>
                    <a:pt x="523214" y="334233"/>
                  </a:lnTo>
                  <a:lnTo>
                    <a:pt x="55706" y="334233"/>
                  </a:lnTo>
                  <a:lnTo>
                    <a:pt x="34023" y="329855"/>
                  </a:lnTo>
                  <a:lnTo>
                    <a:pt x="16316" y="317916"/>
                  </a:lnTo>
                  <a:lnTo>
                    <a:pt x="4377" y="300209"/>
                  </a:lnTo>
                  <a:lnTo>
                    <a:pt x="0" y="278526"/>
                  </a:lnTo>
                  <a:lnTo>
                    <a:pt x="0" y="55706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2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9" name="object 53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60" name="object 54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55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2" name="object 56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57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65" name="object 59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366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9" name="object 4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6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4407659" y="3793127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4136027"/>
            <a:ext cx="1422400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617209" y="4555128"/>
            <a:ext cx="3308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617209" y="4732928"/>
            <a:ext cx="1422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4407659" y="4898027"/>
            <a:ext cx="3378835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2" name="object 17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31950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3" name="object 18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4" name="object 19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6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7" name="object 22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4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4" name="object 29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7" name="object 32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8" name="object 33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9" name="object 34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6" name="object 41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7" name="object 42"/>
            <p:cNvSpPr/>
            <p:nvPr/>
          </p:nvSpPr>
          <p:spPr>
            <a:xfrm>
              <a:off x="4538916" y="4553973"/>
              <a:ext cx="3414395" cy="179070"/>
            </a:xfrm>
            <a:custGeom>
              <a:avLst/>
              <a:gdLst/>
              <a:ahLst/>
              <a:cxnLst/>
              <a:rect l="l" t="t" r="r" b="b"/>
              <a:pathLst>
                <a:path w="3414395" h="179070">
                  <a:moveTo>
                    <a:pt x="0" y="29836"/>
                  </a:moveTo>
                  <a:lnTo>
                    <a:pt x="2344" y="18222"/>
                  </a:lnTo>
                  <a:lnTo>
                    <a:pt x="8738" y="8738"/>
                  </a:lnTo>
                  <a:lnTo>
                    <a:pt x="18222" y="2344"/>
                  </a:lnTo>
                  <a:lnTo>
                    <a:pt x="29836" y="0"/>
                  </a:lnTo>
                  <a:lnTo>
                    <a:pt x="3384338" y="0"/>
                  </a:lnTo>
                  <a:lnTo>
                    <a:pt x="3395952" y="2344"/>
                  </a:lnTo>
                  <a:lnTo>
                    <a:pt x="3405436" y="8738"/>
                  </a:lnTo>
                  <a:lnTo>
                    <a:pt x="3411830" y="18222"/>
                  </a:lnTo>
                  <a:lnTo>
                    <a:pt x="3414175" y="29836"/>
                  </a:lnTo>
                  <a:lnTo>
                    <a:pt x="3414175" y="149191"/>
                  </a:lnTo>
                  <a:lnTo>
                    <a:pt x="3411830" y="160805"/>
                  </a:lnTo>
                  <a:lnTo>
                    <a:pt x="3405436" y="170289"/>
                  </a:lnTo>
                  <a:lnTo>
                    <a:pt x="3395952" y="176683"/>
                  </a:lnTo>
                  <a:lnTo>
                    <a:pt x="3384338" y="179028"/>
                  </a:lnTo>
                  <a:lnTo>
                    <a:pt x="29836" y="179028"/>
                  </a:lnTo>
                  <a:lnTo>
                    <a:pt x="18222" y="176683"/>
                  </a:lnTo>
                  <a:lnTo>
                    <a:pt x="8738" y="170289"/>
                  </a:lnTo>
                  <a:lnTo>
                    <a:pt x="2344" y="160805"/>
                  </a:lnTo>
                  <a:lnTo>
                    <a:pt x="0" y="149191"/>
                  </a:lnTo>
                  <a:lnTo>
                    <a:pt x="0" y="2983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3"/>
            <p:cNvSpPr/>
            <p:nvPr/>
          </p:nvSpPr>
          <p:spPr>
            <a:xfrm>
              <a:off x="6420031" y="4409265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4"/>
                  </a:lnTo>
                  <a:lnTo>
                    <a:pt x="0" y="27940"/>
                  </a:lnTo>
                  <a:lnTo>
                    <a:pt x="0" y="139697"/>
                  </a:lnTo>
                  <a:lnTo>
                    <a:pt x="2195" y="150573"/>
                  </a:lnTo>
                  <a:lnTo>
                    <a:pt x="8183" y="159455"/>
                  </a:lnTo>
                  <a:lnTo>
                    <a:pt x="17065" y="165442"/>
                  </a:lnTo>
                  <a:lnTo>
                    <a:pt x="27941" y="167638"/>
                  </a:lnTo>
                  <a:lnTo>
                    <a:pt x="936750" y="167638"/>
                  </a:lnTo>
                  <a:lnTo>
                    <a:pt x="947626" y="165442"/>
                  </a:lnTo>
                  <a:lnTo>
                    <a:pt x="956507" y="159455"/>
                  </a:lnTo>
                  <a:lnTo>
                    <a:pt x="962495" y="150573"/>
                  </a:lnTo>
                  <a:lnTo>
                    <a:pt x="964690" y="139697"/>
                  </a:lnTo>
                  <a:lnTo>
                    <a:pt x="964690" y="27940"/>
                  </a:lnTo>
                  <a:lnTo>
                    <a:pt x="962495" y="17064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4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5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4558624" y="4937582"/>
              <a:ext cx="3364229" cy="156845"/>
            </a:xfrm>
            <a:custGeom>
              <a:avLst/>
              <a:gdLst/>
              <a:ahLst/>
              <a:cxnLst/>
              <a:rect l="l" t="t" r="r" b="b"/>
              <a:pathLst>
                <a:path w="3364229" h="156845">
                  <a:moveTo>
                    <a:pt x="0" y="26069"/>
                  </a:moveTo>
                  <a:lnTo>
                    <a:pt x="2048" y="15922"/>
                  </a:lnTo>
                  <a:lnTo>
                    <a:pt x="7635" y="7635"/>
                  </a:lnTo>
                  <a:lnTo>
                    <a:pt x="15922" y="2048"/>
                  </a:lnTo>
                  <a:lnTo>
                    <a:pt x="26069" y="0"/>
                  </a:lnTo>
                  <a:lnTo>
                    <a:pt x="3337553" y="0"/>
                  </a:lnTo>
                  <a:lnTo>
                    <a:pt x="3347700" y="2048"/>
                  </a:lnTo>
                  <a:lnTo>
                    <a:pt x="3355987" y="7635"/>
                  </a:lnTo>
                  <a:lnTo>
                    <a:pt x="3361574" y="15922"/>
                  </a:lnTo>
                  <a:lnTo>
                    <a:pt x="3363623" y="26069"/>
                  </a:lnTo>
                  <a:lnTo>
                    <a:pt x="3363623" y="130346"/>
                  </a:lnTo>
                  <a:lnTo>
                    <a:pt x="3361574" y="140493"/>
                  </a:lnTo>
                  <a:lnTo>
                    <a:pt x="3355987" y="148780"/>
                  </a:lnTo>
                  <a:lnTo>
                    <a:pt x="3347700" y="154367"/>
                  </a:lnTo>
                  <a:lnTo>
                    <a:pt x="3337553" y="156416"/>
                  </a:lnTo>
                  <a:lnTo>
                    <a:pt x="26069" y="156416"/>
                  </a:lnTo>
                  <a:lnTo>
                    <a:pt x="15922" y="154367"/>
                  </a:lnTo>
                  <a:lnTo>
                    <a:pt x="7635" y="148780"/>
                  </a:lnTo>
                  <a:lnTo>
                    <a:pt x="2048" y="140493"/>
                  </a:lnTo>
                  <a:lnTo>
                    <a:pt x="0" y="130346"/>
                  </a:lnTo>
                  <a:lnTo>
                    <a:pt x="0" y="2606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6439739" y="4770262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5"/>
                  </a:lnTo>
                  <a:lnTo>
                    <a:pt x="0" y="27941"/>
                  </a:lnTo>
                  <a:lnTo>
                    <a:pt x="0" y="139698"/>
                  </a:lnTo>
                  <a:lnTo>
                    <a:pt x="2195" y="150574"/>
                  </a:lnTo>
                  <a:lnTo>
                    <a:pt x="8183" y="159456"/>
                  </a:lnTo>
                  <a:lnTo>
                    <a:pt x="17065" y="165444"/>
                  </a:lnTo>
                  <a:lnTo>
                    <a:pt x="27941" y="167640"/>
                  </a:lnTo>
                  <a:lnTo>
                    <a:pt x="936750" y="167640"/>
                  </a:lnTo>
                  <a:lnTo>
                    <a:pt x="947626" y="165444"/>
                  </a:lnTo>
                  <a:lnTo>
                    <a:pt x="956507" y="159456"/>
                  </a:lnTo>
                  <a:lnTo>
                    <a:pt x="962495" y="150574"/>
                  </a:lnTo>
                  <a:lnTo>
                    <a:pt x="964690" y="139698"/>
                  </a:lnTo>
                  <a:lnTo>
                    <a:pt x="964690" y="27941"/>
                  </a:lnTo>
                  <a:lnTo>
                    <a:pt x="962495" y="17065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6490508" y="4712859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5" name="object 49"/>
          <p:cNvGrpSpPr/>
          <p:nvPr/>
        </p:nvGrpSpPr>
        <p:grpSpPr>
          <a:xfrm>
            <a:off x="3967972" y="3595129"/>
            <a:ext cx="4091940" cy="2052320"/>
            <a:chOff x="3967972" y="3595129"/>
            <a:chExt cx="4091940" cy="2052320"/>
          </a:xfrm>
        </p:grpSpPr>
        <p:sp>
          <p:nvSpPr>
            <p:cNvPr id="56" name="object 50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1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2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9" name="object 53"/>
          <p:cNvGrpSpPr/>
          <p:nvPr/>
        </p:nvGrpSpPr>
        <p:grpSpPr>
          <a:xfrm>
            <a:off x="4223746" y="4175842"/>
            <a:ext cx="3791585" cy="1120775"/>
            <a:chOff x="4223746" y="4175842"/>
            <a:chExt cx="3791585" cy="1120775"/>
          </a:xfrm>
        </p:grpSpPr>
        <p:sp>
          <p:nvSpPr>
            <p:cNvPr id="60" name="object 54"/>
            <p:cNvSpPr/>
            <p:nvPr/>
          </p:nvSpPr>
          <p:spPr>
            <a:xfrm>
              <a:off x="4236446" y="4361949"/>
              <a:ext cx="3766185" cy="922019"/>
            </a:xfrm>
            <a:custGeom>
              <a:avLst/>
              <a:gdLst/>
              <a:ahLst/>
              <a:cxnLst/>
              <a:rect l="l" t="t" r="r" b="b"/>
              <a:pathLst>
                <a:path w="3766184" h="922020">
                  <a:moveTo>
                    <a:pt x="0" y="153665"/>
                  </a:moveTo>
                  <a:lnTo>
                    <a:pt x="7833" y="105095"/>
                  </a:lnTo>
                  <a:lnTo>
                    <a:pt x="29648" y="62912"/>
                  </a:lnTo>
                  <a:lnTo>
                    <a:pt x="62912" y="29648"/>
                  </a:lnTo>
                  <a:lnTo>
                    <a:pt x="105094" y="7833"/>
                  </a:lnTo>
                  <a:lnTo>
                    <a:pt x="153664" y="0"/>
                  </a:lnTo>
                  <a:lnTo>
                    <a:pt x="3612068" y="0"/>
                  </a:lnTo>
                  <a:lnTo>
                    <a:pt x="3660638" y="7833"/>
                  </a:lnTo>
                  <a:lnTo>
                    <a:pt x="3702820" y="29648"/>
                  </a:lnTo>
                  <a:lnTo>
                    <a:pt x="3736084" y="62912"/>
                  </a:lnTo>
                  <a:lnTo>
                    <a:pt x="3757899" y="105095"/>
                  </a:lnTo>
                  <a:lnTo>
                    <a:pt x="3765733" y="153665"/>
                  </a:lnTo>
                  <a:lnTo>
                    <a:pt x="3765733" y="768308"/>
                  </a:lnTo>
                  <a:lnTo>
                    <a:pt x="3757899" y="816878"/>
                  </a:lnTo>
                  <a:lnTo>
                    <a:pt x="3736084" y="859061"/>
                  </a:lnTo>
                  <a:lnTo>
                    <a:pt x="3702820" y="892325"/>
                  </a:lnTo>
                  <a:lnTo>
                    <a:pt x="3660638" y="914140"/>
                  </a:lnTo>
                  <a:lnTo>
                    <a:pt x="3612068" y="921974"/>
                  </a:lnTo>
                  <a:lnTo>
                    <a:pt x="153664" y="921974"/>
                  </a:lnTo>
                  <a:lnTo>
                    <a:pt x="105094" y="914140"/>
                  </a:lnTo>
                  <a:lnTo>
                    <a:pt x="62912" y="892325"/>
                  </a:lnTo>
                  <a:lnTo>
                    <a:pt x="29648" y="859061"/>
                  </a:lnTo>
                  <a:lnTo>
                    <a:pt x="7833" y="816878"/>
                  </a:lnTo>
                  <a:lnTo>
                    <a:pt x="0" y="768308"/>
                  </a:lnTo>
                  <a:lnTo>
                    <a:pt x="0" y="15366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55"/>
            <p:cNvSpPr/>
            <p:nvPr/>
          </p:nvSpPr>
          <p:spPr>
            <a:xfrm>
              <a:off x="6108153" y="4175842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20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7"/>
                  </a:lnTo>
                  <a:lnTo>
                    <a:pt x="2754" y="21409"/>
                  </a:lnTo>
                  <a:lnTo>
                    <a:pt x="0" y="35054"/>
                  </a:lnTo>
                  <a:lnTo>
                    <a:pt x="0" y="175266"/>
                  </a:lnTo>
                  <a:lnTo>
                    <a:pt x="2754" y="188911"/>
                  </a:lnTo>
                  <a:lnTo>
                    <a:pt x="10266" y="200053"/>
                  </a:lnTo>
                  <a:lnTo>
                    <a:pt x="21408" y="207566"/>
                  </a:lnTo>
                  <a:lnTo>
                    <a:pt x="35053" y="210320"/>
                  </a:lnTo>
                  <a:lnTo>
                    <a:pt x="1246253" y="210320"/>
                  </a:lnTo>
                  <a:lnTo>
                    <a:pt x="1259897" y="207566"/>
                  </a:lnTo>
                  <a:lnTo>
                    <a:pt x="1271039" y="200053"/>
                  </a:lnTo>
                  <a:lnTo>
                    <a:pt x="1278552" y="188911"/>
                  </a:lnTo>
                  <a:lnTo>
                    <a:pt x="1281306" y="175266"/>
                  </a:lnTo>
                  <a:lnTo>
                    <a:pt x="1281306" y="35054"/>
                  </a:lnTo>
                  <a:lnTo>
                    <a:pt x="1278552" y="21409"/>
                  </a:lnTo>
                  <a:lnTo>
                    <a:pt x="1271039" y="10267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" name="object 56"/>
          <p:cNvSpPr txBox="1"/>
          <p:nvPr/>
        </p:nvSpPr>
        <p:spPr>
          <a:xfrm>
            <a:off x="6157423" y="4136961"/>
            <a:ext cx="118237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>
              <a:lnSpc>
                <a:spcPct val="1068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pil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3" name="object 57"/>
          <p:cNvGrpSpPr/>
          <p:nvPr/>
        </p:nvGrpSpPr>
        <p:grpSpPr>
          <a:xfrm>
            <a:off x="83840" y="1016767"/>
            <a:ext cx="7945120" cy="5748655"/>
            <a:chOff x="83840" y="1016767"/>
            <a:chExt cx="7945120" cy="5748655"/>
          </a:xfrm>
        </p:grpSpPr>
        <p:sp>
          <p:nvSpPr>
            <p:cNvPr id="64" name="object 58"/>
            <p:cNvSpPr/>
            <p:nvPr/>
          </p:nvSpPr>
          <p:spPr>
            <a:xfrm>
              <a:off x="7704882" y="6418283"/>
              <a:ext cx="311785" cy="334645"/>
            </a:xfrm>
            <a:custGeom>
              <a:avLst/>
              <a:gdLst/>
              <a:ahLst/>
              <a:cxnLst/>
              <a:rect l="l" t="t" r="r" b="b"/>
              <a:pathLst>
                <a:path w="311784" h="334645">
                  <a:moveTo>
                    <a:pt x="0" y="51894"/>
                  </a:moveTo>
                  <a:lnTo>
                    <a:pt x="4078" y="31694"/>
                  </a:lnTo>
                  <a:lnTo>
                    <a:pt x="15199" y="15199"/>
                  </a:lnTo>
                  <a:lnTo>
                    <a:pt x="31694" y="4078"/>
                  </a:lnTo>
                  <a:lnTo>
                    <a:pt x="51894" y="0"/>
                  </a:lnTo>
                  <a:lnTo>
                    <a:pt x="259464" y="0"/>
                  </a:lnTo>
                  <a:lnTo>
                    <a:pt x="279664" y="4078"/>
                  </a:lnTo>
                  <a:lnTo>
                    <a:pt x="296159" y="15199"/>
                  </a:lnTo>
                  <a:lnTo>
                    <a:pt x="307280" y="31694"/>
                  </a:lnTo>
                  <a:lnTo>
                    <a:pt x="311359" y="51894"/>
                  </a:lnTo>
                  <a:lnTo>
                    <a:pt x="311359" y="282338"/>
                  </a:lnTo>
                  <a:lnTo>
                    <a:pt x="307280" y="302538"/>
                  </a:lnTo>
                  <a:lnTo>
                    <a:pt x="296159" y="319033"/>
                  </a:lnTo>
                  <a:lnTo>
                    <a:pt x="279664" y="330154"/>
                  </a:lnTo>
                  <a:lnTo>
                    <a:pt x="259464" y="334233"/>
                  </a:lnTo>
                  <a:lnTo>
                    <a:pt x="51894" y="334233"/>
                  </a:lnTo>
                  <a:lnTo>
                    <a:pt x="31694" y="330154"/>
                  </a:lnTo>
                  <a:lnTo>
                    <a:pt x="15199" y="319033"/>
                  </a:lnTo>
                  <a:lnTo>
                    <a:pt x="4078" y="302538"/>
                  </a:lnTo>
                  <a:lnTo>
                    <a:pt x="0" y="282338"/>
                  </a:lnTo>
                  <a:lnTo>
                    <a:pt x="0" y="51894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59"/>
            <p:cNvSpPr/>
            <p:nvPr/>
          </p:nvSpPr>
          <p:spPr>
            <a:xfrm>
              <a:off x="96540" y="2743200"/>
              <a:ext cx="3291840" cy="233679"/>
            </a:xfrm>
            <a:custGeom>
              <a:avLst/>
              <a:gdLst/>
              <a:ahLst/>
              <a:cxnLst/>
              <a:rect l="l" t="t" r="r" b="b"/>
              <a:pathLst>
                <a:path w="3291840" h="233680">
                  <a:moveTo>
                    <a:pt x="0" y="38946"/>
                  </a:moveTo>
                  <a:lnTo>
                    <a:pt x="3060" y="23786"/>
                  </a:lnTo>
                  <a:lnTo>
                    <a:pt x="11407" y="11407"/>
                  </a:lnTo>
                  <a:lnTo>
                    <a:pt x="23786" y="3060"/>
                  </a:lnTo>
                  <a:lnTo>
                    <a:pt x="38946" y="0"/>
                  </a:lnTo>
                  <a:lnTo>
                    <a:pt x="3252392" y="0"/>
                  </a:lnTo>
                  <a:lnTo>
                    <a:pt x="3267551" y="3060"/>
                  </a:lnTo>
                  <a:lnTo>
                    <a:pt x="3279930" y="11407"/>
                  </a:lnTo>
                  <a:lnTo>
                    <a:pt x="3288277" y="23786"/>
                  </a:lnTo>
                  <a:lnTo>
                    <a:pt x="3291338" y="38946"/>
                  </a:lnTo>
                  <a:lnTo>
                    <a:pt x="3291338" y="194733"/>
                  </a:lnTo>
                  <a:lnTo>
                    <a:pt x="3288277" y="209893"/>
                  </a:lnTo>
                  <a:lnTo>
                    <a:pt x="3279930" y="222272"/>
                  </a:lnTo>
                  <a:lnTo>
                    <a:pt x="3267551" y="230619"/>
                  </a:lnTo>
                  <a:lnTo>
                    <a:pt x="3252392" y="233680"/>
                  </a:lnTo>
                  <a:lnTo>
                    <a:pt x="38946" y="233680"/>
                  </a:lnTo>
                  <a:lnTo>
                    <a:pt x="23786" y="230619"/>
                  </a:lnTo>
                  <a:lnTo>
                    <a:pt x="11407" y="222272"/>
                  </a:lnTo>
                  <a:lnTo>
                    <a:pt x="3060" y="209893"/>
                  </a:lnTo>
                  <a:lnTo>
                    <a:pt x="0" y="194733"/>
                  </a:lnTo>
                  <a:lnTo>
                    <a:pt x="0" y="3894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0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7" name="object 61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68" name="object 62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3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0" name="object 64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5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73" name="object 67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330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9" name="object 4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6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4407659" y="3793127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4136027"/>
            <a:ext cx="1422400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617209" y="4555128"/>
            <a:ext cx="3308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617209" y="4732928"/>
            <a:ext cx="1422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4407659" y="4898027"/>
            <a:ext cx="3378835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2" name="object 17"/>
          <p:cNvSpPr txBox="1">
            <a:spLocks noGrp="1"/>
          </p:cNvSpPr>
          <p:nvPr>
            <p:ph type="title"/>
          </p:nvPr>
        </p:nvSpPr>
        <p:spPr>
          <a:xfrm>
            <a:off x="945488" y="284514"/>
            <a:ext cx="303518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3" name="object 18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4" name="object 19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6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7" name="object 22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4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4" name="object 29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7" name="object 32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8" name="object 33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9" name="object 34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6" name="object 41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7" name="object 42"/>
            <p:cNvSpPr/>
            <p:nvPr/>
          </p:nvSpPr>
          <p:spPr>
            <a:xfrm>
              <a:off x="4538916" y="4553973"/>
              <a:ext cx="3414395" cy="179070"/>
            </a:xfrm>
            <a:custGeom>
              <a:avLst/>
              <a:gdLst/>
              <a:ahLst/>
              <a:cxnLst/>
              <a:rect l="l" t="t" r="r" b="b"/>
              <a:pathLst>
                <a:path w="3414395" h="179070">
                  <a:moveTo>
                    <a:pt x="0" y="29836"/>
                  </a:moveTo>
                  <a:lnTo>
                    <a:pt x="2344" y="18222"/>
                  </a:lnTo>
                  <a:lnTo>
                    <a:pt x="8738" y="8738"/>
                  </a:lnTo>
                  <a:lnTo>
                    <a:pt x="18222" y="2344"/>
                  </a:lnTo>
                  <a:lnTo>
                    <a:pt x="29836" y="0"/>
                  </a:lnTo>
                  <a:lnTo>
                    <a:pt x="3384338" y="0"/>
                  </a:lnTo>
                  <a:lnTo>
                    <a:pt x="3395952" y="2344"/>
                  </a:lnTo>
                  <a:lnTo>
                    <a:pt x="3405436" y="8738"/>
                  </a:lnTo>
                  <a:lnTo>
                    <a:pt x="3411830" y="18222"/>
                  </a:lnTo>
                  <a:lnTo>
                    <a:pt x="3414175" y="29836"/>
                  </a:lnTo>
                  <a:lnTo>
                    <a:pt x="3414175" y="149191"/>
                  </a:lnTo>
                  <a:lnTo>
                    <a:pt x="3411830" y="160805"/>
                  </a:lnTo>
                  <a:lnTo>
                    <a:pt x="3405436" y="170289"/>
                  </a:lnTo>
                  <a:lnTo>
                    <a:pt x="3395952" y="176683"/>
                  </a:lnTo>
                  <a:lnTo>
                    <a:pt x="3384338" y="179028"/>
                  </a:lnTo>
                  <a:lnTo>
                    <a:pt x="29836" y="179028"/>
                  </a:lnTo>
                  <a:lnTo>
                    <a:pt x="18222" y="176683"/>
                  </a:lnTo>
                  <a:lnTo>
                    <a:pt x="8738" y="170289"/>
                  </a:lnTo>
                  <a:lnTo>
                    <a:pt x="2344" y="160805"/>
                  </a:lnTo>
                  <a:lnTo>
                    <a:pt x="0" y="149191"/>
                  </a:lnTo>
                  <a:lnTo>
                    <a:pt x="0" y="2983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3"/>
            <p:cNvSpPr/>
            <p:nvPr/>
          </p:nvSpPr>
          <p:spPr>
            <a:xfrm>
              <a:off x="6420031" y="4409265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4"/>
                  </a:lnTo>
                  <a:lnTo>
                    <a:pt x="0" y="27940"/>
                  </a:lnTo>
                  <a:lnTo>
                    <a:pt x="0" y="139697"/>
                  </a:lnTo>
                  <a:lnTo>
                    <a:pt x="2195" y="150573"/>
                  </a:lnTo>
                  <a:lnTo>
                    <a:pt x="8183" y="159455"/>
                  </a:lnTo>
                  <a:lnTo>
                    <a:pt x="17065" y="165442"/>
                  </a:lnTo>
                  <a:lnTo>
                    <a:pt x="27941" y="167638"/>
                  </a:lnTo>
                  <a:lnTo>
                    <a:pt x="936750" y="167638"/>
                  </a:lnTo>
                  <a:lnTo>
                    <a:pt x="947626" y="165442"/>
                  </a:lnTo>
                  <a:lnTo>
                    <a:pt x="956507" y="159455"/>
                  </a:lnTo>
                  <a:lnTo>
                    <a:pt x="962495" y="150573"/>
                  </a:lnTo>
                  <a:lnTo>
                    <a:pt x="964690" y="139697"/>
                  </a:lnTo>
                  <a:lnTo>
                    <a:pt x="964690" y="27940"/>
                  </a:lnTo>
                  <a:lnTo>
                    <a:pt x="962495" y="17064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4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5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4558624" y="4937582"/>
              <a:ext cx="3364229" cy="156845"/>
            </a:xfrm>
            <a:custGeom>
              <a:avLst/>
              <a:gdLst/>
              <a:ahLst/>
              <a:cxnLst/>
              <a:rect l="l" t="t" r="r" b="b"/>
              <a:pathLst>
                <a:path w="3364229" h="156845">
                  <a:moveTo>
                    <a:pt x="0" y="26069"/>
                  </a:moveTo>
                  <a:lnTo>
                    <a:pt x="2048" y="15922"/>
                  </a:lnTo>
                  <a:lnTo>
                    <a:pt x="7635" y="7635"/>
                  </a:lnTo>
                  <a:lnTo>
                    <a:pt x="15922" y="2048"/>
                  </a:lnTo>
                  <a:lnTo>
                    <a:pt x="26069" y="0"/>
                  </a:lnTo>
                  <a:lnTo>
                    <a:pt x="3337553" y="0"/>
                  </a:lnTo>
                  <a:lnTo>
                    <a:pt x="3347700" y="2048"/>
                  </a:lnTo>
                  <a:lnTo>
                    <a:pt x="3355987" y="7635"/>
                  </a:lnTo>
                  <a:lnTo>
                    <a:pt x="3361574" y="15922"/>
                  </a:lnTo>
                  <a:lnTo>
                    <a:pt x="3363623" y="26069"/>
                  </a:lnTo>
                  <a:lnTo>
                    <a:pt x="3363623" y="130346"/>
                  </a:lnTo>
                  <a:lnTo>
                    <a:pt x="3361574" y="140493"/>
                  </a:lnTo>
                  <a:lnTo>
                    <a:pt x="3355987" y="148780"/>
                  </a:lnTo>
                  <a:lnTo>
                    <a:pt x="3347700" y="154367"/>
                  </a:lnTo>
                  <a:lnTo>
                    <a:pt x="3337553" y="156416"/>
                  </a:lnTo>
                  <a:lnTo>
                    <a:pt x="26069" y="156416"/>
                  </a:lnTo>
                  <a:lnTo>
                    <a:pt x="15922" y="154367"/>
                  </a:lnTo>
                  <a:lnTo>
                    <a:pt x="7635" y="148780"/>
                  </a:lnTo>
                  <a:lnTo>
                    <a:pt x="2048" y="140493"/>
                  </a:lnTo>
                  <a:lnTo>
                    <a:pt x="0" y="130346"/>
                  </a:lnTo>
                  <a:lnTo>
                    <a:pt x="0" y="2606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6439739" y="4770262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5"/>
                  </a:lnTo>
                  <a:lnTo>
                    <a:pt x="0" y="27941"/>
                  </a:lnTo>
                  <a:lnTo>
                    <a:pt x="0" y="139698"/>
                  </a:lnTo>
                  <a:lnTo>
                    <a:pt x="2195" y="150574"/>
                  </a:lnTo>
                  <a:lnTo>
                    <a:pt x="8183" y="159456"/>
                  </a:lnTo>
                  <a:lnTo>
                    <a:pt x="17065" y="165444"/>
                  </a:lnTo>
                  <a:lnTo>
                    <a:pt x="27941" y="167640"/>
                  </a:lnTo>
                  <a:lnTo>
                    <a:pt x="936750" y="167640"/>
                  </a:lnTo>
                  <a:lnTo>
                    <a:pt x="947626" y="165444"/>
                  </a:lnTo>
                  <a:lnTo>
                    <a:pt x="956507" y="159456"/>
                  </a:lnTo>
                  <a:lnTo>
                    <a:pt x="962495" y="150574"/>
                  </a:lnTo>
                  <a:lnTo>
                    <a:pt x="964690" y="139698"/>
                  </a:lnTo>
                  <a:lnTo>
                    <a:pt x="964690" y="27941"/>
                  </a:lnTo>
                  <a:lnTo>
                    <a:pt x="962495" y="17065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6490508" y="4712859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5" name="object 49"/>
          <p:cNvGrpSpPr/>
          <p:nvPr/>
        </p:nvGrpSpPr>
        <p:grpSpPr>
          <a:xfrm>
            <a:off x="3967972" y="3595129"/>
            <a:ext cx="4091940" cy="2052320"/>
            <a:chOff x="3967972" y="3595129"/>
            <a:chExt cx="4091940" cy="2052320"/>
          </a:xfrm>
        </p:grpSpPr>
        <p:sp>
          <p:nvSpPr>
            <p:cNvPr id="56" name="object 50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1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2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9" name="object 53"/>
          <p:cNvGrpSpPr/>
          <p:nvPr/>
        </p:nvGrpSpPr>
        <p:grpSpPr>
          <a:xfrm>
            <a:off x="4223746" y="4175842"/>
            <a:ext cx="3791585" cy="1120775"/>
            <a:chOff x="4223746" y="4175842"/>
            <a:chExt cx="3791585" cy="1120775"/>
          </a:xfrm>
        </p:grpSpPr>
        <p:sp>
          <p:nvSpPr>
            <p:cNvPr id="60" name="object 54"/>
            <p:cNvSpPr/>
            <p:nvPr/>
          </p:nvSpPr>
          <p:spPr>
            <a:xfrm>
              <a:off x="4236446" y="4361949"/>
              <a:ext cx="3766185" cy="922019"/>
            </a:xfrm>
            <a:custGeom>
              <a:avLst/>
              <a:gdLst/>
              <a:ahLst/>
              <a:cxnLst/>
              <a:rect l="l" t="t" r="r" b="b"/>
              <a:pathLst>
                <a:path w="3766184" h="922020">
                  <a:moveTo>
                    <a:pt x="0" y="153665"/>
                  </a:moveTo>
                  <a:lnTo>
                    <a:pt x="7833" y="105095"/>
                  </a:lnTo>
                  <a:lnTo>
                    <a:pt x="29648" y="62912"/>
                  </a:lnTo>
                  <a:lnTo>
                    <a:pt x="62912" y="29648"/>
                  </a:lnTo>
                  <a:lnTo>
                    <a:pt x="105094" y="7833"/>
                  </a:lnTo>
                  <a:lnTo>
                    <a:pt x="153664" y="0"/>
                  </a:lnTo>
                  <a:lnTo>
                    <a:pt x="3612068" y="0"/>
                  </a:lnTo>
                  <a:lnTo>
                    <a:pt x="3660638" y="7833"/>
                  </a:lnTo>
                  <a:lnTo>
                    <a:pt x="3702820" y="29648"/>
                  </a:lnTo>
                  <a:lnTo>
                    <a:pt x="3736084" y="62912"/>
                  </a:lnTo>
                  <a:lnTo>
                    <a:pt x="3757899" y="105095"/>
                  </a:lnTo>
                  <a:lnTo>
                    <a:pt x="3765733" y="153665"/>
                  </a:lnTo>
                  <a:lnTo>
                    <a:pt x="3765733" y="768308"/>
                  </a:lnTo>
                  <a:lnTo>
                    <a:pt x="3757899" y="816878"/>
                  </a:lnTo>
                  <a:lnTo>
                    <a:pt x="3736084" y="859061"/>
                  </a:lnTo>
                  <a:lnTo>
                    <a:pt x="3702820" y="892325"/>
                  </a:lnTo>
                  <a:lnTo>
                    <a:pt x="3660638" y="914140"/>
                  </a:lnTo>
                  <a:lnTo>
                    <a:pt x="3612068" y="921974"/>
                  </a:lnTo>
                  <a:lnTo>
                    <a:pt x="153664" y="921974"/>
                  </a:lnTo>
                  <a:lnTo>
                    <a:pt x="105094" y="914140"/>
                  </a:lnTo>
                  <a:lnTo>
                    <a:pt x="62912" y="892325"/>
                  </a:lnTo>
                  <a:lnTo>
                    <a:pt x="29648" y="859061"/>
                  </a:lnTo>
                  <a:lnTo>
                    <a:pt x="7833" y="816878"/>
                  </a:lnTo>
                  <a:lnTo>
                    <a:pt x="0" y="768308"/>
                  </a:lnTo>
                  <a:lnTo>
                    <a:pt x="0" y="15366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55"/>
            <p:cNvSpPr/>
            <p:nvPr/>
          </p:nvSpPr>
          <p:spPr>
            <a:xfrm>
              <a:off x="6108153" y="4175842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20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7"/>
                  </a:lnTo>
                  <a:lnTo>
                    <a:pt x="2754" y="21409"/>
                  </a:lnTo>
                  <a:lnTo>
                    <a:pt x="0" y="35054"/>
                  </a:lnTo>
                  <a:lnTo>
                    <a:pt x="0" y="175266"/>
                  </a:lnTo>
                  <a:lnTo>
                    <a:pt x="2754" y="188911"/>
                  </a:lnTo>
                  <a:lnTo>
                    <a:pt x="10266" y="200053"/>
                  </a:lnTo>
                  <a:lnTo>
                    <a:pt x="21408" y="207566"/>
                  </a:lnTo>
                  <a:lnTo>
                    <a:pt x="35053" y="210320"/>
                  </a:lnTo>
                  <a:lnTo>
                    <a:pt x="1246253" y="210320"/>
                  </a:lnTo>
                  <a:lnTo>
                    <a:pt x="1259897" y="207566"/>
                  </a:lnTo>
                  <a:lnTo>
                    <a:pt x="1271039" y="200053"/>
                  </a:lnTo>
                  <a:lnTo>
                    <a:pt x="1278552" y="188911"/>
                  </a:lnTo>
                  <a:lnTo>
                    <a:pt x="1281306" y="175266"/>
                  </a:lnTo>
                  <a:lnTo>
                    <a:pt x="1281306" y="35054"/>
                  </a:lnTo>
                  <a:lnTo>
                    <a:pt x="1278552" y="21409"/>
                  </a:lnTo>
                  <a:lnTo>
                    <a:pt x="1271039" y="10267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" name="object 56"/>
          <p:cNvSpPr txBox="1"/>
          <p:nvPr/>
        </p:nvSpPr>
        <p:spPr>
          <a:xfrm>
            <a:off x="6157423" y="4136961"/>
            <a:ext cx="118237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>
              <a:lnSpc>
                <a:spcPct val="1068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pil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3" name="object 57"/>
          <p:cNvGrpSpPr/>
          <p:nvPr/>
        </p:nvGrpSpPr>
        <p:grpSpPr>
          <a:xfrm>
            <a:off x="83840" y="1016767"/>
            <a:ext cx="7945120" cy="5748655"/>
            <a:chOff x="83840" y="1016767"/>
            <a:chExt cx="7945120" cy="5748655"/>
          </a:xfrm>
        </p:grpSpPr>
        <p:sp>
          <p:nvSpPr>
            <p:cNvPr id="64" name="object 58"/>
            <p:cNvSpPr/>
            <p:nvPr/>
          </p:nvSpPr>
          <p:spPr>
            <a:xfrm>
              <a:off x="7704882" y="6418283"/>
              <a:ext cx="311785" cy="334645"/>
            </a:xfrm>
            <a:custGeom>
              <a:avLst/>
              <a:gdLst/>
              <a:ahLst/>
              <a:cxnLst/>
              <a:rect l="l" t="t" r="r" b="b"/>
              <a:pathLst>
                <a:path w="311784" h="334645">
                  <a:moveTo>
                    <a:pt x="0" y="51894"/>
                  </a:moveTo>
                  <a:lnTo>
                    <a:pt x="4078" y="31694"/>
                  </a:lnTo>
                  <a:lnTo>
                    <a:pt x="15199" y="15199"/>
                  </a:lnTo>
                  <a:lnTo>
                    <a:pt x="31694" y="4078"/>
                  </a:lnTo>
                  <a:lnTo>
                    <a:pt x="51894" y="0"/>
                  </a:lnTo>
                  <a:lnTo>
                    <a:pt x="259464" y="0"/>
                  </a:lnTo>
                  <a:lnTo>
                    <a:pt x="279664" y="4078"/>
                  </a:lnTo>
                  <a:lnTo>
                    <a:pt x="296159" y="15199"/>
                  </a:lnTo>
                  <a:lnTo>
                    <a:pt x="307280" y="31694"/>
                  </a:lnTo>
                  <a:lnTo>
                    <a:pt x="311359" y="51894"/>
                  </a:lnTo>
                  <a:lnTo>
                    <a:pt x="311359" y="282338"/>
                  </a:lnTo>
                  <a:lnTo>
                    <a:pt x="307280" y="302538"/>
                  </a:lnTo>
                  <a:lnTo>
                    <a:pt x="296159" y="319033"/>
                  </a:lnTo>
                  <a:lnTo>
                    <a:pt x="279664" y="330154"/>
                  </a:lnTo>
                  <a:lnTo>
                    <a:pt x="259464" y="334233"/>
                  </a:lnTo>
                  <a:lnTo>
                    <a:pt x="51894" y="334233"/>
                  </a:lnTo>
                  <a:lnTo>
                    <a:pt x="31694" y="330154"/>
                  </a:lnTo>
                  <a:lnTo>
                    <a:pt x="15199" y="319033"/>
                  </a:lnTo>
                  <a:lnTo>
                    <a:pt x="4078" y="302538"/>
                  </a:lnTo>
                  <a:lnTo>
                    <a:pt x="0" y="282338"/>
                  </a:lnTo>
                  <a:lnTo>
                    <a:pt x="0" y="51894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59"/>
            <p:cNvSpPr/>
            <p:nvPr/>
          </p:nvSpPr>
          <p:spPr>
            <a:xfrm>
              <a:off x="96540" y="2516399"/>
              <a:ext cx="3291840" cy="233679"/>
            </a:xfrm>
            <a:custGeom>
              <a:avLst/>
              <a:gdLst/>
              <a:ahLst/>
              <a:cxnLst/>
              <a:rect l="l" t="t" r="r" b="b"/>
              <a:pathLst>
                <a:path w="3291840" h="233680">
                  <a:moveTo>
                    <a:pt x="0" y="38946"/>
                  </a:moveTo>
                  <a:lnTo>
                    <a:pt x="3060" y="23786"/>
                  </a:lnTo>
                  <a:lnTo>
                    <a:pt x="11407" y="11407"/>
                  </a:lnTo>
                  <a:lnTo>
                    <a:pt x="23786" y="3060"/>
                  </a:lnTo>
                  <a:lnTo>
                    <a:pt x="38946" y="0"/>
                  </a:lnTo>
                  <a:lnTo>
                    <a:pt x="3252392" y="0"/>
                  </a:lnTo>
                  <a:lnTo>
                    <a:pt x="3267551" y="3060"/>
                  </a:lnTo>
                  <a:lnTo>
                    <a:pt x="3279930" y="11407"/>
                  </a:lnTo>
                  <a:lnTo>
                    <a:pt x="3288277" y="23786"/>
                  </a:lnTo>
                  <a:lnTo>
                    <a:pt x="3291338" y="38946"/>
                  </a:lnTo>
                  <a:lnTo>
                    <a:pt x="3291338" y="194733"/>
                  </a:lnTo>
                  <a:lnTo>
                    <a:pt x="3288277" y="209893"/>
                  </a:lnTo>
                  <a:lnTo>
                    <a:pt x="3279930" y="222272"/>
                  </a:lnTo>
                  <a:lnTo>
                    <a:pt x="3267551" y="230619"/>
                  </a:lnTo>
                  <a:lnTo>
                    <a:pt x="3252392" y="233680"/>
                  </a:lnTo>
                  <a:lnTo>
                    <a:pt x="38946" y="233680"/>
                  </a:lnTo>
                  <a:lnTo>
                    <a:pt x="23786" y="230619"/>
                  </a:lnTo>
                  <a:lnTo>
                    <a:pt x="11407" y="222272"/>
                  </a:lnTo>
                  <a:lnTo>
                    <a:pt x="3060" y="209893"/>
                  </a:lnTo>
                  <a:lnTo>
                    <a:pt x="0" y="194733"/>
                  </a:lnTo>
                  <a:lnTo>
                    <a:pt x="0" y="3894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0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7" name="object 61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68" name="object 62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3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0" name="object 64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5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73" name="object 67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29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2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58394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</a:t>
            </a:r>
            <a:r>
              <a:rPr spc="-25" dirty="0"/>
              <a:t> </a:t>
            </a:r>
            <a:r>
              <a:rPr spc="-5" dirty="0"/>
              <a:t>development</a:t>
            </a:r>
            <a:r>
              <a:rPr spc="-30" dirty="0"/>
              <a:t> </a:t>
            </a:r>
            <a:r>
              <a:rPr spc="-5" dirty="0"/>
              <a:t>roadmap</a:t>
            </a:r>
          </a:p>
        </p:txBody>
      </p:sp>
      <p:grpSp>
        <p:nvGrpSpPr>
          <p:cNvPr id="16" name="object 3"/>
          <p:cNvGrpSpPr/>
          <p:nvPr/>
        </p:nvGrpSpPr>
        <p:grpSpPr>
          <a:xfrm>
            <a:off x="831063" y="1163030"/>
            <a:ext cx="7360920" cy="3122930"/>
            <a:chOff x="831063" y="1163030"/>
            <a:chExt cx="7360920" cy="3122930"/>
          </a:xfrm>
        </p:grpSpPr>
        <p:pic>
          <p:nvPicPr>
            <p:cNvPr id="17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163030"/>
              <a:ext cx="7360895" cy="3122424"/>
            </a:xfrm>
            <a:prstGeom prst="rect">
              <a:avLst/>
            </a:prstGeom>
          </p:spPr>
        </p:pic>
        <p:pic>
          <p:nvPicPr>
            <p:cNvPr id="18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4495" y="1956183"/>
              <a:ext cx="317492" cy="427000"/>
            </a:xfrm>
            <a:prstGeom prst="rect">
              <a:avLst/>
            </a:prstGeom>
          </p:spPr>
        </p:pic>
        <p:sp>
          <p:nvSpPr>
            <p:cNvPr id="19" name="object 6"/>
            <p:cNvSpPr/>
            <p:nvPr/>
          </p:nvSpPr>
          <p:spPr>
            <a:xfrm>
              <a:off x="7134494" y="1956184"/>
              <a:ext cx="317500" cy="427355"/>
            </a:xfrm>
            <a:custGeom>
              <a:avLst/>
              <a:gdLst/>
              <a:ahLst/>
              <a:cxnLst/>
              <a:rect l="l" t="t" r="r" b="b"/>
              <a:pathLst>
                <a:path w="317500" h="427355">
                  <a:moveTo>
                    <a:pt x="317493" y="158746"/>
                  </a:moveTo>
                  <a:lnTo>
                    <a:pt x="238119" y="158746"/>
                  </a:lnTo>
                  <a:lnTo>
                    <a:pt x="238119" y="427000"/>
                  </a:lnTo>
                  <a:lnTo>
                    <a:pt x="79373" y="427000"/>
                  </a:lnTo>
                  <a:lnTo>
                    <a:pt x="79373" y="158746"/>
                  </a:lnTo>
                  <a:lnTo>
                    <a:pt x="0" y="158746"/>
                  </a:lnTo>
                  <a:lnTo>
                    <a:pt x="158746" y="0"/>
                  </a:lnTo>
                  <a:lnTo>
                    <a:pt x="317493" y="158746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7833" y="3495160"/>
              <a:ext cx="317492" cy="427000"/>
            </a:xfrm>
            <a:prstGeom prst="rect">
              <a:avLst/>
            </a:prstGeom>
          </p:spPr>
        </p:pic>
        <p:sp>
          <p:nvSpPr>
            <p:cNvPr id="21" name="object 8"/>
            <p:cNvSpPr/>
            <p:nvPr/>
          </p:nvSpPr>
          <p:spPr>
            <a:xfrm>
              <a:off x="2837833" y="3495161"/>
              <a:ext cx="317500" cy="427355"/>
            </a:xfrm>
            <a:custGeom>
              <a:avLst/>
              <a:gdLst/>
              <a:ahLst/>
              <a:cxnLst/>
              <a:rect l="l" t="t" r="r" b="b"/>
              <a:pathLst>
                <a:path w="317500" h="427354">
                  <a:moveTo>
                    <a:pt x="317493" y="158746"/>
                  </a:moveTo>
                  <a:lnTo>
                    <a:pt x="238119" y="158746"/>
                  </a:lnTo>
                  <a:lnTo>
                    <a:pt x="238119" y="427000"/>
                  </a:lnTo>
                  <a:lnTo>
                    <a:pt x="79373" y="427000"/>
                  </a:lnTo>
                  <a:lnTo>
                    <a:pt x="79373" y="158746"/>
                  </a:lnTo>
                  <a:lnTo>
                    <a:pt x="0" y="158746"/>
                  </a:lnTo>
                  <a:lnTo>
                    <a:pt x="158746" y="0"/>
                  </a:lnTo>
                  <a:lnTo>
                    <a:pt x="317493" y="158746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9"/>
            <p:cNvSpPr/>
            <p:nvPr/>
          </p:nvSpPr>
          <p:spPr>
            <a:xfrm>
              <a:off x="2366446" y="2192732"/>
              <a:ext cx="2138045" cy="1818639"/>
            </a:xfrm>
            <a:custGeom>
              <a:avLst/>
              <a:gdLst/>
              <a:ahLst/>
              <a:cxnLst/>
              <a:rect l="l" t="t" r="r" b="b"/>
              <a:pathLst>
                <a:path w="2138045" h="1818639">
                  <a:moveTo>
                    <a:pt x="0" y="0"/>
                  </a:moveTo>
                  <a:lnTo>
                    <a:pt x="2138026" y="0"/>
                  </a:lnTo>
                  <a:lnTo>
                    <a:pt x="2138026" y="1818141"/>
                  </a:lnTo>
                  <a:lnTo>
                    <a:pt x="0" y="1818141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950912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9" name="object 4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6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4407659" y="3793127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4136027"/>
            <a:ext cx="1422400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617209" y="4555128"/>
            <a:ext cx="3308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617209" y="4732928"/>
            <a:ext cx="1422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4407659" y="4898027"/>
            <a:ext cx="3378835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2" name="object 17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17880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3" name="object 18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4" name="object 19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6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7" name="object 22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4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4" name="object 29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7" name="object 32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8" name="object 33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9" name="object 34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6" name="object 41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7" name="object 42"/>
            <p:cNvSpPr/>
            <p:nvPr/>
          </p:nvSpPr>
          <p:spPr>
            <a:xfrm>
              <a:off x="4538916" y="4553973"/>
              <a:ext cx="3414395" cy="179070"/>
            </a:xfrm>
            <a:custGeom>
              <a:avLst/>
              <a:gdLst/>
              <a:ahLst/>
              <a:cxnLst/>
              <a:rect l="l" t="t" r="r" b="b"/>
              <a:pathLst>
                <a:path w="3414395" h="179070">
                  <a:moveTo>
                    <a:pt x="0" y="29836"/>
                  </a:moveTo>
                  <a:lnTo>
                    <a:pt x="2344" y="18222"/>
                  </a:lnTo>
                  <a:lnTo>
                    <a:pt x="8738" y="8738"/>
                  </a:lnTo>
                  <a:lnTo>
                    <a:pt x="18222" y="2344"/>
                  </a:lnTo>
                  <a:lnTo>
                    <a:pt x="29836" y="0"/>
                  </a:lnTo>
                  <a:lnTo>
                    <a:pt x="3384338" y="0"/>
                  </a:lnTo>
                  <a:lnTo>
                    <a:pt x="3395952" y="2344"/>
                  </a:lnTo>
                  <a:lnTo>
                    <a:pt x="3405436" y="8738"/>
                  </a:lnTo>
                  <a:lnTo>
                    <a:pt x="3411830" y="18222"/>
                  </a:lnTo>
                  <a:lnTo>
                    <a:pt x="3414175" y="29836"/>
                  </a:lnTo>
                  <a:lnTo>
                    <a:pt x="3414175" y="149191"/>
                  </a:lnTo>
                  <a:lnTo>
                    <a:pt x="3411830" y="160805"/>
                  </a:lnTo>
                  <a:lnTo>
                    <a:pt x="3405436" y="170289"/>
                  </a:lnTo>
                  <a:lnTo>
                    <a:pt x="3395952" y="176683"/>
                  </a:lnTo>
                  <a:lnTo>
                    <a:pt x="3384338" y="179028"/>
                  </a:lnTo>
                  <a:lnTo>
                    <a:pt x="29836" y="179028"/>
                  </a:lnTo>
                  <a:lnTo>
                    <a:pt x="18222" y="176683"/>
                  </a:lnTo>
                  <a:lnTo>
                    <a:pt x="8738" y="170289"/>
                  </a:lnTo>
                  <a:lnTo>
                    <a:pt x="2344" y="160805"/>
                  </a:lnTo>
                  <a:lnTo>
                    <a:pt x="0" y="149191"/>
                  </a:lnTo>
                  <a:lnTo>
                    <a:pt x="0" y="2983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3"/>
            <p:cNvSpPr/>
            <p:nvPr/>
          </p:nvSpPr>
          <p:spPr>
            <a:xfrm>
              <a:off x="6420031" y="4409265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4"/>
                  </a:lnTo>
                  <a:lnTo>
                    <a:pt x="0" y="27940"/>
                  </a:lnTo>
                  <a:lnTo>
                    <a:pt x="0" y="139697"/>
                  </a:lnTo>
                  <a:lnTo>
                    <a:pt x="2195" y="150573"/>
                  </a:lnTo>
                  <a:lnTo>
                    <a:pt x="8183" y="159455"/>
                  </a:lnTo>
                  <a:lnTo>
                    <a:pt x="17065" y="165442"/>
                  </a:lnTo>
                  <a:lnTo>
                    <a:pt x="27941" y="167638"/>
                  </a:lnTo>
                  <a:lnTo>
                    <a:pt x="936750" y="167638"/>
                  </a:lnTo>
                  <a:lnTo>
                    <a:pt x="947626" y="165442"/>
                  </a:lnTo>
                  <a:lnTo>
                    <a:pt x="956507" y="159455"/>
                  </a:lnTo>
                  <a:lnTo>
                    <a:pt x="962495" y="150573"/>
                  </a:lnTo>
                  <a:lnTo>
                    <a:pt x="964690" y="139697"/>
                  </a:lnTo>
                  <a:lnTo>
                    <a:pt x="964690" y="27940"/>
                  </a:lnTo>
                  <a:lnTo>
                    <a:pt x="962495" y="17064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4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5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4558624" y="4937582"/>
              <a:ext cx="3364229" cy="156845"/>
            </a:xfrm>
            <a:custGeom>
              <a:avLst/>
              <a:gdLst/>
              <a:ahLst/>
              <a:cxnLst/>
              <a:rect l="l" t="t" r="r" b="b"/>
              <a:pathLst>
                <a:path w="3364229" h="156845">
                  <a:moveTo>
                    <a:pt x="0" y="26069"/>
                  </a:moveTo>
                  <a:lnTo>
                    <a:pt x="2048" y="15922"/>
                  </a:lnTo>
                  <a:lnTo>
                    <a:pt x="7635" y="7635"/>
                  </a:lnTo>
                  <a:lnTo>
                    <a:pt x="15922" y="2048"/>
                  </a:lnTo>
                  <a:lnTo>
                    <a:pt x="26069" y="0"/>
                  </a:lnTo>
                  <a:lnTo>
                    <a:pt x="3337553" y="0"/>
                  </a:lnTo>
                  <a:lnTo>
                    <a:pt x="3347700" y="2048"/>
                  </a:lnTo>
                  <a:lnTo>
                    <a:pt x="3355987" y="7635"/>
                  </a:lnTo>
                  <a:lnTo>
                    <a:pt x="3361574" y="15922"/>
                  </a:lnTo>
                  <a:lnTo>
                    <a:pt x="3363623" y="26069"/>
                  </a:lnTo>
                  <a:lnTo>
                    <a:pt x="3363623" y="130346"/>
                  </a:lnTo>
                  <a:lnTo>
                    <a:pt x="3361574" y="140493"/>
                  </a:lnTo>
                  <a:lnTo>
                    <a:pt x="3355987" y="148780"/>
                  </a:lnTo>
                  <a:lnTo>
                    <a:pt x="3347700" y="154367"/>
                  </a:lnTo>
                  <a:lnTo>
                    <a:pt x="3337553" y="156416"/>
                  </a:lnTo>
                  <a:lnTo>
                    <a:pt x="26069" y="156416"/>
                  </a:lnTo>
                  <a:lnTo>
                    <a:pt x="15922" y="154367"/>
                  </a:lnTo>
                  <a:lnTo>
                    <a:pt x="7635" y="148780"/>
                  </a:lnTo>
                  <a:lnTo>
                    <a:pt x="2048" y="140493"/>
                  </a:lnTo>
                  <a:lnTo>
                    <a:pt x="0" y="130346"/>
                  </a:lnTo>
                  <a:lnTo>
                    <a:pt x="0" y="2606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6439739" y="4770262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5"/>
                  </a:lnTo>
                  <a:lnTo>
                    <a:pt x="0" y="27941"/>
                  </a:lnTo>
                  <a:lnTo>
                    <a:pt x="0" y="139698"/>
                  </a:lnTo>
                  <a:lnTo>
                    <a:pt x="2195" y="150574"/>
                  </a:lnTo>
                  <a:lnTo>
                    <a:pt x="8183" y="159456"/>
                  </a:lnTo>
                  <a:lnTo>
                    <a:pt x="17065" y="165444"/>
                  </a:lnTo>
                  <a:lnTo>
                    <a:pt x="27941" y="167640"/>
                  </a:lnTo>
                  <a:lnTo>
                    <a:pt x="936750" y="167640"/>
                  </a:lnTo>
                  <a:lnTo>
                    <a:pt x="947626" y="165444"/>
                  </a:lnTo>
                  <a:lnTo>
                    <a:pt x="956507" y="159456"/>
                  </a:lnTo>
                  <a:lnTo>
                    <a:pt x="962495" y="150574"/>
                  </a:lnTo>
                  <a:lnTo>
                    <a:pt x="964690" y="139698"/>
                  </a:lnTo>
                  <a:lnTo>
                    <a:pt x="964690" y="27941"/>
                  </a:lnTo>
                  <a:lnTo>
                    <a:pt x="962495" y="17065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6490508" y="4712859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5" name="object 49"/>
          <p:cNvGrpSpPr/>
          <p:nvPr/>
        </p:nvGrpSpPr>
        <p:grpSpPr>
          <a:xfrm>
            <a:off x="3967972" y="3595129"/>
            <a:ext cx="4091940" cy="2052320"/>
            <a:chOff x="3967972" y="3595129"/>
            <a:chExt cx="4091940" cy="2052320"/>
          </a:xfrm>
        </p:grpSpPr>
        <p:sp>
          <p:nvSpPr>
            <p:cNvPr id="56" name="object 50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1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2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9" name="object 53"/>
          <p:cNvGrpSpPr/>
          <p:nvPr/>
        </p:nvGrpSpPr>
        <p:grpSpPr>
          <a:xfrm>
            <a:off x="4223746" y="4175842"/>
            <a:ext cx="3791585" cy="1120775"/>
            <a:chOff x="4223746" y="4175842"/>
            <a:chExt cx="3791585" cy="1120775"/>
          </a:xfrm>
        </p:grpSpPr>
        <p:sp>
          <p:nvSpPr>
            <p:cNvPr id="60" name="object 54"/>
            <p:cNvSpPr/>
            <p:nvPr/>
          </p:nvSpPr>
          <p:spPr>
            <a:xfrm>
              <a:off x="4236446" y="4361949"/>
              <a:ext cx="3766185" cy="922019"/>
            </a:xfrm>
            <a:custGeom>
              <a:avLst/>
              <a:gdLst/>
              <a:ahLst/>
              <a:cxnLst/>
              <a:rect l="l" t="t" r="r" b="b"/>
              <a:pathLst>
                <a:path w="3766184" h="922020">
                  <a:moveTo>
                    <a:pt x="0" y="153665"/>
                  </a:moveTo>
                  <a:lnTo>
                    <a:pt x="7833" y="105095"/>
                  </a:lnTo>
                  <a:lnTo>
                    <a:pt x="29648" y="62912"/>
                  </a:lnTo>
                  <a:lnTo>
                    <a:pt x="62912" y="29648"/>
                  </a:lnTo>
                  <a:lnTo>
                    <a:pt x="105094" y="7833"/>
                  </a:lnTo>
                  <a:lnTo>
                    <a:pt x="153664" y="0"/>
                  </a:lnTo>
                  <a:lnTo>
                    <a:pt x="3612068" y="0"/>
                  </a:lnTo>
                  <a:lnTo>
                    <a:pt x="3660638" y="7833"/>
                  </a:lnTo>
                  <a:lnTo>
                    <a:pt x="3702820" y="29648"/>
                  </a:lnTo>
                  <a:lnTo>
                    <a:pt x="3736084" y="62912"/>
                  </a:lnTo>
                  <a:lnTo>
                    <a:pt x="3757899" y="105095"/>
                  </a:lnTo>
                  <a:lnTo>
                    <a:pt x="3765733" y="153665"/>
                  </a:lnTo>
                  <a:lnTo>
                    <a:pt x="3765733" y="768308"/>
                  </a:lnTo>
                  <a:lnTo>
                    <a:pt x="3757899" y="816878"/>
                  </a:lnTo>
                  <a:lnTo>
                    <a:pt x="3736084" y="859061"/>
                  </a:lnTo>
                  <a:lnTo>
                    <a:pt x="3702820" y="892325"/>
                  </a:lnTo>
                  <a:lnTo>
                    <a:pt x="3660638" y="914140"/>
                  </a:lnTo>
                  <a:lnTo>
                    <a:pt x="3612068" y="921974"/>
                  </a:lnTo>
                  <a:lnTo>
                    <a:pt x="153664" y="921974"/>
                  </a:lnTo>
                  <a:lnTo>
                    <a:pt x="105094" y="914140"/>
                  </a:lnTo>
                  <a:lnTo>
                    <a:pt x="62912" y="892325"/>
                  </a:lnTo>
                  <a:lnTo>
                    <a:pt x="29648" y="859061"/>
                  </a:lnTo>
                  <a:lnTo>
                    <a:pt x="7833" y="816878"/>
                  </a:lnTo>
                  <a:lnTo>
                    <a:pt x="0" y="768308"/>
                  </a:lnTo>
                  <a:lnTo>
                    <a:pt x="0" y="15366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55"/>
            <p:cNvSpPr/>
            <p:nvPr/>
          </p:nvSpPr>
          <p:spPr>
            <a:xfrm>
              <a:off x="6108153" y="4175842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20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7"/>
                  </a:lnTo>
                  <a:lnTo>
                    <a:pt x="2754" y="21409"/>
                  </a:lnTo>
                  <a:lnTo>
                    <a:pt x="0" y="35054"/>
                  </a:lnTo>
                  <a:lnTo>
                    <a:pt x="0" y="175266"/>
                  </a:lnTo>
                  <a:lnTo>
                    <a:pt x="2754" y="188911"/>
                  </a:lnTo>
                  <a:lnTo>
                    <a:pt x="10266" y="200053"/>
                  </a:lnTo>
                  <a:lnTo>
                    <a:pt x="21408" y="207566"/>
                  </a:lnTo>
                  <a:lnTo>
                    <a:pt x="35053" y="210320"/>
                  </a:lnTo>
                  <a:lnTo>
                    <a:pt x="1246253" y="210320"/>
                  </a:lnTo>
                  <a:lnTo>
                    <a:pt x="1259897" y="207566"/>
                  </a:lnTo>
                  <a:lnTo>
                    <a:pt x="1271039" y="200053"/>
                  </a:lnTo>
                  <a:lnTo>
                    <a:pt x="1278552" y="188911"/>
                  </a:lnTo>
                  <a:lnTo>
                    <a:pt x="1281306" y="175266"/>
                  </a:lnTo>
                  <a:lnTo>
                    <a:pt x="1281306" y="35054"/>
                  </a:lnTo>
                  <a:lnTo>
                    <a:pt x="1278552" y="21409"/>
                  </a:lnTo>
                  <a:lnTo>
                    <a:pt x="1271039" y="10267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" name="object 56"/>
          <p:cNvSpPr txBox="1"/>
          <p:nvPr/>
        </p:nvSpPr>
        <p:spPr>
          <a:xfrm>
            <a:off x="6157423" y="4136961"/>
            <a:ext cx="118237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>
              <a:lnSpc>
                <a:spcPct val="1068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pil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3" name="object 57"/>
          <p:cNvGrpSpPr/>
          <p:nvPr/>
        </p:nvGrpSpPr>
        <p:grpSpPr>
          <a:xfrm>
            <a:off x="83840" y="1016767"/>
            <a:ext cx="7945120" cy="5748655"/>
            <a:chOff x="83840" y="1016767"/>
            <a:chExt cx="7945120" cy="5748655"/>
          </a:xfrm>
        </p:grpSpPr>
        <p:sp>
          <p:nvSpPr>
            <p:cNvPr id="64" name="object 58"/>
            <p:cNvSpPr/>
            <p:nvPr/>
          </p:nvSpPr>
          <p:spPr>
            <a:xfrm>
              <a:off x="96540" y="2516399"/>
              <a:ext cx="3291840" cy="233679"/>
            </a:xfrm>
            <a:custGeom>
              <a:avLst/>
              <a:gdLst/>
              <a:ahLst/>
              <a:cxnLst/>
              <a:rect l="l" t="t" r="r" b="b"/>
              <a:pathLst>
                <a:path w="3291840" h="233680">
                  <a:moveTo>
                    <a:pt x="0" y="38946"/>
                  </a:moveTo>
                  <a:lnTo>
                    <a:pt x="3060" y="23786"/>
                  </a:lnTo>
                  <a:lnTo>
                    <a:pt x="11407" y="11407"/>
                  </a:lnTo>
                  <a:lnTo>
                    <a:pt x="23786" y="3060"/>
                  </a:lnTo>
                  <a:lnTo>
                    <a:pt x="38946" y="0"/>
                  </a:lnTo>
                  <a:lnTo>
                    <a:pt x="3252392" y="0"/>
                  </a:lnTo>
                  <a:lnTo>
                    <a:pt x="3267551" y="3060"/>
                  </a:lnTo>
                  <a:lnTo>
                    <a:pt x="3279930" y="11407"/>
                  </a:lnTo>
                  <a:lnTo>
                    <a:pt x="3288277" y="23786"/>
                  </a:lnTo>
                  <a:lnTo>
                    <a:pt x="3291338" y="38946"/>
                  </a:lnTo>
                  <a:lnTo>
                    <a:pt x="3291338" y="194733"/>
                  </a:lnTo>
                  <a:lnTo>
                    <a:pt x="3288277" y="209893"/>
                  </a:lnTo>
                  <a:lnTo>
                    <a:pt x="3279930" y="222272"/>
                  </a:lnTo>
                  <a:lnTo>
                    <a:pt x="3267551" y="230619"/>
                  </a:lnTo>
                  <a:lnTo>
                    <a:pt x="3252392" y="233680"/>
                  </a:lnTo>
                  <a:lnTo>
                    <a:pt x="38946" y="233680"/>
                  </a:lnTo>
                  <a:lnTo>
                    <a:pt x="23786" y="230619"/>
                  </a:lnTo>
                  <a:lnTo>
                    <a:pt x="11407" y="222272"/>
                  </a:lnTo>
                  <a:lnTo>
                    <a:pt x="3060" y="209893"/>
                  </a:lnTo>
                  <a:lnTo>
                    <a:pt x="0" y="194733"/>
                  </a:lnTo>
                  <a:lnTo>
                    <a:pt x="0" y="3894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59"/>
            <p:cNvSpPr/>
            <p:nvPr/>
          </p:nvSpPr>
          <p:spPr>
            <a:xfrm>
              <a:off x="7704882" y="6418283"/>
              <a:ext cx="311785" cy="334645"/>
            </a:xfrm>
            <a:custGeom>
              <a:avLst/>
              <a:gdLst/>
              <a:ahLst/>
              <a:cxnLst/>
              <a:rect l="l" t="t" r="r" b="b"/>
              <a:pathLst>
                <a:path w="311784" h="334645">
                  <a:moveTo>
                    <a:pt x="0" y="51894"/>
                  </a:moveTo>
                  <a:lnTo>
                    <a:pt x="4078" y="31694"/>
                  </a:lnTo>
                  <a:lnTo>
                    <a:pt x="15199" y="15199"/>
                  </a:lnTo>
                  <a:lnTo>
                    <a:pt x="31694" y="4078"/>
                  </a:lnTo>
                  <a:lnTo>
                    <a:pt x="51894" y="0"/>
                  </a:lnTo>
                  <a:lnTo>
                    <a:pt x="259464" y="0"/>
                  </a:lnTo>
                  <a:lnTo>
                    <a:pt x="279664" y="4078"/>
                  </a:lnTo>
                  <a:lnTo>
                    <a:pt x="296159" y="15199"/>
                  </a:lnTo>
                  <a:lnTo>
                    <a:pt x="307280" y="31694"/>
                  </a:lnTo>
                  <a:lnTo>
                    <a:pt x="311359" y="51894"/>
                  </a:lnTo>
                  <a:lnTo>
                    <a:pt x="311359" y="282338"/>
                  </a:lnTo>
                  <a:lnTo>
                    <a:pt x="307280" y="302538"/>
                  </a:lnTo>
                  <a:lnTo>
                    <a:pt x="296159" y="319033"/>
                  </a:lnTo>
                  <a:lnTo>
                    <a:pt x="279664" y="330154"/>
                  </a:lnTo>
                  <a:lnTo>
                    <a:pt x="259464" y="334233"/>
                  </a:lnTo>
                  <a:lnTo>
                    <a:pt x="51894" y="334233"/>
                  </a:lnTo>
                  <a:lnTo>
                    <a:pt x="31694" y="330154"/>
                  </a:lnTo>
                  <a:lnTo>
                    <a:pt x="15199" y="319033"/>
                  </a:lnTo>
                  <a:lnTo>
                    <a:pt x="4078" y="302538"/>
                  </a:lnTo>
                  <a:lnTo>
                    <a:pt x="0" y="282338"/>
                  </a:lnTo>
                  <a:lnTo>
                    <a:pt x="0" y="51894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0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7" name="object 61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68" name="object 62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3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0" name="object 64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5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73" name="object 67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3197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68"/>
          <p:cNvSpPr txBox="1">
            <a:spLocks/>
          </p:cNvSpPr>
          <p:nvPr/>
        </p:nvSpPr>
        <p:spPr>
          <a:xfrm>
            <a:off x="10515162" y="6539316"/>
            <a:ext cx="62230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 dirty="0"/>
              <a:t>Slide</a:t>
            </a:r>
            <a:r>
              <a:rPr lang="en-US" spc="-15" dirty="0"/>
              <a:t> </a:t>
            </a:r>
            <a:fld id="{81D60167-4931-47E6-BA6A-407CBD079E47}" type="slidenum">
              <a:rPr smtClean="0"/>
              <a:pPr marL="12700">
                <a:spcBef>
                  <a:spcPts val="30"/>
                </a:spcBef>
              </a:pPr>
              <a:t>71</a:t>
            </a:fld>
            <a:endParaRPr dirty="0"/>
          </a:p>
        </p:txBody>
      </p:sp>
      <p:grpSp>
        <p:nvGrpSpPr>
          <p:cNvPr id="72" name="object 2"/>
          <p:cNvGrpSpPr/>
          <p:nvPr/>
        </p:nvGrpSpPr>
        <p:grpSpPr>
          <a:xfrm>
            <a:off x="757909" y="607709"/>
            <a:ext cx="7578725" cy="5584825"/>
            <a:chOff x="790594" y="820784"/>
            <a:chExt cx="7578725" cy="5584825"/>
          </a:xfrm>
        </p:grpSpPr>
        <p:pic>
          <p:nvPicPr>
            <p:cNvPr id="75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76" name="object 4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5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8" name="object 6"/>
          <p:cNvSpPr txBox="1"/>
          <p:nvPr/>
        </p:nvSpPr>
        <p:spPr>
          <a:xfrm>
            <a:off x="3746324" y="760653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79" name="object 7"/>
          <p:cNvSpPr txBox="1"/>
          <p:nvPr/>
        </p:nvSpPr>
        <p:spPr>
          <a:xfrm>
            <a:off x="3955874" y="913053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0" name="object 8"/>
          <p:cNvSpPr txBox="1"/>
          <p:nvPr/>
        </p:nvSpPr>
        <p:spPr>
          <a:xfrm>
            <a:off x="4165424" y="1624253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1" name="object 9"/>
          <p:cNvSpPr txBox="1"/>
          <p:nvPr/>
        </p:nvSpPr>
        <p:spPr>
          <a:xfrm>
            <a:off x="4165424" y="1979853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2" name="object 10"/>
          <p:cNvSpPr txBox="1"/>
          <p:nvPr/>
        </p:nvSpPr>
        <p:spPr>
          <a:xfrm>
            <a:off x="3955874" y="2335453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3" name="object 11"/>
          <p:cNvSpPr txBox="1"/>
          <p:nvPr/>
        </p:nvSpPr>
        <p:spPr>
          <a:xfrm>
            <a:off x="3955874" y="3046653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4" name="object 12"/>
          <p:cNvSpPr txBox="1"/>
          <p:nvPr/>
        </p:nvSpPr>
        <p:spPr>
          <a:xfrm>
            <a:off x="4374974" y="3580052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5" name="object 13"/>
          <p:cNvSpPr txBox="1"/>
          <p:nvPr/>
        </p:nvSpPr>
        <p:spPr>
          <a:xfrm>
            <a:off x="4374974" y="3922952"/>
            <a:ext cx="1422400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6" name="object 14"/>
          <p:cNvSpPr txBox="1"/>
          <p:nvPr/>
        </p:nvSpPr>
        <p:spPr>
          <a:xfrm>
            <a:off x="4584524" y="4342053"/>
            <a:ext cx="3308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7" name="object 15"/>
          <p:cNvSpPr txBox="1"/>
          <p:nvPr/>
        </p:nvSpPr>
        <p:spPr>
          <a:xfrm>
            <a:off x="4584524" y="4519853"/>
            <a:ext cx="1422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8" name="object 16"/>
          <p:cNvSpPr txBox="1"/>
          <p:nvPr/>
        </p:nvSpPr>
        <p:spPr>
          <a:xfrm>
            <a:off x="4165424" y="4684952"/>
            <a:ext cx="3588385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89" name="object 17"/>
          <p:cNvSpPr txBox="1">
            <a:spLocks noGrp="1"/>
          </p:cNvSpPr>
          <p:nvPr>
            <p:ph type="title"/>
          </p:nvPr>
        </p:nvSpPr>
        <p:spPr>
          <a:xfrm>
            <a:off x="884254" y="85826"/>
            <a:ext cx="28751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90" name="object 18"/>
          <p:cNvGrpSpPr/>
          <p:nvPr/>
        </p:nvGrpSpPr>
        <p:grpSpPr>
          <a:xfrm>
            <a:off x="166281" y="459532"/>
            <a:ext cx="8634730" cy="3400425"/>
            <a:chOff x="198966" y="672607"/>
            <a:chExt cx="8634730" cy="3400425"/>
          </a:xfrm>
        </p:grpSpPr>
        <p:sp>
          <p:nvSpPr>
            <p:cNvPr id="91" name="object 19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2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93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94" name="object 22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2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6" name="object 24"/>
          <p:cNvSpPr txBox="1"/>
          <p:nvPr/>
        </p:nvSpPr>
        <p:spPr>
          <a:xfrm>
            <a:off x="569209" y="767123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97" name="object 25"/>
          <p:cNvSpPr txBox="1"/>
          <p:nvPr/>
        </p:nvSpPr>
        <p:spPr>
          <a:xfrm>
            <a:off x="464434" y="1282002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98" name="object 26"/>
          <p:cNvSpPr txBox="1"/>
          <p:nvPr/>
        </p:nvSpPr>
        <p:spPr>
          <a:xfrm>
            <a:off x="1243866" y="767123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99" name="object 27"/>
          <p:cNvSpPr txBox="1"/>
          <p:nvPr/>
        </p:nvSpPr>
        <p:spPr>
          <a:xfrm>
            <a:off x="254884" y="1918611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100" name="object 28"/>
          <p:cNvGrpSpPr/>
          <p:nvPr/>
        </p:nvGrpSpPr>
        <p:grpSpPr>
          <a:xfrm>
            <a:off x="2312959" y="611102"/>
            <a:ext cx="5944235" cy="5915025"/>
            <a:chOff x="2345644" y="824177"/>
            <a:chExt cx="5944235" cy="5915025"/>
          </a:xfrm>
        </p:grpSpPr>
        <p:sp>
          <p:nvSpPr>
            <p:cNvPr id="101" name="object 29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30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3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104" name="object 32"/>
          <p:cNvSpPr txBox="1"/>
          <p:nvPr/>
        </p:nvSpPr>
        <p:spPr>
          <a:xfrm>
            <a:off x="5609418" y="595696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05" name="object 33"/>
          <p:cNvGrpSpPr/>
          <p:nvPr/>
        </p:nvGrpSpPr>
        <p:grpSpPr>
          <a:xfrm>
            <a:off x="3729518" y="1163968"/>
            <a:ext cx="4073525" cy="1739900"/>
            <a:chOff x="3762203" y="1377043"/>
            <a:chExt cx="4073525" cy="1739900"/>
          </a:xfrm>
        </p:grpSpPr>
        <p:sp>
          <p:nvSpPr>
            <p:cNvPr id="106" name="object 34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35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8" name="object 36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9" name="object 37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38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" name="object 39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2" name="object 40"/>
          <p:cNvSpPr txBox="1"/>
          <p:nvPr/>
        </p:nvSpPr>
        <p:spPr>
          <a:xfrm>
            <a:off x="6435065" y="2057032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13" name="object 41"/>
          <p:cNvGrpSpPr/>
          <p:nvPr/>
        </p:nvGrpSpPr>
        <p:grpSpPr>
          <a:xfrm>
            <a:off x="3746704" y="3099313"/>
            <a:ext cx="4327525" cy="2503170"/>
            <a:chOff x="3779389" y="3312388"/>
            <a:chExt cx="4327525" cy="2503170"/>
          </a:xfrm>
        </p:grpSpPr>
        <p:sp>
          <p:nvSpPr>
            <p:cNvPr id="114" name="object 42"/>
            <p:cNvSpPr/>
            <p:nvPr/>
          </p:nvSpPr>
          <p:spPr>
            <a:xfrm>
              <a:off x="4538916" y="4553973"/>
              <a:ext cx="3414395" cy="179070"/>
            </a:xfrm>
            <a:custGeom>
              <a:avLst/>
              <a:gdLst/>
              <a:ahLst/>
              <a:cxnLst/>
              <a:rect l="l" t="t" r="r" b="b"/>
              <a:pathLst>
                <a:path w="3414395" h="179070">
                  <a:moveTo>
                    <a:pt x="0" y="29836"/>
                  </a:moveTo>
                  <a:lnTo>
                    <a:pt x="2344" y="18222"/>
                  </a:lnTo>
                  <a:lnTo>
                    <a:pt x="8738" y="8738"/>
                  </a:lnTo>
                  <a:lnTo>
                    <a:pt x="18222" y="2344"/>
                  </a:lnTo>
                  <a:lnTo>
                    <a:pt x="29836" y="0"/>
                  </a:lnTo>
                  <a:lnTo>
                    <a:pt x="3384338" y="0"/>
                  </a:lnTo>
                  <a:lnTo>
                    <a:pt x="3395952" y="2344"/>
                  </a:lnTo>
                  <a:lnTo>
                    <a:pt x="3405436" y="8738"/>
                  </a:lnTo>
                  <a:lnTo>
                    <a:pt x="3411830" y="18222"/>
                  </a:lnTo>
                  <a:lnTo>
                    <a:pt x="3414175" y="29836"/>
                  </a:lnTo>
                  <a:lnTo>
                    <a:pt x="3414175" y="149191"/>
                  </a:lnTo>
                  <a:lnTo>
                    <a:pt x="3411830" y="160805"/>
                  </a:lnTo>
                  <a:lnTo>
                    <a:pt x="3405436" y="170289"/>
                  </a:lnTo>
                  <a:lnTo>
                    <a:pt x="3395952" y="176683"/>
                  </a:lnTo>
                  <a:lnTo>
                    <a:pt x="3384338" y="179028"/>
                  </a:lnTo>
                  <a:lnTo>
                    <a:pt x="29836" y="179028"/>
                  </a:lnTo>
                  <a:lnTo>
                    <a:pt x="18222" y="176683"/>
                  </a:lnTo>
                  <a:lnTo>
                    <a:pt x="8738" y="170289"/>
                  </a:lnTo>
                  <a:lnTo>
                    <a:pt x="2344" y="160805"/>
                  </a:lnTo>
                  <a:lnTo>
                    <a:pt x="0" y="149191"/>
                  </a:lnTo>
                  <a:lnTo>
                    <a:pt x="0" y="2983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43"/>
            <p:cNvSpPr/>
            <p:nvPr/>
          </p:nvSpPr>
          <p:spPr>
            <a:xfrm>
              <a:off x="6420031" y="4409265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4"/>
                  </a:lnTo>
                  <a:lnTo>
                    <a:pt x="0" y="27940"/>
                  </a:lnTo>
                  <a:lnTo>
                    <a:pt x="0" y="139697"/>
                  </a:lnTo>
                  <a:lnTo>
                    <a:pt x="2195" y="150573"/>
                  </a:lnTo>
                  <a:lnTo>
                    <a:pt x="8183" y="159455"/>
                  </a:lnTo>
                  <a:lnTo>
                    <a:pt x="17065" y="165442"/>
                  </a:lnTo>
                  <a:lnTo>
                    <a:pt x="27941" y="167638"/>
                  </a:lnTo>
                  <a:lnTo>
                    <a:pt x="936750" y="167638"/>
                  </a:lnTo>
                  <a:lnTo>
                    <a:pt x="947626" y="165442"/>
                  </a:lnTo>
                  <a:lnTo>
                    <a:pt x="956507" y="159455"/>
                  </a:lnTo>
                  <a:lnTo>
                    <a:pt x="962495" y="150573"/>
                  </a:lnTo>
                  <a:lnTo>
                    <a:pt x="964690" y="139697"/>
                  </a:lnTo>
                  <a:lnTo>
                    <a:pt x="964690" y="27940"/>
                  </a:lnTo>
                  <a:lnTo>
                    <a:pt x="962495" y="17064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6" name="object 44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7" name="object 45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8" name="object 46"/>
            <p:cNvSpPr/>
            <p:nvPr/>
          </p:nvSpPr>
          <p:spPr>
            <a:xfrm>
              <a:off x="4558624" y="4937582"/>
              <a:ext cx="3364229" cy="156845"/>
            </a:xfrm>
            <a:custGeom>
              <a:avLst/>
              <a:gdLst/>
              <a:ahLst/>
              <a:cxnLst/>
              <a:rect l="l" t="t" r="r" b="b"/>
              <a:pathLst>
                <a:path w="3364229" h="156845">
                  <a:moveTo>
                    <a:pt x="0" y="26069"/>
                  </a:moveTo>
                  <a:lnTo>
                    <a:pt x="2048" y="15922"/>
                  </a:lnTo>
                  <a:lnTo>
                    <a:pt x="7635" y="7635"/>
                  </a:lnTo>
                  <a:lnTo>
                    <a:pt x="15922" y="2048"/>
                  </a:lnTo>
                  <a:lnTo>
                    <a:pt x="26069" y="0"/>
                  </a:lnTo>
                  <a:lnTo>
                    <a:pt x="3337553" y="0"/>
                  </a:lnTo>
                  <a:lnTo>
                    <a:pt x="3347700" y="2048"/>
                  </a:lnTo>
                  <a:lnTo>
                    <a:pt x="3355987" y="7635"/>
                  </a:lnTo>
                  <a:lnTo>
                    <a:pt x="3361574" y="15922"/>
                  </a:lnTo>
                  <a:lnTo>
                    <a:pt x="3363623" y="26069"/>
                  </a:lnTo>
                  <a:lnTo>
                    <a:pt x="3363623" y="130346"/>
                  </a:lnTo>
                  <a:lnTo>
                    <a:pt x="3361574" y="140493"/>
                  </a:lnTo>
                  <a:lnTo>
                    <a:pt x="3355987" y="148780"/>
                  </a:lnTo>
                  <a:lnTo>
                    <a:pt x="3347700" y="154367"/>
                  </a:lnTo>
                  <a:lnTo>
                    <a:pt x="3337553" y="156416"/>
                  </a:lnTo>
                  <a:lnTo>
                    <a:pt x="26069" y="156416"/>
                  </a:lnTo>
                  <a:lnTo>
                    <a:pt x="15922" y="154367"/>
                  </a:lnTo>
                  <a:lnTo>
                    <a:pt x="7635" y="148780"/>
                  </a:lnTo>
                  <a:lnTo>
                    <a:pt x="2048" y="140493"/>
                  </a:lnTo>
                  <a:lnTo>
                    <a:pt x="0" y="130346"/>
                  </a:lnTo>
                  <a:lnTo>
                    <a:pt x="0" y="2606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9" name="object 47"/>
            <p:cNvSpPr/>
            <p:nvPr/>
          </p:nvSpPr>
          <p:spPr>
            <a:xfrm>
              <a:off x="6439739" y="4770262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5"/>
                  </a:lnTo>
                  <a:lnTo>
                    <a:pt x="0" y="27941"/>
                  </a:lnTo>
                  <a:lnTo>
                    <a:pt x="0" y="139698"/>
                  </a:lnTo>
                  <a:lnTo>
                    <a:pt x="2195" y="150574"/>
                  </a:lnTo>
                  <a:lnTo>
                    <a:pt x="8183" y="159456"/>
                  </a:lnTo>
                  <a:lnTo>
                    <a:pt x="17065" y="165444"/>
                  </a:lnTo>
                  <a:lnTo>
                    <a:pt x="27941" y="167640"/>
                  </a:lnTo>
                  <a:lnTo>
                    <a:pt x="936750" y="167640"/>
                  </a:lnTo>
                  <a:lnTo>
                    <a:pt x="947626" y="165444"/>
                  </a:lnTo>
                  <a:lnTo>
                    <a:pt x="956507" y="159456"/>
                  </a:lnTo>
                  <a:lnTo>
                    <a:pt x="962495" y="150574"/>
                  </a:lnTo>
                  <a:lnTo>
                    <a:pt x="964690" y="139698"/>
                  </a:lnTo>
                  <a:lnTo>
                    <a:pt x="964690" y="27941"/>
                  </a:lnTo>
                  <a:lnTo>
                    <a:pt x="962495" y="17065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0" name="object 48"/>
          <p:cNvSpPr txBox="1"/>
          <p:nvPr/>
        </p:nvSpPr>
        <p:spPr>
          <a:xfrm>
            <a:off x="6457823" y="4499784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21" name="object 49"/>
          <p:cNvGrpSpPr/>
          <p:nvPr/>
        </p:nvGrpSpPr>
        <p:grpSpPr>
          <a:xfrm>
            <a:off x="3935287" y="3382054"/>
            <a:ext cx="4091940" cy="2052320"/>
            <a:chOff x="3967972" y="3595129"/>
            <a:chExt cx="4091940" cy="2052320"/>
          </a:xfrm>
        </p:grpSpPr>
        <p:sp>
          <p:nvSpPr>
            <p:cNvPr id="122" name="object 50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3" name="object 51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4" name="object 52"/>
          <p:cNvSpPr txBox="1"/>
          <p:nvPr/>
        </p:nvSpPr>
        <p:spPr>
          <a:xfrm>
            <a:off x="5918989" y="2980986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25" name="object 53"/>
          <p:cNvGrpSpPr/>
          <p:nvPr/>
        </p:nvGrpSpPr>
        <p:grpSpPr>
          <a:xfrm>
            <a:off x="4191061" y="3962767"/>
            <a:ext cx="3791585" cy="1120775"/>
            <a:chOff x="4223746" y="4175842"/>
            <a:chExt cx="3791585" cy="1120775"/>
          </a:xfrm>
        </p:grpSpPr>
        <p:sp>
          <p:nvSpPr>
            <p:cNvPr id="126" name="object 54"/>
            <p:cNvSpPr/>
            <p:nvPr/>
          </p:nvSpPr>
          <p:spPr>
            <a:xfrm>
              <a:off x="4236446" y="4361949"/>
              <a:ext cx="3766185" cy="922019"/>
            </a:xfrm>
            <a:custGeom>
              <a:avLst/>
              <a:gdLst/>
              <a:ahLst/>
              <a:cxnLst/>
              <a:rect l="l" t="t" r="r" b="b"/>
              <a:pathLst>
                <a:path w="3766184" h="922020">
                  <a:moveTo>
                    <a:pt x="0" y="153665"/>
                  </a:moveTo>
                  <a:lnTo>
                    <a:pt x="7833" y="105095"/>
                  </a:lnTo>
                  <a:lnTo>
                    <a:pt x="29648" y="62912"/>
                  </a:lnTo>
                  <a:lnTo>
                    <a:pt x="62912" y="29648"/>
                  </a:lnTo>
                  <a:lnTo>
                    <a:pt x="105094" y="7833"/>
                  </a:lnTo>
                  <a:lnTo>
                    <a:pt x="153664" y="0"/>
                  </a:lnTo>
                  <a:lnTo>
                    <a:pt x="3612068" y="0"/>
                  </a:lnTo>
                  <a:lnTo>
                    <a:pt x="3660638" y="7833"/>
                  </a:lnTo>
                  <a:lnTo>
                    <a:pt x="3702820" y="29648"/>
                  </a:lnTo>
                  <a:lnTo>
                    <a:pt x="3736084" y="62912"/>
                  </a:lnTo>
                  <a:lnTo>
                    <a:pt x="3757899" y="105095"/>
                  </a:lnTo>
                  <a:lnTo>
                    <a:pt x="3765733" y="153665"/>
                  </a:lnTo>
                  <a:lnTo>
                    <a:pt x="3765733" y="768308"/>
                  </a:lnTo>
                  <a:lnTo>
                    <a:pt x="3757899" y="816878"/>
                  </a:lnTo>
                  <a:lnTo>
                    <a:pt x="3736084" y="859061"/>
                  </a:lnTo>
                  <a:lnTo>
                    <a:pt x="3702820" y="892325"/>
                  </a:lnTo>
                  <a:lnTo>
                    <a:pt x="3660638" y="914140"/>
                  </a:lnTo>
                  <a:lnTo>
                    <a:pt x="3612068" y="921974"/>
                  </a:lnTo>
                  <a:lnTo>
                    <a:pt x="153664" y="921974"/>
                  </a:lnTo>
                  <a:lnTo>
                    <a:pt x="105094" y="914140"/>
                  </a:lnTo>
                  <a:lnTo>
                    <a:pt x="62912" y="892325"/>
                  </a:lnTo>
                  <a:lnTo>
                    <a:pt x="29648" y="859061"/>
                  </a:lnTo>
                  <a:lnTo>
                    <a:pt x="7833" y="816878"/>
                  </a:lnTo>
                  <a:lnTo>
                    <a:pt x="0" y="768308"/>
                  </a:lnTo>
                  <a:lnTo>
                    <a:pt x="0" y="15366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7" name="object 55"/>
            <p:cNvSpPr/>
            <p:nvPr/>
          </p:nvSpPr>
          <p:spPr>
            <a:xfrm>
              <a:off x="6108153" y="4175842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20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7"/>
                  </a:lnTo>
                  <a:lnTo>
                    <a:pt x="2754" y="21409"/>
                  </a:lnTo>
                  <a:lnTo>
                    <a:pt x="0" y="35054"/>
                  </a:lnTo>
                  <a:lnTo>
                    <a:pt x="0" y="175266"/>
                  </a:lnTo>
                  <a:lnTo>
                    <a:pt x="2754" y="188911"/>
                  </a:lnTo>
                  <a:lnTo>
                    <a:pt x="10266" y="200053"/>
                  </a:lnTo>
                  <a:lnTo>
                    <a:pt x="21408" y="207566"/>
                  </a:lnTo>
                  <a:lnTo>
                    <a:pt x="35053" y="210320"/>
                  </a:lnTo>
                  <a:lnTo>
                    <a:pt x="1246253" y="210320"/>
                  </a:lnTo>
                  <a:lnTo>
                    <a:pt x="1259897" y="207566"/>
                  </a:lnTo>
                  <a:lnTo>
                    <a:pt x="1271039" y="200053"/>
                  </a:lnTo>
                  <a:lnTo>
                    <a:pt x="1278552" y="188911"/>
                  </a:lnTo>
                  <a:lnTo>
                    <a:pt x="1281306" y="175266"/>
                  </a:lnTo>
                  <a:lnTo>
                    <a:pt x="1281306" y="35054"/>
                  </a:lnTo>
                  <a:lnTo>
                    <a:pt x="1278552" y="21409"/>
                  </a:lnTo>
                  <a:lnTo>
                    <a:pt x="1271039" y="10267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8" name="object 56"/>
          <p:cNvSpPr txBox="1"/>
          <p:nvPr/>
        </p:nvSpPr>
        <p:spPr>
          <a:xfrm>
            <a:off x="6124738" y="3923886"/>
            <a:ext cx="118237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>
              <a:lnSpc>
                <a:spcPct val="1068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pil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29" name="object 57"/>
          <p:cNvGrpSpPr/>
          <p:nvPr/>
        </p:nvGrpSpPr>
        <p:grpSpPr>
          <a:xfrm>
            <a:off x="51155" y="803692"/>
            <a:ext cx="8262620" cy="5748655"/>
            <a:chOff x="83840" y="1016767"/>
            <a:chExt cx="8262620" cy="5748655"/>
          </a:xfrm>
        </p:grpSpPr>
        <p:sp>
          <p:nvSpPr>
            <p:cNvPr id="130" name="object 58"/>
            <p:cNvSpPr/>
            <p:nvPr/>
          </p:nvSpPr>
          <p:spPr>
            <a:xfrm>
              <a:off x="8022372" y="6418283"/>
              <a:ext cx="311785" cy="334645"/>
            </a:xfrm>
            <a:custGeom>
              <a:avLst/>
              <a:gdLst/>
              <a:ahLst/>
              <a:cxnLst/>
              <a:rect l="l" t="t" r="r" b="b"/>
              <a:pathLst>
                <a:path w="311784" h="334645">
                  <a:moveTo>
                    <a:pt x="0" y="51894"/>
                  </a:moveTo>
                  <a:lnTo>
                    <a:pt x="4078" y="31694"/>
                  </a:lnTo>
                  <a:lnTo>
                    <a:pt x="15199" y="15199"/>
                  </a:lnTo>
                  <a:lnTo>
                    <a:pt x="31694" y="4078"/>
                  </a:lnTo>
                  <a:lnTo>
                    <a:pt x="51894" y="0"/>
                  </a:lnTo>
                  <a:lnTo>
                    <a:pt x="259464" y="0"/>
                  </a:lnTo>
                  <a:lnTo>
                    <a:pt x="279664" y="4078"/>
                  </a:lnTo>
                  <a:lnTo>
                    <a:pt x="296159" y="15199"/>
                  </a:lnTo>
                  <a:lnTo>
                    <a:pt x="307280" y="31694"/>
                  </a:lnTo>
                  <a:lnTo>
                    <a:pt x="311359" y="51894"/>
                  </a:lnTo>
                  <a:lnTo>
                    <a:pt x="311359" y="282338"/>
                  </a:lnTo>
                  <a:lnTo>
                    <a:pt x="307280" y="302538"/>
                  </a:lnTo>
                  <a:lnTo>
                    <a:pt x="296159" y="319033"/>
                  </a:lnTo>
                  <a:lnTo>
                    <a:pt x="279664" y="330154"/>
                  </a:lnTo>
                  <a:lnTo>
                    <a:pt x="259464" y="334233"/>
                  </a:lnTo>
                  <a:lnTo>
                    <a:pt x="51894" y="334233"/>
                  </a:lnTo>
                  <a:lnTo>
                    <a:pt x="31694" y="330154"/>
                  </a:lnTo>
                  <a:lnTo>
                    <a:pt x="15199" y="319033"/>
                  </a:lnTo>
                  <a:lnTo>
                    <a:pt x="4078" y="302538"/>
                  </a:lnTo>
                  <a:lnTo>
                    <a:pt x="0" y="282338"/>
                  </a:lnTo>
                  <a:lnTo>
                    <a:pt x="0" y="51894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1" name="object 59"/>
            <p:cNvSpPr/>
            <p:nvPr/>
          </p:nvSpPr>
          <p:spPr>
            <a:xfrm>
              <a:off x="96540" y="2516399"/>
              <a:ext cx="3291840" cy="233679"/>
            </a:xfrm>
            <a:custGeom>
              <a:avLst/>
              <a:gdLst/>
              <a:ahLst/>
              <a:cxnLst/>
              <a:rect l="l" t="t" r="r" b="b"/>
              <a:pathLst>
                <a:path w="3291840" h="233680">
                  <a:moveTo>
                    <a:pt x="0" y="38946"/>
                  </a:moveTo>
                  <a:lnTo>
                    <a:pt x="3060" y="23786"/>
                  </a:lnTo>
                  <a:lnTo>
                    <a:pt x="11407" y="11407"/>
                  </a:lnTo>
                  <a:lnTo>
                    <a:pt x="23786" y="3060"/>
                  </a:lnTo>
                  <a:lnTo>
                    <a:pt x="38946" y="0"/>
                  </a:lnTo>
                  <a:lnTo>
                    <a:pt x="3252392" y="0"/>
                  </a:lnTo>
                  <a:lnTo>
                    <a:pt x="3267551" y="3060"/>
                  </a:lnTo>
                  <a:lnTo>
                    <a:pt x="3279930" y="11407"/>
                  </a:lnTo>
                  <a:lnTo>
                    <a:pt x="3288277" y="23786"/>
                  </a:lnTo>
                  <a:lnTo>
                    <a:pt x="3291338" y="38946"/>
                  </a:lnTo>
                  <a:lnTo>
                    <a:pt x="3291338" y="194733"/>
                  </a:lnTo>
                  <a:lnTo>
                    <a:pt x="3288277" y="209893"/>
                  </a:lnTo>
                  <a:lnTo>
                    <a:pt x="3279930" y="222272"/>
                  </a:lnTo>
                  <a:lnTo>
                    <a:pt x="3267551" y="230619"/>
                  </a:lnTo>
                  <a:lnTo>
                    <a:pt x="3252392" y="233680"/>
                  </a:lnTo>
                  <a:lnTo>
                    <a:pt x="38946" y="233680"/>
                  </a:lnTo>
                  <a:lnTo>
                    <a:pt x="23786" y="230619"/>
                  </a:lnTo>
                  <a:lnTo>
                    <a:pt x="11407" y="222272"/>
                  </a:lnTo>
                  <a:lnTo>
                    <a:pt x="3060" y="209893"/>
                  </a:lnTo>
                  <a:lnTo>
                    <a:pt x="0" y="194733"/>
                  </a:lnTo>
                  <a:lnTo>
                    <a:pt x="0" y="3894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2" name="object 60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3" name="object 61"/>
          <p:cNvSpPr txBox="1"/>
          <p:nvPr/>
        </p:nvSpPr>
        <p:spPr>
          <a:xfrm>
            <a:off x="2491134" y="812992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134" name="object 62"/>
          <p:cNvSpPr/>
          <p:nvPr/>
        </p:nvSpPr>
        <p:spPr>
          <a:xfrm>
            <a:off x="6983654" y="885049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5" name="object 63"/>
          <p:cNvSpPr txBox="1"/>
          <p:nvPr/>
        </p:nvSpPr>
        <p:spPr>
          <a:xfrm>
            <a:off x="6096663" y="843009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36" name="object 64"/>
          <p:cNvSpPr/>
          <p:nvPr/>
        </p:nvSpPr>
        <p:spPr>
          <a:xfrm>
            <a:off x="1208029" y="5121067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7" name="object 65"/>
          <p:cNvSpPr txBox="1"/>
          <p:nvPr/>
        </p:nvSpPr>
        <p:spPr>
          <a:xfrm>
            <a:off x="1506687" y="5219308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3843487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9" name="object 4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6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4407659" y="3793127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4136027"/>
            <a:ext cx="1422400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617209" y="4555128"/>
            <a:ext cx="3308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617209" y="4732928"/>
            <a:ext cx="1422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3988559" y="4898027"/>
            <a:ext cx="3797935" cy="9144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413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&lt;/letStatement&gt;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&lt;/statements&gt;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2" name="object 17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38086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3" name="object 18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4" name="object 19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6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7" name="object 22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4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4" name="object 29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7" name="object 32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8" name="object 33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9" name="object 34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6" name="object 41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7" name="object 42"/>
            <p:cNvSpPr/>
            <p:nvPr/>
          </p:nvSpPr>
          <p:spPr>
            <a:xfrm>
              <a:off x="4538916" y="4553973"/>
              <a:ext cx="3414395" cy="179070"/>
            </a:xfrm>
            <a:custGeom>
              <a:avLst/>
              <a:gdLst/>
              <a:ahLst/>
              <a:cxnLst/>
              <a:rect l="l" t="t" r="r" b="b"/>
              <a:pathLst>
                <a:path w="3414395" h="179070">
                  <a:moveTo>
                    <a:pt x="0" y="29836"/>
                  </a:moveTo>
                  <a:lnTo>
                    <a:pt x="2344" y="18222"/>
                  </a:lnTo>
                  <a:lnTo>
                    <a:pt x="8738" y="8738"/>
                  </a:lnTo>
                  <a:lnTo>
                    <a:pt x="18222" y="2344"/>
                  </a:lnTo>
                  <a:lnTo>
                    <a:pt x="29836" y="0"/>
                  </a:lnTo>
                  <a:lnTo>
                    <a:pt x="3384338" y="0"/>
                  </a:lnTo>
                  <a:lnTo>
                    <a:pt x="3395952" y="2344"/>
                  </a:lnTo>
                  <a:lnTo>
                    <a:pt x="3405436" y="8738"/>
                  </a:lnTo>
                  <a:lnTo>
                    <a:pt x="3411830" y="18222"/>
                  </a:lnTo>
                  <a:lnTo>
                    <a:pt x="3414175" y="29836"/>
                  </a:lnTo>
                  <a:lnTo>
                    <a:pt x="3414175" y="149191"/>
                  </a:lnTo>
                  <a:lnTo>
                    <a:pt x="3411830" y="160805"/>
                  </a:lnTo>
                  <a:lnTo>
                    <a:pt x="3405436" y="170289"/>
                  </a:lnTo>
                  <a:lnTo>
                    <a:pt x="3395952" y="176683"/>
                  </a:lnTo>
                  <a:lnTo>
                    <a:pt x="3384338" y="179028"/>
                  </a:lnTo>
                  <a:lnTo>
                    <a:pt x="29836" y="179028"/>
                  </a:lnTo>
                  <a:lnTo>
                    <a:pt x="18222" y="176683"/>
                  </a:lnTo>
                  <a:lnTo>
                    <a:pt x="8738" y="170289"/>
                  </a:lnTo>
                  <a:lnTo>
                    <a:pt x="2344" y="160805"/>
                  </a:lnTo>
                  <a:lnTo>
                    <a:pt x="0" y="149191"/>
                  </a:lnTo>
                  <a:lnTo>
                    <a:pt x="0" y="2983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3"/>
            <p:cNvSpPr/>
            <p:nvPr/>
          </p:nvSpPr>
          <p:spPr>
            <a:xfrm>
              <a:off x="6420031" y="4409265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4"/>
                  </a:lnTo>
                  <a:lnTo>
                    <a:pt x="0" y="27940"/>
                  </a:lnTo>
                  <a:lnTo>
                    <a:pt x="0" y="139697"/>
                  </a:lnTo>
                  <a:lnTo>
                    <a:pt x="2195" y="150573"/>
                  </a:lnTo>
                  <a:lnTo>
                    <a:pt x="8183" y="159455"/>
                  </a:lnTo>
                  <a:lnTo>
                    <a:pt x="17065" y="165442"/>
                  </a:lnTo>
                  <a:lnTo>
                    <a:pt x="27941" y="167638"/>
                  </a:lnTo>
                  <a:lnTo>
                    <a:pt x="936750" y="167638"/>
                  </a:lnTo>
                  <a:lnTo>
                    <a:pt x="947626" y="165442"/>
                  </a:lnTo>
                  <a:lnTo>
                    <a:pt x="956507" y="159455"/>
                  </a:lnTo>
                  <a:lnTo>
                    <a:pt x="962495" y="150573"/>
                  </a:lnTo>
                  <a:lnTo>
                    <a:pt x="964690" y="139697"/>
                  </a:lnTo>
                  <a:lnTo>
                    <a:pt x="964690" y="27940"/>
                  </a:lnTo>
                  <a:lnTo>
                    <a:pt x="962495" y="17064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4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5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4558624" y="4937582"/>
              <a:ext cx="3364229" cy="156845"/>
            </a:xfrm>
            <a:custGeom>
              <a:avLst/>
              <a:gdLst/>
              <a:ahLst/>
              <a:cxnLst/>
              <a:rect l="l" t="t" r="r" b="b"/>
              <a:pathLst>
                <a:path w="3364229" h="156845">
                  <a:moveTo>
                    <a:pt x="0" y="26069"/>
                  </a:moveTo>
                  <a:lnTo>
                    <a:pt x="2048" y="15922"/>
                  </a:lnTo>
                  <a:lnTo>
                    <a:pt x="7635" y="7635"/>
                  </a:lnTo>
                  <a:lnTo>
                    <a:pt x="15922" y="2048"/>
                  </a:lnTo>
                  <a:lnTo>
                    <a:pt x="26069" y="0"/>
                  </a:lnTo>
                  <a:lnTo>
                    <a:pt x="3337553" y="0"/>
                  </a:lnTo>
                  <a:lnTo>
                    <a:pt x="3347700" y="2048"/>
                  </a:lnTo>
                  <a:lnTo>
                    <a:pt x="3355987" y="7635"/>
                  </a:lnTo>
                  <a:lnTo>
                    <a:pt x="3361574" y="15922"/>
                  </a:lnTo>
                  <a:lnTo>
                    <a:pt x="3363623" y="26069"/>
                  </a:lnTo>
                  <a:lnTo>
                    <a:pt x="3363623" y="130346"/>
                  </a:lnTo>
                  <a:lnTo>
                    <a:pt x="3361574" y="140493"/>
                  </a:lnTo>
                  <a:lnTo>
                    <a:pt x="3355987" y="148780"/>
                  </a:lnTo>
                  <a:lnTo>
                    <a:pt x="3347700" y="154367"/>
                  </a:lnTo>
                  <a:lnTo>
                    <a:pt x="3337553" y="156416"/>
                  </a:lnTo>
                  <a:lnTo>
                    <a:pt x="26069" y="156416"/>
                  </a:lnTo>
                  <a:lnTo>
                    <a:pt x="15922" y="154367"/>
                  </a:lnTo>
                  <a:lnTo>
                    <a:pt x="7635" y="148780"/>
                  </a:lnTo>
                  <a:lnTo>
                    <a:pt x="2048" y="140493"/>
                  </a:lnTo>
                  <a:lnTo>
                    <a:pt x="0" y="130346"/>
                  </a:lnTo>
                  <a:lnTo>
                    <a:pt x="0" y="2606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6439739" y="4770262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5"/>
                  </a:lnTo>
                  <a:lnTo>
                    <a:pt x="0" y="27941"/>
                  </a:lnTo>
                  <a:lnTo>
                    <a:pt x="0" y="139698"/>
                  </a:lnTo>
                  <a:lnTo>
                    <a:pt x="2195" y="150574"/>
                  </a:lnTo>
                  <a:lnTo>
                    <a:pt x="8183" y="159456"/>
                  </a:lnTo>
                  <a:lnTo>
                    <a:pt x="17065" y="165444"/>
                  </a:lnTo>
                  <a:lnTo>
                    <a:pt x="27941" y="167640"/>
                  </a:lnTo>
                  <a:lnTo>
                    <a:pt x="936750" y="167640"/>
                  </a:lnTo>
                  <a:lnTo>
                    <a:pt x="947626" y="165444"/>
                  </a:lnTo>
                  <a:lnTo>
                    <a:pt x="956507" y="159456"/>
                  </a:lnTo>
                  <a:lnTo>
                    <a:pt x="962495" y="150574"/>
                  </a:lnTo>
                  <a:lnTo>
                    <a:pt x="964690" y="139698"/>
                  </a:lnTo>
                  <a:lnTo>
                    <a:pt x="964690" y="27941"/>
                  </a:lnTo>
                  <a:lnTo>
                    <a:pt x="962495" y="17065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6490508" y="4712859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5" name="object 49"/>
          <p:cNvGrpSpPr/>
          <p:nvPr/>
        </p:nvGrpSpPr>
        <p:grpSpPr>
          <a:xfrm>
            <a:off x="3967972" y="3595129"/>
            <a:ext cx="4091940" cy="2052320"/>
            <a:chOff x="3967972" y="3595129"/>
            <a:chExt cx="4091940" cy="2052320"/>
          </a:xfrm>
        </p:grpSpPr>
        <p:sp>
          <p:nvSpPr>
            <p:cNvPr id="56" name="object 50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1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2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9" name="object 53"/>
          <p:cNvGrpSpPr/>
          <p:nvPr/>
        </p:nvGrpSpPr>
        <p:grpSpPr>
          <a:xfrm>
            <a:off x="4223746" y="4175842"/>
            <a:ext cx="3791585" cy="1120775"/>
            <a:chOff x="4223746" y="4175842"/>
            <a:chExt cx="3791585" cy="1120775"/>
          </a:xfrm>
        </p:grpSpPr>
        <p:sp>
          <p:nvSpPr>
            <p:cNvPr id="60" name="object 54"/>
            <p:cNvSpPr/>
            <p:nvPr/>
          </p:nvSpPr>
          <p:spPr>
            <a:xfrm>
              <a:off x="4236446" y="4361949"/>
              <a:ext cx="3766185" cy="922019"/>
            </a:xfrm>
            <a:custGeom>
              <a:avLst/>
              <a:gdLst/>
              <a:ahLst/>
              <a:cxnLst/>
              <a:rect l="l" t="t" r="r" b="b"/>
              <a:pathLst>
                <a:path w="3766184" h="922020">
                  <a:moveTo>
                    <a:pt x="0" y="153665"/>
                  </a:moveTo>
                  <a:lnTo>
                    <a:pt x="7833" y="105095"/>
                  </a:lnTo>
                  <a:lnTo>
                    <a:pt x="29648" y="62912"/>
                  </a:lnTo>
                  <a:lnTo>
                    <a:pt x="62912" y="29648"/>
                  </a:lnTo>
                  <a:lnTo>
                    <a:pt x="105094" y="7833"/>
                  </a:lnTo>
                  <a:lnTo>
                    <a:pt x="153664" y="0"/>
                  </a:lnTo>
                  <a:lnTo>
                    <a:pt x="3612068" y="0"/>
                  </a:lnTo>
                  <a:lnTo>
                    <a:pt x="3660638" y="7833"/>
                  </a:lnTo>
                  <a:lnTo>
                    <a:pt x="3702820" y="29648"/>
                  </a:lnTo>
                  <a:lnTo>
                    <a:pt x="3736084" y="62912"/>
                  </a:lnTo>
                  <a:lnTo>
                    <a:pt x="3757899" y="105095"/>
                  </a:lnTo>
                  <a:lnTo>
                    <a:pt x="3765733" y="153665"/>
                  </a:lnTo>
                  <a:lnTo>
                    <a:pt x="3765733" y="768308"/>
                  </a:lnTo>
                  <a:lnTo>
                    <a:pt x="3757899" y="816878"/>
                  </a:lnTo>
                  <a:lnTo>
                    <a:pt x="3736084" y="859061"/>
                  </a:lnTo>
                  <a:lnTo>
                    <a:pt x="3702820" y="892325"/>
                  </a:lnTo>
                  <a:lnTo>
                    <a:pt x="3660638" y="914140"/>
                  </a:lnTo>
                  <a:lnTo>
                    <a:pt x="3612068" y="921974"/>
                  </a:lnTo>
                  <a:lnTo>
                    <a:pt x="153664" y="921974"/>
                  </a:lnTo>
                  <a:lnTo>
                    <a:pt x="105094" y="914140"/>
                  </a:lnTo>
                  <a:lnTo>
                    <a:pt x="62912" y="892325"/>
                  </a:lnTo>
                  <a:lnTo>
                    <a:pt x="29648" y="859061"/>
                  </a:lnTo>
                  <a:lnTo>
                    <a:pt x="7833" y="816878"/>
                  </a:lnTo>
                  <a:lnTo>
                    <a:pt x="0" y="768308"/>
                  </a:lnTo>
                  <a:lnTo>
                    <a:pt x="0" y="15366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55"/>
            <p:cNvSpPr/>
            <p:nvPr/>
          </p:nvSpPr>
          <p:spPr>
            <a:xfrm>
              <a:off x="6108153" y="4175842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20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7"/>
                  </a:lnTo>
                  <a:lnTo>
                    <a:pt x="2754" y="21409"/>
                  </a:lnTo>
                  <a:lnTo>
                    <a:pt x="0" y="35054"/>
                  </a:lnTo>
                  <a:lnTo>
                    <a:pt x="0" y="175266"/>
                  </a:lnTo>
                  <a:lnTo>
                    <a:pt x="2754" y="188911"/>
                  </a:lnTo>
                  <a:lnTo>
                    <a:pt x="10266" y="200053"/>
                  </a:lnTo>
                  <a:lnTo>
                    <a:pt x="21408" y="207566"/>
                  </a:lnTo>
                  <a:lnTo>
                    <a:pt x="35053" y="210320"/>
                  </a:lnTo>
                  <a:lnTo>
                    <a:pt x="1246253" y="210320"/>
                  </a:lnTo>
                  <a:lnTo>
                    <a:pt x="1259897" y="207566"/>
                  </a:lnTo>
                  <a:lnTo>
                    <a:pt x="1271039" y="200053"/>
                  </a:lnTo>
                  <a:lnTo>
                    <a:pt x="1278552" y="188911"/>
                  </a:lnTo>
                  <a:lnTo>
                    <a:pt x="1281306" y="175266"/>
                  </a:lnTo>
                  <a:lnTo>
                    <a:pt x="1281306" y="35054"/>
                  </a:lnTo>
                  <a:lnTo>
                    <a:pt x="1278552" y="21409"/>
                  </a:lnTo>
                  <a:lnTo>
                    <a:pt x="1271039" y="10267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" name="object 56"/>
          <p:cNvSpPr txBox="1"/>
          <p:nvPr/>
        </p:nvSpPr>
        <p:spPr>
          <a:xfrm>
            <a:off x="6157423" y="4136961"/>
            <a:ext cx="118237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>
              <a:lnSpc>
                <a:spcPct val="1068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pil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3" name="object 57"/>
          <p:cNvGrpSpPr/>
          <p:nvPr/>
        </p:nvGrpSpPr>
        <p:grpSpPr>
          <a:xfrm>
            <a:off x="83840" y="1016767"/>
            <a:ext cx="8262620" cy="5748655"/>
            <a:chOff x="83840" y="1016767"/>
            <a:chExt cx="8262620" cy="5748655"/>
          </a:xfrm>
        </p:grpSpPr>
        <p:sp>
          <p:nvSpPr>
            <p:cNvPr id="64" name="object 58"/>
            <p:cNvSpPr/>
            <p:nvPr/>
          </p:nvSpPr>
          <p:spPr>
            <a:xfrm>
              <a:off x="96540" y="1541160"/>
              <a:ext cx="3291840" cy="233679"/>
            </a:xfrm>
            <a:custGeom>
              <a:avLst/>
              <a:gdLst/>
              <a:ahLst/>
              <a:cxnLst/>
              <a:rect l="l" t="t" r="r" b="b"/>
              <a:pathLst>
                <a:path w="3291840" h="233680">
                  <a:moveTo>
                    <a:pt x="0" y="38946"/>
                  </a:moveTo>
                  <a:lnTo>
                    <a:pt x="3060" y="23786"/>
                  </a:lnTo>
                  <a:lnTo>
                    <a:pt x="11407" y="11407"/>
                  </a:lnTo>
                  <a:lnTo>
                    <a:pt x="23786" y="3060"/>
                  </a:lnTo>
                  <a:lnTo>
                    <a:pt x="38946" y="0"/>
                  </a:lnTo>
                  <a:lnTo>
                    <a:pt x="3252392" y="0"/>
                  </a:lnTo>
                  <a:lnTo>
                    <a:pt x="3267551" y="3060"/>
                  </a:lnTo>
                  <a:lnTo>
                    <a:pt x="3279930" y="11407"/>
                  </a:lnTo>
                  <a:lnTo>
                    <a:pt x="3288277" y="23786"/>
                  </a:lnTo>
                  <a:lnTo>
                    <a:pt x="3291338" y="38946"/>
                  </a:lnTo>
                  <a:lnTo>
                    <a:pt x="3291338" y="194733"/>
                  </a:lnTo>
                  <a:lnTo>
                    <a:pt x="3288277" y="209893"/>
                  </a:lnTo>
                  <a:lnTo>
                    <a:pt x="3279930" y="222272"/>
                  </a:lnTo>
                  <a:lnTo>
                    <a:pt x="3267551" y="230619"/>
                  </a:lnTo>
                  <a:lnTo>
                    <a:pt x="3252392" y="233680"/>
                  </a:lnTo>
                  <a:lnTo>
                    <a:pt x="38946" y="233680"/>
                  </a:lnTo>
                  <a:lnTo>
                    <a:pt x="23786" y="230619"/>
                  </a:lnTo>
                  <a:lnTo>
                    <a:pt x="11407" y="222272"/>
                  </a:lnTo>
                  <a:lnTo>
                    <a:pt x="3060" y="209893"/>
                  </a:lnTo>
                  <a:lnTo>
                    <a:pt x="0" y="194733"/>
                  </a:lnTo>
                  <a:lnTo>
                    <a:pt x="0" y="3894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59"/>
            <p:cNvSpPr/>
            <p:nvPr/>
          </p:nvSpPr>
          <p:spPr>
            <a:xfrm>
              <a:off x="8022372" y="6418283"/>
              <a:ext cx="311785" cy="334645"/>
            </a:xfrm>
            <a:custGeom>
              <a:avLst/>
              <a:gdLst/>
              <a:ahLst/>
              <a:cxnLst/>
              <a:rect l="l" t="t" r="r" b="b"/>
              <a:pathLst>
                <a:path w="311784" h="334645">
                  <a:moveTo>
                    <a:pt x="0" y="51894"/>
                  </a:moveTo>
                  <a:lnTo>
                    <a:pt x="4078" y="31694"/>
                  </a:lnTo>
                  <a:lnTo>
                    <a:pt x="15199" y="15199"/>
                  </a:lnTo>
                  <a:lnTo>
                    <a:pt x="31694" y="4078"/>
                  </a:lnTo>
                  <a:lnTo>
                    <a:pt x="51894" y="0"/>
                  </a:lnTo>
                  <a:lnTo>
                    <a:pt x="259464" y="0"/>
                  </a:lnTo>
                  <a:lnTo>
                    <a:pt x="279664" y="4078"/>
                  </a:lnTo>
                  <a:lnTo>
                    <a:pt x="296159" y="15199"/>
                  </a:lnTo>
                  <a:lnTo>
                    <a:pt x="307280" y="31694"/>
                  </a:lnTo>
                  <a:lnTo>
                    <a:pt x="311359" y="51894"/>
                  </a:lnTo>
                  <a:lnTo>
                    <a:pt x="311359" y="282338"/>
                  </a:lnTo>
                  <a:lnTo>
                    <a:pt x="307280" y="302538"/>
                  </a:lnTo>
                  <a:lnTo>
                    <a:pt x="296159" y="319033"/>
                  </a:lnTo>
                  <a:lnTo>
                    <a:pt x="279664" y="330154"/>
                  </a:lnTo>
                  <a:lnTo>
                    <a:pt x="259464" y="334233"/>
                  </a:lnTo>
                  <a:lnTo>
                    <a:pt x="51894" y="334233"/>
                  </a:lnTo>
                  <a:lnTo>
                    <a:pt x="31694" y="330154"/>
                  </a:lnTo>
                  <a:lnTo>
                    <a:pt x="15199" y="319033"/>
                  </a:lnTo>
                  <a:lnTo>
                    <a:pt x="4078" y="302538"/>
                  </a:lnTo>
                  <a:lnTo>
                    <a:pt x="0" y="282338"/>
                  </a:lnTo>
                  <a:lnTo>
                    <a:pt x="0" y="51894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0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7" name="object 61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68" name="object 62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3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0" name="object 64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5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73" name="object 67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925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9" name="object 4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6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4407659" y="3793127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4136027"/>
            <a:ext cx="1422400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617209" y="4555128"/>
            <a:ext cx="3308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617209" y="4732928"/>
            <a:ext cx="1422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3988559" y="4898027"/>
            <a:ext cx="3797935" cy="9144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413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&lt;/letStatement&gt;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&lt;/statements&gt;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2" name="object 17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85796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3" name="object 18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4" name="object 19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6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7" name="object 22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4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4" name="object 29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7" name="object 32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8" name="object 33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9" name="object 34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6" name="object 41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7" name="object 42"/>
            <p:cNvSpPr/>
            <p:nvPr/>
          </p:nvSpPr>
          <p:spPr>
            <a:xfrm>
              <a:off x="4538916" y="4553973"/>
              <a:ext cx="3414395" cy="179070"/>
            </a:xfrm>
            <a:custGeom>
              <a:avLst/>
              <a:gdLst/>
              <a:ahLst/>
              <a:cxnLst/>
              <a:rect l="l" t="t" r="r" b="b"/>
              <a:pathLst>
                <a:path w="3414395" h="179070">
                  <a:moveTo>
                    <a:pt x="0" y="29836"/>
                  </a:moveTo>
                  <a:lnTo>
                    <a:pt x="2344" y="18222"/>
                  </a:lnTo>
                  <a:lnTo>
                    <a:pt x="8738" y="8738"/>
                  </a:lnTo>
                  <a:lnTo>
                    <a:pt x="18222" y="2344"/>
                  </a:lnTo>
                  <a:lnTo>
                    <a:pt x="29836" y="0"/>
                  </a:lnTo>
                  <a:lnTo>
                    <a:pt x="3384338" y="0"/>
                  </a:lnTo>
                  <a:lnTo>
                    <a:pt x="3395952" y="2344"/>
                  </a:lnTo>
                  <a:lnTo>
                    <a:pt x="3405436" y="8738"/>
                  </a:lnTo>
                  <a:lnTo>
                    <a:pt x="3411830" y="18222"/>
                  </a:lnTo>
                  <a:lnTo>
                    <a:pt x="3414175" y="29836"/>
                  </a:lnTo>
                  <a:lnTo>
                    <a:pt x="3414175" y="149191"/>
                  </a:lnTo>
                  <a:lnTo>
                    <a:pt x="3411830" y="160805"/>
                  </a:lnTo>
                  <a:lnTo>
                    <a:pt x="3405436" y="170289"/>
                  </a:lnTo>
                  <a:lnTo>
                    <a:pt x="3395952" y="176683"/>
                  </a:lnTo>
                  <a:lnTo>
                    <a:pt x="3384338" y="179028"/>
                  </a:lnTo>
                  <a:lnTo>
                    <a:pt x="29836" y="179028"/>
                  </a:lnTo>
                  <a:lnTo>
                    <a:pt x="18222" y="176683"/>
                  </a:lnTo>
                  <a:lnTo>
                    <a:pt x="8738" y="170289"/>
                  </a:lnTo>
                  <a:lnTo>
                    <a:pt x="2344" y="160805"/>
                  </a:lnTo>
                  <a:lnTo>
                    <a:pt x="0" y="149191"/>
                  </a:lnTo>
                  <a:lnTo>
                    <a:pt x="0" y="2983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3"/>
            <p:cNvSpPr/>
            <p:nvPr/>
          </p:nvSpPr>
          <p:spPr>
            <a:xfrm>
              <a:off x="6420031" y="4409265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4"/>
                  </a:lnTo>
                  <a:lnTo>
                    <a:pt x="0" y="27940"/>
                  </a:lnTo>
                  <a:lnTo>
                    <a:pt x="0" y="139697"/>
                  </a:lnTo>
                  <a:lnTo>
                    <a:pt x="2195" y="150573"/>
                  </a:lnTo>
                  <a:lnTo>
                    <a:pt x="8183" y="159455"/>
                  </a:lnTo>
                  <a:lnTo>
                    <a:pt x="17065" y="165442"/>
                  </a:lnTo>
                  <a:lnTo>
                    <a:pt x="27941" y="167638"/>
                  </a:lnTo>
                  <a:lnTo>
                    <a:pt x="936750" y="167638"/>
                  </a:lnTo>
                  <a:lnTo>
                    <a:pt x="947626" y="165442"/>
                  </a:lnTo>
                  <a:lnTo>
                    <a:pt x="956507" y="159455"/>
                  </a:lnTo>
                  <a:lnTo>
                    <a:pt x="962495" y="150573"/>
                  </a:lnTo>
                  <a:lnTo>
                    <a:pt x="964690" y="139697"/>
                  </a:lnTo>
                  <a:lnTo>
                    <a:pt x="964690" y="27940"/>
                  </a:lnTo>
                  <a:lnTo>
                    <a:pt x="962495" y="17064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4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5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4558624" y="4937582"/>
              <a:ext cx="3364229" cy="156845"/>
            </a:xfrm>
            <a:custGeom>
              <a:avLst/>
              <a:gdLst/>
              <a:ahLst/>
              <a:cxnLst/>
              <a:rect l="l" t="t" r="r" b="b"/>
              <a:pathLst>
                <a:path w="3364229" h="156845">
                  <a:moveTo>
                    <a:pt x="0" y="26069"/>
                  </a:moveTo>
                  <a:lnTo>
                    <a:pt x="2048" y="15922"/>
                  </a:lnTo>
                  <a:lnTo>
                    <a:pt x="7635" y="7635"/>
                  </a:lnTo>
                  <a:lnTo>
                    <a:pt x="15922" y="2048"/>
                  </a:lnTo>
                  <a:lnTo>
                    <a:pt x="26069" y="0"/>
                  </a:lnTo>
                  <a:lnTo>
                    <a:pt x="3337553" y="0"/>
                  </a:lnTo>
                  <a:lnTo>
                    <a:pt x="3347700" y="2048"/>
                  </a:lnTo>
                  <a:lnTo>
                    <a:pt x="3355987" y="7635"/>
                  </a:lnTo>
                  <a:lnTo>
                    <a:pt x="3361574" y="15922"/>
                  </a:lnTo>
                  <a:lnTo>
                    <a:pt x="3363623" y="26069"/>
                  </a:lnTo>
                  <a:lnTo>
                    <a:pt x="3363623" y="130346"/>
                  </a:lnTo>
                  <a:lnTo>
                    <a:pt x="3361574" y="140493"/>
                  </a:lnTo>
                  <a:lnTo>
                    <a:pt x="3355987" y="148780"/>
                  </a:lnTo>
                  <a:lnTo>
                    <a:pt x="3347700" y="154367"/>
                  </a:lnTo>
                  <a:lnTo>
                    <a:pt x="3337553" y="156416"/>
                  </a:lnTo>
                  <a:lnTo>
                    <a:pt x="26069" y="156416"/>
                  </a:lnTo>
                  <a:lnTo>
                    <a:pt x="15922" y="154367"/>
                  </a:lnTo>
                  <a:lnTo>
                    <a:pt x="7635" y="148780"/>
                  </a:lnTo>
                  <a:lnTo>
                    <a:pt x="2048" y="140493"/>
                  </a:lnTo>
                  <a:lnTo>
                    <a:pt x="0" y="130346"/>
                  </a:lnTo>
                  <a:lnTo>
                    <a:pt x="0" y="2606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6439739" y="4770262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5"/>
                  </a:lnTo>
                  <a:lnTo>
                    <a:pt x="0" y="27941"/>
                  </a:lnTo>
                  <a:lnTo>
                    <a:pt x="0" y="139698"/>
                  </a:lnTo>
                  <a:lnTo>
                    <a:pt x="2195" y="150574"/>
                  </a:lnTo>
                  <a:lnTo>
                    <a:pt x="8183" y="159456"/>
                  </a:lnTo>
                  <a:lnTo>
                    <a:pt x="17065" y="165444"/>
                  </a:lnTo>
                  <a:lnTo>
                    <a:pt x="27941" y="167640"/>
                  </a:lnTo>
                  <a:lnTo>
                    <a:pt x="936750" y="167640"/>
                  </a:lnTo>
                  <a:lnTo>
                    <a:pt x="947626" y="165444"/>
                  </a:lnTo>
                  <a:lnTo>
                    <a:pt x="956507" y="159456"/>
                  </a:lnTo>
                  <a:lnTo>
                    <a:pt x="962495" y="150574"/>
                  </a:lnTo>
                  <a:lnTo>
                    <a:pt x="964690" y="139698"/>
                  </a:lnTo>
                  <a:lnTo>
                    <a:pt x="964690" y="27941"/>
                  </a:lnTo>
                  <a:lnTo>
                    <a:pt x="962495" y="17065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6490508" y="4712859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5" name="object 49"/>
          <p:cNvGrpSpPr/>
          <p:nvPr/>
        </p:nvGrpSpPr>
        <p:grpSpPr>
          <a:xfrm>
            <a:off x="3967972" y="3595129"/>
            <a:ext cx="4091940" cy="2052320"/>
            <a:chOff x="3967972" y="3595129"/>
            <a:chExt cx="4091940" cy="2052320"/>
          </a:xfrm>
        </p:grpSpPr>
        <p:sp>
          <p:nvSpPr>
            <p:cNvPr id="56" name="object 50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1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2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9" name="object 53"/>
          <p:cNvGrpSpPr/>
          <p:nvPr/>
        </p:nvGrpSpPr>
        <p:grpSpPr>
          <a:xfrm>
            <a:off x="4223746" y="4175842"/>
            <a:ext cx="3791585" cy="1120775"/>
            <a:chOff x="4223746" y="4175842"/>
            <a:chExt cx="3791585" cy="1120775"/>
          </a:xfrm>
        </p:grpSpPr>
        <p:sp>
          <p:nvSpPr>
            <p:cNvPr id="60" name="object 54"/>
            <p:cNvSpPr/>
            <p:nvPr/>
          </p:nvSpPr>
          <p:spPr>
            <a:xfrm>
              <a:off x="4236446" y="4361949"/>
              <a:ext cx="3766185" cy="922019"/>
            </a:xfrm>
            <a:custGeom>
              <a:avLst/>
              <a:gdLst/>
              <a:ahLst/>
              <a:cxnLst/>
              <a:rect l="l" t="t" r="r" b="b"/>
              <a:pathLst>
                <a:path w="3766184" h="922020">
                  <a:moveTo>
                    <a:pt x="0" y="153665"/>
                  </a:moveTo>
                  <a:lnTo>
                    <a:pt x="7833" y="105095"/>
                  </a:lnTo>
                  <a:lnTo>
                    <a:pt x="29648" y="62912"/>
                  </a:lnTo>
                  <a:lnTo>
                    <a:pt x="62912" y="29648"/>
                  </a:lnTo>
                  <a:lnTo>
                    <a:pt x="105094" y="7833"/>
                  </a:lnTo>
                  <a:lnTo>
                    <a:pt x="153664" y="0"/>
                  </a:lnTo>
                  <a:lnTo>
                    <a:pt x="3612068" y="0"/>
                  </a:lnTo>
                  <a:lnTo>
                    <a:pt x="3660638" y="7833"/>
                  </a:lnTo>
                  <a:lnTo>
                    <a:pt x="3702820" y="29648"/>
                  </a:lnTo>
                  <a:lnTo>
                    <a:pt x="3736084" y="62912"/>
                  </a:lnTo>
                  <a:lnTo>
                    <a:pt x="3757899" y="105095"/>
                  </a:lnTo>
                  <a:lnTo>
                    <a:pt x="3765733" y="153665"/>
                  </a:lnTo>
                  <a:lnTo>
                    <a:pt x="3765733" y="768308"/>
                  </a:lnTo>
                  <a:lnTo>
                    <a:pt x="3757899" y="816878"/>
                  </a:lnTo>
                  <a:lnTo>
                    <a:pt x="3736084" y="859061"/>
                  </a:lnTo>
                  <a:lnTo>
                    <a:pt x="3702820" y="892325"/>
                  </a:lnTo>
                  <a:lnTo>
                    <a:pt x="3660638" y="914140"/>
                  </a:lnTo>
                  <a:lnTo>
                    <a:pt x="3612068" y="921974"/>
                  </a:lnTo>
                  <a:lnTo>
                    <a:pt x="153664" y="921974"/>
                  </a:lnTo>
                  <a:lnTo>
                    <a:pt x="105094" y="914140"/>
                  </a:lnTo>
                  <a:lnTo>
                    <a:pt x="62912" y="892325"/>
                  </a:lnTo>
                  <a:lnTo>
                    <a:pt x="29648" y="859061"/>
                  </a:lnTo>
                  <a:lnTo>
                    <a:pt x="7833" y="816878"/>
                  </a:lnTo>
                  <a:lnTo>
                    <a:pt x="0" y="768308"/>
                  </a:lnTo>
                  <a:lnTo>
                    <a:pt x="0" y="15366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55"/>
            <p:cNvSpPr/>
            <p:nvPr/>
          </p:nvSpPr>
          <p:spPr>
            <a:xfrm>
              <a:off x="6108153" y="4175842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20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7"/>
                  </a:lnTo>
                  <a:lnTo>
                    <a:pt x="2754" y="21409"/>
                  </a:lnTo>
                  <a:lnTo>
                    <a:pt x="0" y="35054"/>
                  </a:lnTo>
                  <a:lnTo>
                    <a:pt x="0" y="175266"/>
                  </a:lnTo>
                  <a:lnTo>
                    <a:pt x="2754" y="188911"/>
                  </a:lnTo>
                  <a:lnTo>
                    <a:pt x="10266" y="200053"/>
                  </a:lnTo>
                  <a:lnTo>
                    <a:pt x="21408" y="207566"/>
                  </a:lnTo>
                  <a:lnTo>
                    <a:pt x="35053" y="210320"/>
                  </a:lnTo>
                  <a:lnTo>
                    <a:pt x="1246253" y="210320"/>
                  </a:lnTo>
                  <a:lnTo>
                    <a:pt x="1259897" y="207566"/>
                  </a:lnTo>
                  <a:lnTo>
                    <a:pt x="1271039" y="200053"/>
                  </a:lnTo>
                  <a:lnTo>
                    <a:pt x="1278552" y="188911"/>
                  </a:lnTo>
                  <a:lnTo>
                    <a:pt x="1281306" y="175266"/>
                  </a:lnTo>
                  <a:lnTo>
                    <a:pt x="1281306" y="35054"/>
                  </a:lnTo>
                  <a:lnTo>
                    <a:pt x="1278552" y="21409"/>
                  </a:lnTo>
                  <a:lnTo>
                    <a:pt x="1271039" y="10267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" name="object 56"/>
          <p:cNvSpPr txBox="1"/>
          <p:nvPr/>
        </p:nvSpPr>
        <p:spPr>
          <a:xfrm>
            <a:off x="6157423" y="4136961"/>
            <a:ext cx="118237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>
              <a:lnSpc>
                <a:spcPct val="1068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pil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3" name="object 57"/>
          <p:cNvGrpSpPr/>
          <p:nvPr/>
        </p:nvGrpSpPr>
        <p:grpSpPr>
          <a:xfrm>
            <a:off x="83840" y="1016767"/>
            <a:ext cx="8262620" cy="5748655"/>
            <a:chOff x="83840" y="1016767"/>
            <a:chExt cx="8262620" cy="5748655"/>
          </a:xfrm>
        </p:grpSpPr>
        <p:sp>
          <p:nvSpPr>
            <p:cNvPr id="64" name="object 58"/>
            <p:cNvSpPr/>
            <p:nvPr/>
          </p:nvSpPr>
          <p:spPr>
            <a:xfrm>
              <a:off x="96540" y="2143760"/>
              <a:ext cx="3291840" cy="406400"/>
            </a:xfrm>
            <a:custGeom>
              <a:avLst/>
              <a:gdLst/>
              <a:ahLst/>
              <a:cxnLst/>
              <a:rect l="l" t="t" r="r" b="b"/>
              <a:pathLst>
                <a:path w="3291840" h="406400">
                  <a:moveTo>
                    <a:pt x="0" y="67734"/>
                  </a:moveTo>
                  <a:lnTo>
                    <a:pt x="5322" y="41369"/>
                  </a:lnTo>
                  <a:lnTo>
                    <a:pt x="19838" y="19838"/>
                  </a:lnTo>
                  <a:lnTo>
                    <a:pt x="41369" y="5322"/>
                  </a:lnTo>
                  <a:lnTo>
                    <a:pt x="67734" y="0"/>
                  </a:lnTo>
                  <a:lnTo>
                    <a:pt x="3223604" y="0"/>
                  </a:lnTo>
                  <a:lnTo>
                    <a:pt x="3249968" y="5322"/>
                  </a:lnTo>
                  <a:lnTo>
                    <a:pt x="3271499" y="19838"/>
                  </a:lnTo>
                  <a:lnTo>
                    <a:pt x="3286015" y="41369"/>
                  </a:lnTo>
                  <a:lnTo>
                    <a:pt x="3291338" y="67734"/>
                  </a:lnTo>
                  <a:lnTo>
                    <a:pt x="3291338" y="338665"/>
                  </a:lnTo>
                  <a:lnTo>
                    <a:pt x="3286015" y="365030"/>
                  </a:lnTo>
                  <a:lnTo>
                    <a:pt x="3271499" y="386561"/>
                  </a:lnTo>
                  <a:lnTo>
                    <a:pt x="3249968" y="401077"/>
                  </a:lnTo>
                  <a:lnTo>
                    <a:pt x="3223604" y="406400"/>
                  </a:lnTo>
                  <a:lnTo>
                    <a:pt x="67734" y="406400"/>
                  </a:lnTo>
                  <a:lnTo>
                    <a:pt x="41369" y="401077"/>
                  </a:lnTo>
                  <a:lnTo>
                    <a:pt x="19838" y="386561"/>
                  </a:lnTo>
                  <a:lnTo>
                    <a:pt x="5322" y="365030"/>
                  </a:lnTo>
                  <a:lnTo>
                    <a:pt x="0" y="338665"/>
                  </a:lnTo>
                  <a:lnTo>
                    <a:pt x="0" y="6773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59"/>
            <p:cNvSpPr/>
            <p:nvPr/>
          </p:nvSpPr>
          <p:spPr>
            <a:xfrm>
              <a:off x="8022372" y="6418283"/>
              <a:ext cx="311785" cy="334645"/>
            </a:xfrm>
            <a:custGeom>
              <a:avLst/>
              <a:gdLst/>
              <a:ahLst/>
              <a:cxnLst/>
              <a:rect l="l" t="t" r="r" b="b"/>
              <a:pathLst>
                <a:path w="311784" h="334645">
                  <a:moveTo>
                    <a:pt x="0" y="51894"/>
                  </a:moveTo>
                  <a:lnTo>
                    <a:pt x="4078" y="31694"/>
                  </a:lnTo>
                  <a:lnTo>
                    <a:pt x="15199" y="15199"/>
                  </a:lnTo>
                  <a:lnTo>
                    <a:pt x="31694" y="4078"/>
                  </a:lnTo>
                  <a:lnTo>
                    <a:pt x="51894" y="0"/>
                  </a:lnTo>
                  <a:lnTo>
                    <a:pt x="259464" y="0"/>
                  </a:lnTo>
                  <a:lnTo>
                    <a:pt x="279664" y="4078"/>
                  </a:lnTo>
                  <a:lnTo>
                    <a:pt x="296159" y="15199"/>
                  </a:lnTo>
                  <a:lnTo>
                    <a:pt x="307280" y="31694"/>
                  </a:lnTo>
                  <a:lnTo>
                    <a:pt x="311359" y="51894"/>
                  </a:lnTo>
                  <a:lnTo>
                    <a:pt x="311359" y="282338"/>
                  </a:lnTo>
                  <a:lnTo>
                    <a:pt x="307280" y="302538"/>
                  </a:lnTo>
                  <a:lnTo>
                    <a:pt x="296159" y="319033"/>
                  </a:lnTo>
                  <a:lnTo>
                    <a:pt x="279664" y="330154"/>
                  </a:lnTo>
                  <a:lnTo>
                    <a:pt x="259464" y="334233"/>
                  </a:lnTo>
                  <a:lnTo>
                    <a:pt x="51894" y="334233"/>
                  </a:lnTo>
                  <a:lnTo>
                    <a:pt x="31694" y="330154"/>
                  </a:lnTo>
                  <a:lnTo>
                    <a:pt x="15199" y="319033"/>
                  </a:lnTo>
                  <a:lnTo>
                    <a:pt x="4078" y="302538"/>
                  </a:lnTo>
                  <a:lnTo>
                    <a:pt x="0" y="282338"/>
                  </a:lnTo>
                  <a:lnTo>
                    <a:pt x="0" y="51894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0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7" name="object 61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68" name="object 62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3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0" name="object 64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5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73" name="object 67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36950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sp>
          <p:nvSpPr>
            <p:cNvPr id="9" name="object 4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6"/>
          <p:cNvSpPr txBox="1"/>
          <p:nvPr/>
        </p:nvSpPr>
        <p:spPr>
          <a:xfrm>
            <a:off x="3779009" y="973728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3988559" y="1126128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198109" y="1837328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98109" y="2192928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3988559" y="2548528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88559" y="3259728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4407659" y="3793127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407659" y="4136027"/>
            <a:ext cx="1422400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617209" y="4555128"/>
            <a:ext cx="3308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617209" y="4732928"/>
            <a:ext cx="1422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3988559" y="4898027"/>
            <a:ext cx="3797935" cy="1092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413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&lt;/letStatement&gt;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&lt;/statements&gt;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2" name="object 17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85796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3" name="object 18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24" name="object 19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6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7" name="object 22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4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3" name="object 28"/>
          <p:cNvGrpSpPr/>
          <p:nvPr/>
        </p:nvGrpSpPr>
        <p:grpSpPr>
          <a:xfrm>
            <a:off x="2345644" y="824177"/>
            <a:ext cx="5944235" cy="5915025"/>
            <a:chOff x="2345644" y="824177"/>
            <a:chExt cx="5944235" cy="5915025"/>
          </a:xfrm>
        </p:grpSpPr>
        <p:sp>
          <p:nvSpPr>
            <p:cNvPr id="34" name="object 29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0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644" y="6473240"/>
              <a:ext cx="5943847" cy="265536"/>
            </a:xfrm>
            <a:prstGeom prst="rect">
              <a:avLst/>
            </a:prstGeom>
          </p:spPr>
        </p:pic>
      </p:grpSp>
      <p:sp>
        <p:nvSpPr>
          <p:cNvPr id="37" name="object 32"/>
          <p:cNvSpPr txBox="1"/>
          <p:nvPr/>
        </p:nvSpPr>
        <p:spPr>
          <a:xfrm>
            <a:off x="5642103" y="808771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8" name="object 33"/>
          <p:cNvGrpSpPr/>
          <p:nvPr/>
        </p:nvGrpSpPr>
        <p:grpSpPr>
          <a:xfrm>
            <a:off x="3762203" y="1377043"/>
            <a:ext cx="4073525" cy="1739900"/>
            <a:chOff x="3762203" y="1377043"/>
            <a:chExt cx="4073525" cy="1739900"/>
          </a:xfrm>
        </p:grpSpPr>
        <p:sp>
          <p:nvSpPr>
            <p:cNvPr id="39" name="object 34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5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0"/>
          <p:cNvSpPr txBox="1"/>
          <p:nvPr/>
        </p:nvSpPr>
        <p:spPr>
          <a:xfrm>
            <a:off x="6467750" y="2270107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6" name="object 41"/>
          <p:cNvGrpSpPr/>
          <p:nvPr/>
        </p:nvGrpSpPr>
        <p:grpSpPr>
          <a:xfrm>
            <a:off x="3779389" y="3312388"/>
            <a:ext cx="4327525" cy="2503170"/>
            <a:chOff x="3779389" y="3312388"/>
            <a:chExt cx="4327525" cy="2503170"/>
          </a:xfrm>
        </p:grpSpPr>
        <p:sp>
          <p:nvSpPr>
            <p:cNvPr id="47" name="object 42"/>
            <p:cNvSpPr/>
            <p:nvPr/>
          </p:nvSpPr>
          <p:spPr>
            <a:xfrm>
              <a:off x="4538916" y="4553973"/>
              <a:ext cx="3414395" cy="179070"/>
            </a:xfrm>
            <a:custGeom>
              <a:avLst/>
              <a:gdLst/>
              <a:ahLst/>
              <a:cxnLst/>
              <a:rect l="l" t="t" r="r" b="b"/>
              <a:pathLst>
                <a:path w="3414395" h="179070">
                  <a:moveTo>
                    <a:pt x="0" y="29836"/>
                  </a:moveTo>
                  <a:lnTo>
                    <a:pt x="2344" y="18222"/>
                  </a:lnTo>
                  <a:lnTo>
                    <a:pt x="8738" y="8738"/>
                  </a:lnTo>
                  <a:lnTo>
                    <a:pt x="18222" y="2344"/>
                  </a:lnTo>
                  <a:lnTo>
                    <a:pt x="29836" y="0"/>
                  </a:lnTo>
                  <a:lnTo>
                    <a:pt x="3384338" y="0"/>
                  </a:lnTo>
                  <a:lnTo>
                    <a:pt x="3395952" y="2344"/>
                  </a:lnTo>
                  <a:lnTo>
                    <a:pt x="3405436" y="8738"/>
                  </a:lnTo>
                  <a:lnTo>
                    <a:pt x="3411830" y="18222"/>
                  </a:lnTo>
                  <a:lnTo>
                    <a:pt x="3414175" y="29836"/>
                  </a:lnTo>
                  <a:lnTo>
                    <a:pt x="3414175" y="149191"/>
                  </a:lnTo>
                  <a:lnTo>
                    <a:pt x="3411830" y="160805"/>
                  </a:lnTo>
                  <a:lnTo>
                    <a:pt x="3405436" y="170289"/>
                  </a:lnTo>
                  <a:lnTo>
                    <a:pt x="3395952" y="176683"/>
                  </a:lnTo>
                  <a:lnTo>
                    <a:pt x="3384338" y="179028"/>
                  </a:lnTo>
                  <a:lnTo>
                    <a:pt x="29836" y="179028"/>
                  </a:lnTo>
                  <a:lnTo>
                    <a:pt x="18222" y="176683"/>
                  </a:lnTo>
                  <a:lnTo>
                    <a:pt x="8738" y="170289"/>
                  </a:lnTo>
                  <a:lnTo>
                    <a:pt x="2344" y="160805"/>
                  </a:lnTo>
                  <a:lnTo>
                    <a:pt x="0" y="149191"/>
                  </a:lnTo>
                  <a:lnTo>
                    <a:pt x="0" y="2983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3"/>
            <p:cNvSpPr/>
            <p:nvPr/>
          </p:nvSpPr>
          <p:spPr>
            <a:xfrm>
              <a:off x="6420031" y="4409265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4"/>
                  </a:lnTo>
                  <a:lnTo>
                    <a:pt x="0" y="27940"/>
                  </a:lnTo>
                  <a:lnTo>
                    <a:pt x="0" y="139697"/>
                  </a:lnTo>
                  <a:lnTo>
                    <a:pt x="2195" y="150573"/>
                  </a:lnTo>
                  <a:lnTo>
                    <a:pt x="8183" y="159455"/>
                  </a:lnTo>
                  <a:lnTo>
                    <a:pt x="17065" y="165442"/>
                  </a:lnTo>
                  <a:lnTo>
                    <a:pt x="27941" y="167638"/>
                  </a:lnTo>
                  <a:lnTo>
                    <a:pt x="936750" y="167638"/>
                  </a:lnTo>
                  <a:lnTo>
                    <a:pt x="947626" y="165442"/>
                  </a:lnTo>
                  <a:lnTo>
                    <a:pt x="956507" y="159455"/>
                  </a:lnTo>
                  <a:lnTo>
                    <a:pt x="962495" y="150573"/>
                  </a:lnTo>
                  <a:lnTo>
                    <a:pt x="964690" y="139697"/>
                  </a:lnTo>
                  <a:lnTo>
                    <a:pt x="964690" y="27940"/>
                  </a:lnTo>
                  <a:lnTo>
                    <a:pt x="962495" y="17064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4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5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4558624" y="4937582"/>
              <a:ext cx="3364229" cy="156845"/>
            </a:xfrm>
            <a:custGeom>
              <a:avLst/>
              <a:gdLst/>
              <a:ahLst/>
              <a:cxnLst/>
              <a:rect l="l" t="t" r="r" b="b"/>
              <a:pathLst>
                <a:path w="3364229" h="156845">
                  <a:moveTo>
                    <a:pt x="0" y="26069"/>
                  </a:moveTo>
                  <a:lnTo>
                    <a:pt x="2048" y="15922"/>
                  </a:lnTo>
                  <a:lnTo>
                    <a:pt x="7635" y="7635"/>
                  </a:lnTo>
                  <a:lnTo>
                    <a:pt x="15922" y="2048"/>
                  </a:lnTo>
                  <a:lnTo>
                    <a:pt x="26069" y="0"/>
                  </a:lnTo>
                  <a:lnTo>
                    <a:pt x="3337553" y="0"/>
                  </a:lnTo>
                  <a:lnTo>
                    <a:pt x="3347700" y="2048"/>
                  </a:lnTo>
                  <a:lnTo>
                    <a:pt x="3355987" y="7635"/>
                  </a:lnTo>
                  <a:lnTo>
                    <a:pt x="3361574" y="15922"/>
                  </a:lnTo>
                  <a:lnTo>
                    <a:pt x="3363623" y="26069"/>
                  </a:lnTo>
                  <a:lnTo>
                    <a:pt x="3363623" y="130346"/>
                  </a:lnTo>
                  <a:lnTo>
                    <a:pt x="3361574" y="140493"/>
                  </a:lnTo>
                  <a:lnTo>
                    <a:pt x="3355987" y="148780"/>
                  </a:lnTo>
                  <a:lnTo>
                    <a:pt x="3347700" y="154367"/>
                  </a:lnTo>
                  <a:lnTo>
                    <a:pt x="3337553" y="156416"/>
                  </a:lnTo>
                  <a:lnTo>
                    <a:pt x="26069" y="156416"/>
                  </a:lnTo>
                  <a:lnTo>
                    <a:pt x="15922" y="154367"/>
                  </a:lnTo>
                  <a:lnTo>
                    <a:pt x="7635" y="148780"/>
                  </a:lnTo>
                  <a:lnTo>
                    <a:pt x="2048" y="140493"/>
                  </a:lnTo>
                  <a:lnTo>
                    <a:pt x="0" y="130346"/>
                  </a:lnTo>
                  <a:lnTo>
                    <a:pt x="0" y="2606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6439739" y="4770262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5"/>
                  </a:lnTo>
                  <a:lnTo>
                    <a:pt x="0" y="27941"/>
                  </a:lnTo>
                  <a:lnTo>
                    <a:pt x="0" y="139698"/>
                  </a:lnTo>
                  <a:lnTo>
                    <a:pt x="2195" y="150574"/>
                  </a:lnTo>
                  <a:lnTo>
                    <a:pt x="8183" y="159456"/>
                  </a:lnTo>
                  <a:lnTo>
                    <a:pt x="17065" y="165444"/>
                  </a:lnTo>
                  <a:lnTo>
                    <a:pt x="27941" y="167640"/>
                  </a:lnTo>
                  <a:lnTo>
                    <a:pt x="936750" y="167640"/>
                  </a:lnTo>
                  <a:lnTo>
                    <a:pt x="947626" y="165444"/>
                  </a:lnTo>
                  <a:lnTo>
                    <a:pt x="956507" y="159456"/>
                  </a:lnTo>
                  <a:lnTo>
                    <a:pt x="962495" y="150574"/>
                  </a:lnTo>
                  <a:lnTo>
                    <a:pt x="964690" y="139698"/>
                  </a:lnTo>
                  <a:lnTo>
                    <a:pt x="964690" y="27941"/>
                  </a:lnTo>
                  <a:lnTo>
                    <a:pt x="962495" y="17065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48"/>
          <p:cNvSpPr txBox="1"/>
          <p:nvPr/>
        </p:nvSpPr>
        <p:spPr>
          <a:xfrm>
            <a:off x="6490508" y="4712859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5" name="object 49"/>
          <p:cNvGrpSpPr/>
          <p:nvPr/>
        </p:nvGrpSpPr>
        <p:grpSpPr>
          <a:xfrm>
            <a:off x="3967972" y="3595129"/>
            <a:ext cx="4091940" cy="2052320"/>
            <a:chOff x="3967972" y="3595129"/>
            <a:chExt cx="4091940" cy="2052320"/>
          </a:xfrm>
        </p:grpSpPr>
        <p:sp>
          <p:nvSpPr>
            <p:cNvPr id="56" name="object 50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1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2"/>
          <p:cNvSpPr txBox="1"/>
          <p:nvPr/>
        </p:nvSpPr>
        <p:spPr>
          <a:xfrm>
            <a:off x="5951674" y="3194061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9" name="object 53"/>
          <p:cNvGrpSpPr/>
          <p:nvPr/>
        </p:nvGrpSpPr>
        <p:grpSpPr>
          <a:xfrm>
            <a:off x="4223746" y="4175842"/>
            <a:ext cx="3791585" cy="1120775"/>
            <a:chOff x="4223746" y="4175842"/>
            <a:chExt cx="3791585" cy="1120775"/>
          </a:xfrm>
        </p:grpSpPr>
        <p:sp>
          <p:nvSpPr>
            <p:cNvPr id="60" name="object 54"/>
            <p:cNvSpPr/>
            <p:nvPr/>
          </p:nvSpPr>
          <p:spPr>
            <a:xfrm>
              <a:off x="4236446" y="4361949"/>
              <a:ext cx="3766185" cy="922019"/>
            </a:xfrm>
            <a:custGeom>
              <a:avLst/>
              <a:gdLst/>
              <a:ahLst/>
              <a:cxnLst/>
              <a:rect l="l" t="t" r="r" b="b"/>
              <a:pathLst>
                <a:path w="3766184" h="922020">
                  <a:moveTo>
                    <a:pt x="0" y="153665"/>
                  </a:moveTo>
                  <a:lnTo>
                    <a:pt x="7833" y="105095"/>
                  </a:lnTo>
                  <a:lnTo>
                    <a:pt x="29648" y="62912"/>
                  </a:lnTo>
                  <a:lnTo>
                    <a:pt x="62912" y="29648"/>
                  </a:lnTo>
                  <a:lnTo>
                    <a:pt x="105094" y="7833"/>
                  </a:lnTo>
                  <a:lnTo>
                    <a:pt x="153664" y="0"/>
                  </a:lnTo>
                  <a:lnTo>
                    <a:pt x="3612068" y="0"/>
                  </a:lnTo>
                  <a:lnTo>
                    <a:pt x="3660638" y="7833"/>
                  </a:lnTo>
                  <a:lnTo>
                    <a:pt x="3702820" y="29648"/>
                  </a:lnTo>
                  <a:lnTo>
                    <a:pt x="3736084" y="62912"/>
                  </a:lnTo>
                  <a:lnTo>
                    <a:pt x="3757899" y="105095"/>
                  </a:lnTo>
                  <a:lnTo>
                    <a:pt x="3765733" y="153665"/>
                  </a:lnTo>
                  <a:lnTo>
                    <a:pt x="3765733" y="768308"/>
                  </a:lnTo>
                  <a:lnTo>
                    <a:pt x="3757899" y="816878"/>
                  </a:lnTo>
                  <a:lnTo>
                    <a:pt x="3736084" y="859061"/>
                  </a:lnTo>
                  <a:lnTo>
                    <a:pt x="3702820" y="892325"/>
                  </a:lnTo>
                  <a:lnTo>
                    <a:pt x="3660638" y="914140"/>
                  </a:lnTo>
                  <a:lnTo>
                    <a:pt x="3612068" y="921974"/>
                  </a:lnTo>
                  <a:lnTo>
                    <a:pt x="153664" y="921974"/>
                  </a:lnTo>
                  <a:lnTo>
                    <a:pt x="105094" y="914140"/>
                  </a:lnTo>
                  <a:lnTo>
                    <a:pt x="62912" y="892325"/>
                  </a:lnTo>
                  <a:lnTo>
                    <a:pt x="29648" y="859061"/>
                  </a:lnTo>
                  <a:lnTo>
                    <a:pt x="7833" y="816878"/>
                  </a:lnTo>
                  <a:lnTo>
                    <a:pt x="0" y="768308"/>
                  </a:lnTo>
                  <a:lnTo>
                    <a:pt x="0" y="15366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55"/>
            <p:cNvSpPr/>
            <p:nvPr/>
          </p:nvSpPr>
          <p:spPr>
            <a:xfrm>
              <a:off x="6108153" y="4175842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20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7"/>
                  </a:lnTo>
                  <a:lnTo>
                    <a:pt x="2754" y="21409"/>
                  </a:lnTo>
                  <a:lnTo>
                    <a:pt x="0" y="35054"/>
                  </a:lnTo>
                  <a:lnTo>
                    <a:pt x="0" y="175266"/>
                  </a:lnTo>
                  <a:lnTo>
                    <a:pt x="2754" y="188911"/>
                  </a:lnTo>
                  <a:lnTo>
                    <a:pt x="10266" y="200053"/>
                  </a:lnTo>
                  <a:lnTo>
                    <a:pt x="21408" y="207566"/>
                  </a:lnTo>
                  <a:lnTo>
                    <a:pt x="35053" y="210320"/>
                  </a:lnTo>
                  <a:lnTo>
                    <a:pt x="1246253" y="210320"/>
                  </a:lnTo>
                  <a:lnTo>
                    <a:pt x="1259897" y="207566"/>
                  </a:lnTo>
                  <a:lnTo>
                    <a:pt x="1271039" y="200053"/>
                  </a:lnTo>
                  <a:lnTo>
                    <a:pt x="1278552" y="188911"/>
                  </a:lnTo>
                  <a:lnTo>
                    <a:pt x="1281306" y="175266"/>
                  </a:lnTo>
                  <a:lnTo>
                    <a:pt x="1281306" y="35054"/>
                  </a:lnTo>
                  <a:lnTo>
                    <a:pt x="1278552" y="21409"/>
                  </a:lnTo>
                  <a:lnTo>
                    <a:pt x="1271039" y="10267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" name="object 56"/>
          <p:cNvSpPr txBox="1"/>
          <p:nvPr/>
        </p:nvSpPr>
        <p:spPr>
          <a:xfrm>
            <a:off x="6157423" y="4136961"/>
            <a:ext cx="118237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>
              <a:lnSpc>
                <a:spcPct val="1068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pil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3" name="object 57"/>
          <p:cNvGrpSpPr/>
          <p:nvPr/>
        </p:nvGrpSpPr>
        <p:grpSpPr>
          <a:xfrm>
            <a:off x="83840" y="1016767"/>
            <a:ext cx="8262620" cy="5748655"/>
            <a:chOff x="83840" y="1016767"/>
            <a:chExt cx="8262620" cy="5748655"/>
          </a:xfrm>
        </p:grpSpPr>
        <p:sp>
          <p:nvSpPr>
            <p:cNvPr id="64" name="object 58"/>
            <p:cNvSpPr/>
            <p:nvPr/>
          </p:nvSpPr>
          <p:spPr>
            <a:xfrm>
              <a:off x="96540" y="2143760"/>
              <a:ext cx="3291840" cy="406400"/>
            </a:xfrm>
            <a:custGeom>
              <a:avLst/>
              <a:gdLst/>
              <a:ahLst/>
              <a:cxnLst/>
              <a:rect l="l" t="t" r="r" b="b"/>
              <a:pathLst>
                <a:path w="3291840" h="406400">
                  <a:moveTo>
                    <a:pt x="0" y="67734"/>
                  </a:moveTo>
                  <a:lnTo>
                    <a:pt x="5322" y="41369"/>
                  </a:lnTo>
                  <a:lnTo>
                    <a:pt x="19838" y="19838"/>
                  </a:lnTo>
                  <a:lnTo>
                    <a:pt x="41369" y="5322"/>
                  </a:lnTo>
                  <a:lnTo>
                    <a:pt x="67734" y="0"/>
                  </a:lnTo>
                  <a:lnTo>
                    <a:pt x="3223604" y="0"/>
                  </a:lnTo>
                  <a:lnTo>
                    <a:pt x="3249968" y="5322"/>
                  </a:lnTo>
                  <a:lnTo>
                    <a:pt x="3271499" y="19838"/>
                  </a:lnTo>
                  <a:lnTo>
                    <a:pt x="3286015" y="41369"/>
                  </a:lnTo>
                  <a:lnTo>
                    <a:pt x="3291338" y="67734"/>
                  </a:lnTo>
                  <a:lnTo>
                    <a:pt x="3291338" y="338665"/>
                  </a:lnTo>
                  <a:lnTo>
                    <a:pt x="3286015" y="365030"/>
                  </a:lnTo>
                  <a:lnTo>
                    <a:pt x="3271499" y="386561"/>
                  </a:lnTo>
                  <a:lnTo>
                    <a:pt x="3249968" y="401077"/>
                  </a:lnTo>
                  <a:lnTo>
                    <a:pt x="3223604" y="406400"/>
                  </a:lnTo>
                  <a:lnTo>
                    <a:pt x="67734" y="406400"/>
                  </a:lnTo>
                  <a:lnTo>
                    <a:pt x="41369" y="401077"/>
                  </a:lnTo>
                  <a:lnTo>
                    <a:pt x="19838" y="386561"/>
                  </a:lnTo>
                  <a:lnTo>
                    <a:pt x="5322" y="365030"/>
                  </a:lnTo>
                  <a:lnTo>
                    <a:pt x="0" y="338665"/>
                  </a:lnTo>
                  <a:lnTo>
                    <a:pt x="0" y="6773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59"/>
            <p:cNvSpPr/>
            <p:nvPr/>
          </p:nvSpPr>
          <p:spPr>
            <a:xfrm>
              <a:off x="8022372" y="6418283"/>
              <a:ext cx="311785" cy="334645"/>
            </a:xfrm>
            <a:custGeom>
              <a:avLst/>
              <a:gdLst/>
              <a:ahLst/>
              <a:cxnLst/>
              <a:rect l="l" t="t" r="r" b="b"/>
              <a:pathLst>
                <a:path w="311784" h="334645">
                  <a:moveTo>
                    <a:pt x="0" y="51894"/>
                  </a:moveTo>
                  <a:lnTo>
                    <a:pt x="4078" y="31694"/>
                  </a:lnTo>
                  <a:lnTo>
                    <a:pt x="15199" y="15199"/>
                  </a:lnTo>
                  <a:lnTo>
                    <a:pt x="31694" y="4078"/>
                  </a:lnTo>
                  <a:lnTo>
                    <a:pt x="51894" y="0"/>
                  </a:lnTo>
                  <a:lnTo>
                    <a:pt x="259464" y="0"/>
                  </a:lnTo>
                  <a:lnTo>
                    <a:pt x="279664" y="4078"/>
                  </a:lnTo>
                  <a:lnTo>
                    <a:pt x="296159" y="15199"/>
                  </a:lnTo>
                  <a:lnTo>
                    <a:pt x="307280" y="31694"/>
                  </a:lnTo>
                  <a:lnTo>
                    <a:pt x="311359" y="51894"/>
                  </a:lnTo>
                  <a:lnTo>
                    <a:pt x="311359" y="282338"/>
                  </a:lnTo>
                  <a:lnTo>
                    <a:pt x="307280" y="302538"/>
                  </a:lnTo>
                  <a:lnTo>
                    <a:pt x="296159" y="319033"/>
                  </a:lnTo>
                  <a:lnTo>
                    <a:pt x="279664" y="330154"/>
                  </a:lnTo>
                  <a:lnTo>
                    <a:pt x="259464" y="334233"/>
                  </a:lnTo>
                  <a:lnTo>
                    <a:pt x="51894" y="334233"/>
                  </a:lnTo>
                  <a:lnTo>
                    <a:pt x="31694" y="330154"/>
                  </a:lnTo>
                  <a:lnTo>
                    <a:pt x="15199" y="319033"/>
                  </a:lnTo>
                  <a:lnTo>
                    <a:pt x="4078" y="302538"/>
                  </a:lnTo>
                  <a:lnTo>
                    <a:pt x="0" y="282338"/>
                  </a:lnTo>
                  <a:lnTo>
                    <a:pt x="0" y="51894"/>
                  </a:lnTo>
                  <a:close/>
                </a:path>
              </a:pathLst>
            </a:custGeom>
            <a:ln w="25400">
              <a:solidFill>
                <a:srgbClr val="A7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0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7" name="object 61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68" name="object 62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3"/>
          <p:cNvSpPr txBox="1"/>
          <p:nvPr/>
        </p:nvSpPr>
        <p:spPr>
          <a:xfrm>
            <a:off x="6129348" y="1056084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0" name="object 64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5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73" name="object 67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137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6" name="object 2"/>
          <p:cNvGrpSpPr/>
          <p:nvPr/>
        </p:nvGrpSpPr>
        <p:grpSpPr>
          <a:xfrm>
            <a:off x="710766" y="744361"/>
            <a:ext cx="7578725" cy="5584825"/>
            <a:chOff x="790594" y="820784"/>
            <a:chExt cx="7578725" cy="5584825"/>
          </a:xfrm>
        </p:grpSpPr>
        <p:pic>
          <p:nvPicPr>
            <p:cNvPr id="8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2632" y="956732"/>
              <a:ext cx="4406900" cy="5418667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699181" y="897305"/>
            <a:ext cx="1143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908731" y="1049705"/>
            <a:ext cx="18415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18281" y="1760905"/>
            <a:ext cx="247015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118281" y="2116505"/>
            <a:ext cx="14224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3908731" y="2472105"/>
            <a:ext cx="2679700" cy="736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9100" algn="ctr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739264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R="12503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3908731" y="3183305"/>
            <a:ext cx="1422400" cy="558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4327831" y="3716704"/>
            <a:ext cx="2260600" cy="381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327831" y="4059604"/>
            <a:ext cx="1422400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537381" y="4478705"/>
            <a:ext cx="3308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4537381" y="4656505"/>
            <a:ext cx="1422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3699181" y="4821604"/>
            <a:ext cx="4007485" cy="1270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509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6413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6413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&lt;/letStatement&gt;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&lt;/statements&gt;</a:t>
            </a:r>
            <a:endParaRPr sz="1000" dirty="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3" name="object 18"/>
          <p:cNvSpPr txBox="1">
            <a:spLocks noGrp="1"/>
          </p:cNvSpPr>
          <p:nvPr>
            <p:ph type="title"/>
          </p:nvPr>
        </p:nvSpPr>
        <p:spPr>
          <a:xfrm>
            <a:off x="837111" y="222478"/>
            <a:ext cx="3071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24" name="object 19"/>
          <p:cNvGrpSpPr/>
          <p:nvPr/>
        </p:nvGrpSpPr>
        <p:grpSpPr>
          <a:xfrm>
            <a:off x="119138" y="596184"/>
            <a:ext cx="8634730" cy="3400425"/>
            <a:chOff x="198966" y="672607"/>
            <a:chExt cx="8634730" cy="3400425"/>
          </a:xfrm>
        </p:grpSpPr>
        <p:sp>
          <p:nvSpPr>
            <p:cNvPr id="25" name="object 20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6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27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28" name="object 23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25"/>
          <p:cNvSpPr txBox="1"/>
          <p:nvPr/>
        </p:nvSpPr>
        <p:spPr>
          <a:xfrm>
            <a:off x="522066" y="903775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417291" y="1418654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1196723" y="903775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33" name="object 28"/>
          <p:cNvSpPr txBox="1"/>
          <p:nvPr/>
        </p:nvSpPr>
        <p:spPr>
          <a:xfrm>
            <a:off x="207741" y="2055263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pic>
        <p:nvPicPr>
          <p:cNvPr id="34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65816" y="6396817"/>
            <a:ext cx="5943847" cy="265536"/>
          </a:xfrm>
          <a:prstGeom prst="rect">
            <a:avLst/>
          </a:prstGeom>
        </p:spPr>
      </p:pic>
      <p:grpSp>
        <p:nvGrpSpPr>
          <p:cNvPr id="35" name="object 30"/>
          <p:cNvGrpSpPr/>
          <p:nvPr/>
        </p:nvGrpSpPr>
        <p:grpSpPr>
          <a:xfrm>
            <a:off x="3515897" y="747754"/>
            <a:ext cx="4578350" cy="5420995"/>
            <a:chOff x="3595725" y="824177"/>
            <a:chExt cx="4578350" cy="5420995"/>
          </a:xfrm>
        </p:grpSpPr>
        <p:sp>
          <p:nvSpPr>
            <p:cNvPr id="36" name="object 31"/>
            <p:cNvSpPr/>
            <p:nvPr/>
          </p:nvSpPr>
          <p:spPr>
            <a:xfrm>
              <a:off x="3608425" y="963132"/>
              <a:ext cx="4552950" cy="5269230"/>
            </a:xfrm>
            <a:custGeom>
              <a:avLst/>
              <a:gdLst/>
              <a:ahLst/>
              <a:cxnLst/>
              <a:rect l="l" t="t" r="r" b="b"/>
              <a:pathLst>
                <a:path w="4552950" h="5269230">
                  <a:moveTo>
                    <a:pt x="0" y="440582"/>
                  </a:moveTo>
                  <a:lnTo>
                    <a:pt x="2585" y="392576"/>
                  </a:lnTo>
                  <a:lnTo>
                    <a:pt x="10161" y="346067"/>
                  </a:lnTo>
                  <a:lnTo>
                    <a:pt x="22461" y="301324"/>
                  </a:lnTo>
                  <a:lnTo>
                    <a:pt x="39214" y="258616"/>
                  </a:lnTo>
                  <a:lnTo>
                    <a:pt x="60152" y="218212"/>
                  </a:lnTo>
                  <a:lnTo>
                    <a:pt x="85006" y="180380"/>
                  </a:lnTo>
                  <a:lnTo>
                    <a:pt x="113508" y="145389"/>
                  </a:lnTo>
                  <a:lnTo>
                    <a:pt x="145389" y="113508"/>
                  </a:lnTo>
                  <a:lnTo>
                    <a:pt x="180380" y="85006"/>
                  </a:lnTo>
                  <a:lnTo>
                    <a:pt x="218212" y="60152"/>
                  </a:lnTo>
                  <a:lnTo>
                    <a:pt x="258616" y="39214"/>
                  </a:lnTo>
                  <a:lnTo>
                    <a:pt x="301324" y="22461"/>
                  </a:lnTo>
                  <a:lnTo>
                    <a:pt x="346067" y="10161"/>
                  </a:lnTo>
                  <a:lnTo>
                    <a:pt x="392576" y="2585"/>
                  </a:lnTo>
                  <a:lnTo>
                    <a:pt x="440583" y="0"/>
                  </a:lnTo>
                  <a:lnTo>
                    <a:pt x="4112311" y="0"/>
                  </a:lnTo>
                  <a:lnTo>
                    <a:pt x="4160317" y="2585"/>
                  </a:lnTo>
                  <a:lnTo>
                    <a:pt x="4206826" y="10161"/>
                  </a:lnTo>
                  <a:lnTo>
                    <a:pt x="4251569" y="22461"/>
                  </a:lnTo>
                  <a:lnTo>
                    <a:pt x="4294277" y="39214"/>
                  </a:lnTo>
                  <a:lnTo>
                    <a:pt x="4334681" y="60152"/>
                  </a:lnTo>
                  <a:lnTo>
                    <a:pt x="4372513" y="85006"/>
                  </a:lnTo>
                  <a:lnTo>
                    <a:pt x="4407504" y="113508"/>
                  </a:lnTo>
                  <a:lnTo>
                    <a:pt x="4439385" y="145389"/>
                  </a:lnTo>
                  <a:lnTo>
                    <a:pt x="4467887" y="180380"/>
                  </a:lnTo>
                  <a:lnTo>
                    <a:pt x="4492741" y="218212"/>
                  </a:lnTo>
                  <a:lnTo>
                    <a:pt x="4513679" y="258616"/>
                  </a:lnTo>
                  <a:lnTo>
                    <a:pt x="4530432" y="301324"/>
                  </a:lnTo>
                  <a:lnTo>
                    <a:pt x="4542732" y="346067"/>
                  </a:lnTo>
                  <a:lnTo>
                    <a:pt x="4550308" y="392576"/>
                  </a:lnTo>
                  <a:lnTo>
                    <a:pt x="4552894" y="440582"/>
                  </a:lnTo>
                  <a:lnTo>
                    <a:pt x="4552894" y="4828158"/>
                  </a:lnTo>
                  <a:lnTo>
                    <a:pt x="4550308" y="4876164"/>
                  </a:lnTo>
                  <a:lnTo>
                    <a:pt x="4542732" y="4922673"/>
                  </a:lnTo>
                  <a:lnTo>
                    <a:pt x="4530432" y="4967416"/>
                  </a:lnTo>
                  <a:lnTo>
                    <a:pt x="4513679" y="5010124"/>
                  </a:lnTo>
                  <a:lnTo>
                    <a:pt x="4492741" y="5050528"/>
                  </a:lnTo>
                  <a:lnTo>
                    <a:pt x="4467887" y="5088360"/>
                  </a:lnTo>
                  <a:lnTo>
                    <a:pt x="4439385" y="5123351"/>
                  </a:lnTo>
                  <a:lnTo>
                    <a:pt x="4407504" y="5155232"/>
                  </a:lnTo>
                  <a:lnTo>
                    <a:pt x="4372513" y="5183734"/>
                  </a:lnTo>
                  <a:lnTo>
                    <a:pt x="4334681" y="5208588"/>
                  </a:lnTo>
                  <a:lnTo>
                    <a:pt x="4294277" y="5229526"/>
                  </a:lnTo>
                  <a:lnTo>
                    <a:pt x="4251569" y="5246279"/>
                  </a:lnTo>
                  <a:lnTo>
                    <a:pt x="4206826" y="5258579"/>
                  </a:lnTo>
                  <a:lnTo>
                    <a:pt x="4160317" y="5266155"/>
                  </a:lnTo>
                  <a:lnTo>
                    <a:pt x="4112311" y="5268741"/>
                  </a:lnTo>
                  <a:lnTo>
                    <a:pt x="440583" y="5268741"/>
                  </a:lnTo>
                  <a:lnTo>
                    <a:pt x="392576" y="5266155"/>
                  </a:lnTo>
                  <a:lnTo>
                    <a:pt x="346067" y="5258579"/>
                  </a:lnTo>
                  <a:lnTo>
                    <a:pt x="301324" y="5246279"/>
                  </a:lnTo>
                  <a:lnTo>
                    <a:pt x="258616" y="5229526"/>
                  </a:lnTo>
                  <a:lnTo>
                    <a:pt x="218212" y="5208588"/>
                  </a:lnTo>
                  <a:lnTo>
                    <a:pt x="180380" y="5183734"/>
                  </a:lnTo>
                  <a:lnTo>
                    <a:pt x="145389" y="5155232"/>
                  </a:lnTo>
                  <a:lnTo>
                    <a:pt x="113508" y="5123351"/>
                  </a:lnTo>
                  <a:lnTo>
                    <a:pt x="85006" y="5088360"/>
                  </a:lnTo>
                  <a:lnTo>
                    <a:pt x="60152" y="5050528"/>
                  </a:lnTo>
                  <a:lnTo>
                    <a:pt x="39214" y="5010124"/>
                  </a:lnTo>
                  <a:lnTo>
                    <a:pt x="22461" y="4967416"/>
                  </a:lnTo>
                  <a:lnTo>
                    <a:pt x="10161" y="4922673"/>
                  </a:lnTo>
                  <a:lnTo>
                    <a:pt x="2585" y="4876164"/>
                  </a:lnTo>
                  <a:lnTo>
                    <a:pt x="0" y="4828158"/>
                  </a:lnTo>
                  <a:lnTo>
                    <a:pt x="0" y="440582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2"/>
            <p:cNvSpPr/>
            <p:nvPr/>
          </p:nvSpPr>
          <p:spPr>
            <a:xfrm>
              <a:off x="5397760" y="824177"/>
              <a:ext cx="1968500" cy="222885"/>
            </a:xfrm>
            <a:custGeom>
              <a:avLst/>
              <a:gdLst/>
              <a:ahLst/>
              <a:cxnLst/>
              <a:rect l="l" t="t" r="r" b="b"/>
              <a:pathLst>
                <a:path w="1968500" h="222884">
                  <a:moveTo>
                    <a:pt x="1931229" y="0"/>
                  </a:moveTo>
                  <a:lnTo>
                    <a:pt x="37050" y="0"/>
                  </a:lnTo>
                  <a:lnTo>
                    <a:pt x="22629" y="2911"/>
                  </a:lnTo>
                  <a:lnTo>
                    <a:pt x="10852" y="10852"/>
                  </a:lnTo>
                  <a:lnTo>
                    <a:pt x="2911" y="22629"/>
                  </a:lnTo>
                  <a:lnTo>
                    <a:pt x="0" y="37052"/>
                  </a:lnTo>
                  <a:lnTo>
                    <a:pt x="0" y="185254"/>
                  </a:lnTo>
                  <a:lnTo>
                    <a:pt x="2911" y="199676"/>
                  </a:lnTo>
                  <a:lnTo>
                    <a:pt x="10852" y="211453"/>
                  </a:lnTo>
                  <a:lnTo>
                    <a:pt x="22629" y="219394"/>
                  </a:lnTo>
                  <a:lnTo>
                    <a:pt x="37050" y="222305"/>
                  </a:lnTo>
                  <a:lnTo>
                    <a:pt x="1931229" y="222305"/>
                  </a:lnTo>
                  <a:lnTo>
                    <a:pt x="1945651" y="219394"/>
                  </a:lnTo>
                  <a:lnTo>
                    <a:pt x="1957428" y="211453"/>
                  </a:lnTo>
                  <a:lnTo>
                    <a:pt x="1965368" y="199676"/>
                  </a:lnTo>
                  <a:lnTo>
                    <a:pt x="1968280" y="185254"/>
                  </a:lnTo>
                  <a:lnTo>
                    <a:pt x="1968280" y="37052"/>
                  </a:lnTo>
                  <a:lnTo>
                    <a:pt x="1965368" y="22629"/>
                  </a:lnTo>
                  <a:lnTo>
                    <a:pt x="1957428" y="10852"/>
                  </a:lnTo>
                  <a:lnTo>
                    <a:pt x="1945651" y="2911"/>
                  </a:lnTo>
                  <a:lnTo>
                    <a:pt x="193122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3"/>
          <p:cNvSpPr txBox="1"/>
          <p:nvPr/>
        </p:nvSpPr>
        <p:spPr>
          <a:xfrm>
            <a:off x="5562275" y="732348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compileWhileStatement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9" name="object 34"/>
          <p:cNvGrpSpPr/>
          <p:nvPr/>
        </p:nvGrpSpPr>
        <p:grpSpPr>
          <a:xfrm>
            <a:off x="3682375" y="1300620"/>
            <a:ext cx="4073525" cy="1739900"/>
            <a:chOff x="3762203" y="1377043"/>
            <a:chExt cx="4073525" cy="1739900"/>
          </a:xfrm>
        </p:grpSpPr>
        <p:sp>
          <p:nvSpPr>
            <p:cNvPr id="40" name="object 35"/>
            <p:cNvSpPr/>
            <p:nvPr/>
          </p:nvSpPr>
          <p:spPr>
            <a:xfrm>
              <a:off x="3774903" y="1518744"/>
              <a:ext cx="4048125" cy="1585595"/>
            </a:xfrm>
            <a:custGeom>
              <a:avLst/>
              <a:gdLst/>
              <a:ahLst/>
              <a:cxnLst/>
              <a:rect l="l" t="t" r="r" b="b"/>
              <a:pathLst>
                <a:path w="4048125" h="1585595">
                  <a:moveTo>
                    <a:pt x="0" y="264244"/>
                  </a:moveTo>
                  <a:lnTo>
                    <a:pt x="4257" y="216746"/>
                  </a:lnTo>
                  <a:lnTo>
                    <a:pt x="16531" y="172041"/>
                  </a:lnTo>
                  <a:lnTo>
                    <a:pt x="36077" y="130875"/>
                  </a:lnTo>
                  <a:lnTo>
                    <a:pt x="62147" y="93995"/>
                  </a:lnTo>
                  <a:lnTo>
                    <a:pt x="93995" y="62147"/>
                  </a:lnTo>
                  <a:lnTo>
                    <a:pt x="130875" y="36077"/>
                  </a:lnTo>
                  <a:lnTo>
                    <a:pt x="172041" y="16531"/>
                  </a:lnTo>
                  <a:lnTo>
                    <a:pt x="216746" y="4257"/>
                  </a:lnTo>
                  <a:lnTo>
                    <a:pt x="264244" y="0"/>
                  </a:lnTo>
                  <a:lnTo>
                    <a:pt x="3783354" y="0"/>
                  </a:lnTo>
                  <a:lnTo>
                    <a:pt x="3830852" y="4257"/>
                  </a:lnTo>
                  <a:lnTo>
                    <a:pt x="3875557" y="16531"/>
                  </a:lnTo>
                  <a:lnTo>
                    <a:pt x="3916723" y="36077"/>
                  </a:lnTo>
                  <a:lnTo>
                    <a:pt x="3953603" y="62147"/>
                  </a:lnTo>
                  <a:lnTo>
                    <a:pt x="3985451" y="93995"/>
                  </a:lnTo>
                  <a:lnTo>
                    <a:pt x="4011521" y="130875"/>
                  </a:lnTo>
                  <a:lnTo>
                    <a:pt x="4031067" y="172041"/>
                  </a:lnTo>
                  <a:lnTo>
                    <a:pt x="4043341" y="216746"/>
                  </a:lnTo>
                  <a:lnTo>
                    <a:pt x="4047599" y="264244"/>
                  </a:lnTo>
                  <a:lnTo>
                    <a:pt x="4047599" y="1321189"/>
                  </a:lnTo>
                  <a:lnTo>
                    <a:pt x="4043341" y="1368687"/>
                  </a:lnTo>
                  <a:lnTo>
                    <a:pt x="4031067" y="1413392"/>
                  </a:lnTo>
                  <a:lnTo>
                    <a:pt x="4011521" y="1454558"/>
                  </a:lnTo>
                  <a:lnTo>
                    <a:pt x="3985451" y="1491438"/>
                  </a:lnTo>
                  <a:lnTo>
                    <a:pt x="3953603" y="1523287"/>
                  </a:lnTo>
                  <a:lnTo>
                    <a:pt x="3916723" y="1549356"/>
                  </a:lnTo>
                  <a:lnTo>
                    <a:pt x="3875557" y="1568902"/>
                  </a:lnTo>
                  <a:lnTo>
                    <a:pt x="3830852" y="1581176"/>
                  </a:lnTo>
                  <a:lnTo>
                    <a:pt x="3783354" y="1585434"/>
                  </a:lnTo>
                  <a:lnTo>
                    <a:pt x="264244" y="1585434"/>
                  </a:lnTo>
                  <a:lnTo>
                    <a:pt x="216746" y="1581176"/>
                  </a:lnTo>
                  <a:lnTo>
                    <a:pt x="172041" y="1568902"/>
                  </a:lnTo>
                  <a:lnTo>
                    <a:pt x="130875" y="1549356"/>
                  </a:lnTo>
                  <a:lnTo>
                    <a:pt x="93995" y="1523287"/>
                  </a:lnTo>
                  <a:lnTo>
                    <a:pt x="62147" y="1491438"/>
                  </a:lnTo>
                  <a:lnTo>
                    <a:pt x="36077" y="1454558"/>
                  </a:lnTo>
                  <a:lnTo>
                    <a:pt x="16531" y="1413392"/>
                  </a:lnTo>
                  <a:lnTo>
                    <a:pt x="4257" y="1368687"/>
                  </a:lnTo>
                  <a:lnTo>
                    <a:pt x="0" y="1321189"/>
                  </a:lnTo>
                  <a:lnTo>
                    <a:pt x="0" y="26424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6"/>
            <p:cNvSpPr/>
            <p:nvPr/>
          </p:nvSpPr>
          <p:spPr>
            <a:xfrm>
              <a:off x="6080079" y="1377043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19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6"/>
                  </a:lnTo>
                  <a:lnTo>
                    <a:pt x="2754" y="21408"/>
                  </a:lnTo>
                  <a:lnTo>
                    <a:pt x="0" y="35053"/>
                  </a:lnTo>
                  <a:lnTo>
                    <a:pt x="0" y="175266"/>
                  </a:lnTo>
                  <a:lnTo>
                    <a:pt x="2754" y="188910"/>
                  </a:lnTo>
                  <a:lnTo>
                    <a:pt x="10266" y="200052"/>
                  </a:lnTo>
                  <a:lnTo>
                    <a:pt x="21408" y="207565"/>
                  </a:lnTo>
                  <a:lnTo>
                    <a:pt x="35053" y="210319"/>
                  </a:lnTo>
                  <a:lnTo>
                    <a:pt x="1246253" y="210319"/>
                  </a:lnTo>
                  <a:lnTo>
                    <a:pt x="1259897" y="207565"/>
                  </a:lnTo>
                  <a:lnTo>
                    <a:pt x="1271039" y="200052"/>
                  </a:lnTo>
                  <a:lnTo>
                    <a:pt x="1278552" y="188910"/>
                  </a:lnTo>
                  <a:lnTo>
                    <a:pt x="1281306" y="175266"/>
                  </a:lnTo>
                  <a:lnTo>
                    <a:pt x="1281306" y="35053"/>
                  </a:lnTo>
                  <a:lnTo>
                    <a:pt x="1278552" y="21408"/>
                  </a:lnTo>
                  <a:lnTo>
                    <a:pt x="1271039" y="10266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37"/>
            <p:cNvSpPr/>
            <p:nvPr/>
          </p:nvSpPr>
          <p:spPr>
            <a:xfrm>
              <a:off x="4158780" y="1690557"/>
              <a:ext cx="3414395" cy="555625"/>
            </a:xfrm>
            <a:custGeom>
              <a:avLst/>
              <a:gdLst/>
              <a:ahLst/>
              <a:cxnLst/>
              <a:rect l="l" t="t" r="r" b="b"/>
              <a:pathLst>
                <a:path w="3414395" h="555625">
                  <a:moveTo>
                    <a:pt x="0" y="92545"/>
                  </a:moveTo>
                  <a:lnTo>
                    <a:pt x="7272" y="56522"/>
                  </a:lnTo>
                  <a:lnTo>
                    <a:pt x="27105" y="27106"/>
                  </a:lnTo>
                  <a:lnTo>
                    <a:pt x="56522" y="7272"/>
                  </a:lnTo>
                  <a:lnTo>
                    <a:pt x="92545" y="0"/>
                  </a:lnTo>
                  <a:lnTo>
                    <a:pt x="3321629" y="0"/>
                  </a:lnTo>
                  <a:lnTo>
                    <a:pt x="3357652" y="7272"/>
                  </a:lnTo>
                  <a:lnTo>
                    <a:pt x="3387069" y="27106"/>
                  </a:lnTo>
                  <a:lnTo>
                    <a:pt x="3406902" y="56522"/>
                  </a:lnTo>
                  <a:lnTo>
                    <a:pt x="3414175" y="92545"/>
                  </a:lnTo>
                  <a:lnTo>
                    <a:pt x="3414175" y="462721"/>
                  </a:lnTo>
                  <a:lnTo>
                    <a:pt x="3406902" y="498744"/>
                  </a:lnTo>
                  <a:lnTo>
                    <a:pt x="3387069" y="528161"/>
                  </a:lnTo>
                  <a:lnTo>
                    <a:pt x="3357652" y="547994"/>
                  </a:lnTo>
                  <a:lnTo>
                    <a:pt x="3321629" y="555267"/>
                  </a:lnTo>
                  <a:lnTo>
                    <a:pt x="92545" y="555267"/>
                  </a:lnTo>
                  <a:lnTo>
                    <a:pt x="56522" y="547994"/>
                  </a:lnTo>
                  <a:lnTo>
                    <a:pt x="27105" y="528161"/>
                  </a:lnTo>
                  <a:lnTo>
                    <a:pt x="7272" y="498744"/>
                  </a:lnTo>
                  <a:lnTo>
                    <a:pt x="0" y="462721"/>
                  </a:lnTo>
                  <a:lnTo>
                    <a:pt x="0" y="9254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38"/>
            <p:cNvSpPr/>
            <p:nvPr/>
          </p:nvSpPr>
          <p:spPr>
            <a:xfrm>
              <a:off x="6405261" y="1630264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6"/>
                  </a:lnTo>
                  <a:lnTo>
                    <a:pt x="2923" y="22720"/>
                  </a:lnTo>
                  <a:lnTo>
                    <a:pt x="0" y="37200"/>
                  </a:lnTo>
                  <a:lnTo>
                    <a:pt x="0" y="186000"/>
                  </a:lnTo>
                  <a:lnTo>
                    <a:pt x="2923" y="200480"/>
                  </a:lnTo>
                  <a:lnTo>
                    <a:pt x="10895" y="212304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4"/>
                  </a:lnTo>
                  <a:lnTo>
                    <a:pt x="961767" y="200480"/>
                  </a:lnTo>
                  <a:lnTo>
                    <a:pt x="964690" y="186000"/>
                  </a:lnTo>
                  <a:lnTo>
                    <a:pt x="964690" y="37200"/>
                  </a:lnTo>
                  <a:lnTo>
                    <a:pt x="961767" y="22720"/>
                  </a:lnTo>
                  <a:lnTo>
                    <a:pt x="953795" y="10896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39"/>
            <p:cNvSpPr/>
            <p:nvPr/>
          </p:nvSpPr>
          <p:spPr>
            <a:xfrm>
              <a:off x="4158780" y="2408768"/>
              <a:ext cx="3400425" cy="542925"/>
            </a:xfrm>
            <a:custGeom>
              <a:avLst/>
              <a:gdLst/>
              <a:ahLst/>
              <a:cxnLst/>
              <a:rect l="l" t="t" r="r" b="b"/>
              <a:pathLst>
                <a:path w="3400425" h="542925">
                  <a:moveTo>
                    <a:pt x="0" y="90427"/>
                  </a:moveTo>
                  <a:lnTo>
                    <a:pt x="7106" y="55228"/>
                  </a:lnTo>
                  <a:lnTo>
                    <a:pt x="26485" y="26485"/>
                  </a:lnTo>
                  <a:lnTo>
                    <a:pt x="55228" y="7106"/>
                  </a:lnTo>
                  <a:lnTo>
                    <a:pt x="90426" y="0"/>
                  </a:lnTo>
                  <a:lnTo>
                    <a:pt x="3309637" y="0"/>
                  </a:lnTo>
                  <a:lnTo>
                    <a:pt x="3344835" y="7106"/>
                  </a:lnTo>
                  <a:lnTo>
                    <a:pt x="3373578" y="26485"/>
                  </a:lnTo>
                  <a:lnTo>
                    <a:pt x="3392957" y="55228"/>
                  </a:lnTo>
                  <a:lnTo>
                    <a:pt x="3400064" y="90427"/>
                  </a:lnTo>
                  <a:lnTo>
                    <a:pt x="3400064" y="452124"/>
                  </a:lnTo>
                  <a:lnTo>
                    <a:pt x="3392957" y="487322"/>
                  </a:lnTo>
                  <a:lnTo>
                    <a:pt x="3373578" y="516065"/>
                  </a:lnTo>
                  <a:lnTo>
                    <a:pt x="3344835" y="535444"/>
                  </a:lnTo>
                  <a:lnTo>
                    <a:pt x="3309637" y="542551"/>
                  </a:lnTo>
                  <a:lnTo>
                    <a:pt x="90426" y="542551"/>
                  </a:lnTo>
                  <a:lnTo>
                    <a:pt x="55228" y="535444"/>
                  </a:lnTo>
                  <a:lnTo>
                    <a:pt x="26485" y="516065"/>
                  </a:lnTo>
                  <a:lnTo>
                    <a:pt x="7106" y="487322"/>
                  </a:lnTo>
                  <a:lnTo>
                    <a:pt x="0" y="452124"/>
                  </a:lnTo>
                  <a:lnTo>
                    <a:pt x="0" y="90427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0"/>
            <p:cNvSpPr/>
            <p:nvPr/>
          </p:nvSpPr>
          <p:spPr>
            <a:xfrm>
              <a:off x="6409841" y="2292573"/>
              <a:ext cx="965200" cy="223520"/>
            </a:xfrm>
            <a:custGeom>
              <a:avLst/>
              <a:gdLst/>
              <a:ahLst/>
              <a:cxnLst/>
              <a:rect l="l" t="t" r="r" b="b"/>
              <a:pathLst>
                <a:path w="965200" h="223519">
                  <a:moveTo>
                    <a:pt x="927489" y="0"/>
                  </a:moveTo>
                  <a:lnTo>
                    <a:pt x="37199" y="0"/>
                  </a:lnTo>
                  <a:lnTo>
                    <a:pt x="22719" y="2923"/>
                  </a:lnTo>
                  <a:lnTo>
                    <a:pt x="10895" y="10895"/>
                  </a:lnTo>
                  <a:lnTo>
                    <a:pt x="2923" y="22719"/>
                  </a:lnTo>
                  <a:lnTo>
                    <a:pt x="0" y="37199"/>
                  </a:lnTo>
                  <a:lnTo>
                    <a:pt x="0" y="185999"/>
                  </a:lnTo>
                  <a:lnTo>
                    <a:pt x="2923" y="200479"/>
                  </a:lnTo>
                  <a:lnTo>
                    <a:pt x="10895" y="212303"/>
                  </a:lnTo>
                  <a:lnTo>
                    <a:pt x="22719" y="220276"/>
                  </a:lnTo>
                  <a:lnTo>
                    <a:pt x="37199" y="223199"/>
                  </a:lnTo>
                  <a:lnTo>
                    <a:pt x="927489" y="223199"/>
                  </a:lnTo>
                  <a:lnTo>
                    <a:pt x="941970" y="220276"/>
                  </a:lnTo>
                  <a:lnTo>
                    <a:pt x="953795" y="212303"/>
                  </a:lnTo>
                  <a:lnTo>
                    <a:pt x="961767" y="200479"/>
                  </a:lnTo>
                  <a:lnTo>
                    <a:pt x="964690" y="185999"/>
                  </a:lnTo>
                  <a:lnTo>
                    <a:pt x="964690" y="37199"/>
                  </a:lnTo>
                  <a:lnTo>
                    <a:pt x="961767" y="22719"/>
                  </a:lnTo>
                  <a:lnTo>
                    <a:pt x="953795" y="10895"/>
                  </a:lnTo>
                  <a:lnTo>
                    <a:pt x="941970" y="2923"/>
                  </a:lnTo>
                  <a:lnTo>
                    <a:pt x="927489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6" name="object 41"/>
          <p:cNvSpPr txBox="1"/>
          <p:nvPr/>
        </p:nvSpPr>
        <p:spPr>
          <a:xfrm>
            <a:off x="6387922" y="2193684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7" name="object 42"/>
          <p:cNvGrpSpPr/>
          <p:nvPr/>
        </p:nvGrpSpPr>
        <p:grpSpPr>
          <a:xfrm>
            <a:off x="3699561" y="3235965"/>
            <a:ext cx="4327525" cy="2503170"/>
            <a:chOff x="3779389" y="3312388"/>
            <a:chExt cx="4327525" cy="2503170"/>
          </a:xfrm>
        </p:grpSpPr>
        <p:sp>
          <p:nvSpPr>
            <p:cNvPr id="48" name="object 43"/>
            <p:cNvSpPr/>
            <p:nvPr/>
          </p:nvSpPr>
          <p:spPr>
            <a:xfrm>
              <a:off x="4538916" y="4553973"/>
              <a:ext cx="3414395" cy="179070"/>
            </a:xfrm>
            <a:custGeom>
              <a:avLst/>
              <a:gdLst/>
              <a:ahLst/>
              <a:cxnLst/>
              <a:rect l="l" t="t" r="r" b="b"/>
              <a:pathLst>
                <a:path w="3414395" h="179070">
                  <a:moveTo>
                    <a:pt x="0" y="29836"/>
                  </a:moveTo>
                  <a:lnTo>
                    <a:pt x="2344" y="18222"/>
                  </a:lnTo>
                  <a:lnTo>
                    <a:pt x="8738" y="8738"/>
                  </a:lnTo>
                  <a:lnTo>
                    <a:pt x="18222" y="2344"/>
                  </a:lnTo>
                  <a:lnTo>
                    <a:pt x="29836" y="0"/>
                  </a:lnTo>
                  <a:lnTo>
                    <a:pt x="3384338" y="0"/>
                  </a:lnTo>
                  <a:lnTo>
                    <a:pt x="3395952" y="2344"/>
                  </a:lnTo>
                  <a:lnTo>
                    <a:pt x="3405436" y="8738"/>
                  </a:lnTo>
                  <a:lnTo>
                    <a:pt x="3411830" y="18222"/>
                  </a:lnTo>
                  <a:lnTo>
                    <a:pt x="3414175" y="29836"/>
                  </a:lnTo>
                  <a:lnTo>
                    <a:pt x="3414175" y="149191"/>
                  </a:lnTo>
                  <a:lnTo>
                    <a:pt x="3411830" y="160805"/>
                  </a:lnTo>
                  <a:lnTo>
                    <a:pt x="3405436" y="170289"/>
                  </a:lnTo>
                  <a:lnTo>
                    <a:pt x="3395952" y="176683"/>
                  </a:lnTo>
                  <a:lnTo>
                    <a:pt x="3384338" y="179028"/>
                  </a:lnTo>
                  <a:lnTo>
                    <a:pt x="29836" y="179028"/>
                  </a:lnTo>
                  <a:lnTo>
                    <a:pt x="18222" y="176683"/>
                  </a:lnTo>
                  <a:lnTo>
                    <a:pt x="8738" y="170289"/>
                  </a:lnTo>
                  <a:lnTo>
                    <a:pt x="2344" y="160805"/>
                  </a:lnTo>
                  <a:lnTo>
                    <a:pt x="0" y="149191"/>
                  </a:lnTo>
                  <a:lnTo>
                    <a:pt x="0" y="2983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4"/>
            <p:cNvSpPr/>
            <p:nvPr/>
          </p:nvSpPr>
          <p:spPr>
            <a:xfrm>
              <a:off x="6420031" y="4409265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4"/>
                  </a:lnTo>
                  <a:lnTo>
                    <a:pt x="0" y="27940"/>
                  </a:lnTo>
                  <a:lnTo>
                    <a:pt x="0" y="139697"/>
                  </a:lnTo>
                  <a:lnTo>
                    <a:pt x="2195" y="150573"/>
                  </a:lnTo>
                  <a:lnTo>
                    <a:pt x="8183" y="159455"/>
                  </a:lnTo>
                  <a:lnTo>
                    <a:pt x="17065" y="165442"/>
                  </a:lnTo>
                  <a:lnTo>
                    <a:pt x="27941" y="167638"/>
                  </a:lnTo>
                  <a:lnTo>
                    <a:pt x="936750" y="167638"/>
                  </a:lnTo>
                  <a:lnTo>
                    <a:pt x="947626" y="165442"/>
                  </a:lnTo>
                  <a:lnTo>
                    <a:pt x="956507" y="159455"/>
                  </a:lnTo>
                  <a:lnTo>
                    <a:pt x="962495" y="150573"/>
                  </a:lnTo>
                  <a:lnTo>
                    <a:pt x="964690" y="139697"/>
                  </a:lnTo>
                  <a:lnTo>
                    <a:pt x="964690" y="27940"/>
                  </a:lnTo>
                  <a:lnTo>
                    <a:pt x="962495" y="17064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5"/>
            <p:cNvSpPr/>
            <p:nvPr/>
          </p:nvSpPr>
          <p:spPr>
            <a:xfrm>
              <a:off x="3792089" y="3462334"/>
              <a:ext cx="4302125" cy="2340610"/>
            </a:xfrm>
            <a:custGeom>
              <a:avLst/>
              <a:gdLst/>
              <a:ahLst/>
              <a:cxnLst/>
              <a:rect l="l" t="t" r="r" b="b"/>
              <a:pathLst>
                <a:path w="4302125" h="2340610">
                  <a:moveTo>
                    <a:pt x="0" y="308871"/>
                  </a:moveTo>
                  <a:lnTo>
                    <a:pt x="3348" y="263228"/>
                  </a:lnTo>
                  <a:lnTo>
                    <a:pt x="13077" y="219665"/>
                  </a:lnTo>
                  <a:lnTo>
                    <a:pt x="28707" y="178659"/>
                  </a:lnTo>
                  <a:lnTo>
                    <a:pt x="49761" y="140687"/>
                  </a:lnTo>
                  <a:lnTo>
                    <a:pt x="75760" y="106229"/>
                  </a:lnTo>
                  <a:lnTo>
                    <a:pt x="106228" y="75760"/>
                  </a:lnTo>
                  <a:lnTo>
                    <a:pt x="140687" y="49761"/>
                  </a:lnTo>
                  <a:lnTo>
                    <a:pt x="178658" y="28707"/>
                  </a:lnTo>
                  <a:lnTo>
                    <a:pt x="219664" y="13077"/>
                  </a:lnTo>
                  <a:lnTo>
                    <a:pt x="263228" y="3348"/>
                  </a:lnTo>
                  <a:lnTo>
                    <a:pt x="308870" y="0"/>
                  </a:lnTo>
                  <a:lnTo>
                    <a:pt x="3993078" y="0"/>
                  </a:lnTo>
                  <a:lnTo>
                    <a:pt x="4038720" y="3348"/>
                  </a:lnTo>
                  <a:lnTo>
                    <a:pt x="4082284" y="13077"/>
                  </a:lnTo>
                  <a:lnTo>
                    <a:pt x="4123290" y="28707"/>
                  </a:lnTo>
                  <a:lnTo>
                    <a:pt x="4161261" y="49761"/>
                  </a:lnTo>
                  <a:lnTo>
                    <a:pt x="4195720" y="75760"/>
                  </a:lnTo>
                  <a:lnTo>
                    <a:pt x="4226188" y="106229"/>
                  </a:lnTo>
                  <a:lnTo>
                    <a:pt x="4252188" y="140687"/>
                  </a:lnTo>
                  <a:lnTo>
                    <a:pt x="4273241" y="178659"/>
                  </a:lnTo>
                  <a:lnTo>
                    <a:pt x="4288871" y="219665"/>
                  </a:lnTo>
                  <a:lnTo>
                    <a:pt x="4298600" y="263228"/>
                  </a:lnTo>
                  <a:lnTo>
                    <a:pt x="4301949" y="308871"/>
                  </a:lnTo>
                  <a:lnTo>
                    <a:pt x="4301949" y="2031226"/>
                  </a:lnTo>
                  <a:lnTo>
                    <a:pt x="4298600" y="2076868"/>
                  </a:lnTo>
                  <a:lnTo>
                    <a:pt x="4288871" y="2120431"/>
                  </a:lnTo>
                  <a:lnTo>
                    <a:pt x="4273241" y="2161437"/>
                  </a:lnTo>
                  <a:lnTo>
                    <a:pt x="4252188" y="2199409"/>
                  </a:lnTo>
                  <a:lnTo>
                    <a:pt x="4226188" y="2233867"/>
                  </a:lnTo>
                  <a:lnTo>
                    <a:pt x="4195720" y="2264335"/>
                  </a:lnTo>
                  <a:lnTo>
                    <a:pt x="4161261" y="2290335"/>
                  </a:lnTo>
                  <a:lnTo>
                    <a:pt x="4123290" y="2311389"/>
                  </a:lnTo>
                  <a:lnTo>
                    <a:pt x="4082284" y="2327019"/>
                  </a:lnTo>
                  <a:lnTo>
                    <a:pt x="4038720" y="2336748"/>
                  </a:lnTo>
                  <a:lnTo>
                    <a:pt x="3993078" y="2340097"/>
                  </a:lnTo>
                  <a:lnTo>
                    <a:pt x="308870" y="2340097"/>
                  </a:lnTo>
                  <a:lnTo>
                    <a:pt x="263228" y="2336748"/>
                  </a:lnTo>
                  <a:lnTo>
                    <a:pt x="219664" y="2327019"/>
                  </a:lnTo>
                  <a:lnTo>
                    <a:pt x="178658" y="2311389"/>
                  </a:lnTo>
                  <a:lnTo>
                    <a:pt x="140687" y="2290335"/>
                  </a:lnTo>
                  <a:lnTo>
                    <a:pt x="106228" y="2264335"/>
                  </a:lnTo>
                  <a:lnTo>
                    <a:pt x="75760" y="2233867"/>
                  </a:lnTo>
                  <a:lnTo>
                    <a:pt x="49761" y="2199409"/>
                  </a:lnTo>
                  <a:lnTo>
                    <a:pt x="28707" y="2161437"/>
                  </a:lnTo>
                  <a:lnTo>
                    <a:pt x="13077" y="2120431"/>
                  </a:lnTo>
                  <a:lnTo>
                    <a:pt x="3348" y="2076868"/>
                  </a:lnTo>
                  <a:lnTo>
                    <a:pt x="0" y="2031226"/>
                  </a:lnTo>
                  <a:lnTo>
                    <a:pt x="0" y="308871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6"/>
            <p:cNvSpPr/>
            <p:nvPr/>
          </p:nvSpPr>
          <p:spPr>
            <a:xfrm>
              <a:off x="5811207" y="3312388"/>
              <a:ext cx="1560830" cy="227965"/>
            </a:xfrm>
            <a:custGeom>
              <a:avLst/>
              <a:gdLst/>
              <a:ahLst/>
              <a:cxnLst/>
              <a:rect l="l" t="t" r="r" b="b"/>
              <a:pathLst>
                <a:path w="1560829" h="227964">
                  <a:moveTo>
                    <a:pt x="1522380" y="0"/>
                  </a:moveTo>
                  <a:lnTo>
                    <a:pt x="37924" y="0"/>
                  </a:lnTo>
                  <a:lnTo>
                    <a:pt x="23162" y="2980"/>
                  </a:lnTo>
                  <a:lnTo>
                    <a:pt x="11108" y="11108"/>
                  </a:lnTo>
                  <a:lnTo>
                    <a:pt x="2980" y="23163"/>
                  </a:lnTo>
                  <a:lnTo>
                    <a:pt x="0" y="37926"/>
                  </a:lnTo>
                  <a:lnTo>
                    <a:pt x="0" y="189626"/>
                  </a:lnTo>
                  <a:lnTo>
                    <a:pt x="2980" y="204388"/>
                  </a:lnTo>
                  <a:lnTo>
                    <a:pt x="11108" y="216444"/>
                  </a:lnTo>
                  <a:lnTo>
                    <a:pt x="23162" y="224571"/>
                  </a:lnTo>
                  <a:lnTo>
                    <a:pt x="37924" y="227552"/>
                  </a:lnTo>
                  <a:lnTo>
                    <a:pt x="1522380" y="227552"/>
                  </a:lnTo>
                  <a:lnTo>
                    <a:pt x="1537143" y="224571"/>
                  </a:lnTo>
                  <a:lnTo>
                    <a:pt x="1549198" y="216444"/>
                  </a:lnTo>
                  <a:lnTo>
                    <a:pt x="1557326" y="204388"/>
                  </a:lnTo>
                  <a:lnTo>
                    <a:pt x="1560306" y="189626"/>
                  </a:lnTo>
                  <a:lnTo>
                    <a:pt x="1560306" y="37926"/>
                  </a:lnTo>
                  <a:lnTo>
                    <a:pt x="1557326" y="23163"/>
                  </a:lnTo>
                  <a:lnTo>
                    <a:pt x="1549198" y="11108"/>
                  </a:lnTo>
                  <a:lnTo>
                    <a:pt x="1537143" y="2980"/>
                  </a:lnTo>
                  <a:lnTo>
                    <a:pt x="152238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47"/>
            <p:cNvSpPr/>
            <p:nvPr/>
          </p:nvSpPr>
          <p:spPr>
            <a:xfrm>
              <a:off x="4558624" y="4937582"/>
              <a:ext cx="3364229" cy="156845"/>
            </a:xfrm>
            <a:custGeom>
              <a:avLst/>
              <a:gdLst/>
              <a:ahLst/>
              <a:cxnLst/>
              <a:rect l="l" t="t" r="r" b="b"/>
              <a:pathLst>
                <a:path w="3364229" h="156845">
                  <a:moveTo>
                    <a:pt x="0" y="26069"/>
                  </a:moveTo>
                  <a:lnTo>
                    <a:pt x="2048" y="15922"/>
                  </a:lnTo>
                  <a:lnTo>
                    <a:pt x="7635" y="7635"/>
                  </a:lnTo>
                  <a:lnTo>
                    <a:pt x="15922" y="2048"/>
                  </a:lnTo>
                  <a:lnTo>
                    <a:pt x="26069" y="0"/>
                  </a:lnTo>
                  <a:lnTo>
                    <a:pt x="3337553" y="0"/>
                  </a:lnTo>
                  <a:lnTo>
                    <a:pt x="3347700" y="2048"/>
                  </a:lnTo>
                  <a:lnTo>
                    <a:pt x="3355987" y="7635"/>
                  </a:lnTo>
                  <a:lnTo>
                    <a:pt x="3361574" y="15922"/>
                  </a:lnTo>
                  <a:lnTo>
                    <a:pt x="3363623" y="26069"/>
                  </a:lnTo>
                  <a:lnTo>
                    <a:pt x="3363623" y="130346"/>
                  </a:lnTo>
                  <a:lnTo>
                    <a:pt x="3361574" y="140493"/>
                  </a:lnTo>
                  <a:lnTo>
                    <a:pt x="3355987" y="148780"/>
                  </a:lnTo>
                  <a:lnTo>
                    <a:pt x="3347700" y="154367"/>
                  </a:lnTo>
                  <a:lnTo>
                    <a:pt x="3337553" y="156416"/>
                  </a:lnTo>
                  <a:lnTo>
                    <a:pt x="26069" y="156416"/>
                  </a:lnTo>
                  <a:lnTo>
                    <a:pt x="15922" y="154367"/>
                  </a:lnTo>
                  <a:lnTo>
                    <a:pt x="7635" y="148780"/>
                  </a:lnTo>
                  <a:lnTo>
                    <a:pt x="2048" y="140493"/>
                  </a:lnTo>
                  <a:lnTo>
                    <a:pt x="0" y="130346"/>
                  </a:lnTo>
                  <a:lnTo>
                    <a:pt x="0" y="26069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48"/>
            <p:cNvSpPr/>
            <p:nvPr/>
          </p:nvSpPr>
          <p:spPr>
            <a:xfrm>
              <a:off x="6439739" y="4770262"/>
              <a:ext cx="965200" cy="167640"/>
            </a:xfrm>
            <a:custGeom>
              <a:avLst/>
              <a:gdLst/>
              <a:ahLst/>
              <a:cxnLst/>
              <a:rect l="l" t="t" r="r" b="b"/>
              <a:pathLst>
                <a:path w="965200" h="167639">
                  <a:moveTo>
                    <a:pt x="936750" y="0"/>
                  </a:moveTo>
                  <a:lnTo>
                    <a:pt x="27941" y="0"/>
                  </a:lnTo>
                  <a:lnTo>
                    <a:pt x="17065" y="2195"/>
                  </a:lnTo>
                  <a:lnTo>
                    <a:pt x="8183" y="8183"/>
                  </a:lnTo>
                  <a:lnTo>
                    <a:pt x="2195" y="17065"/>
                  </a:lnTo>
                  <a:lnTo>
                    <a:pt x="0" y="27941"/>
                  </a:lnTo>
                  <a:lnTo>
                    <a:pt x="0" y="139698"/>
                  </a:lnTo>
                  <a:lnTo>
                    <a:pt x="2195" y="150574"/>
                  </a:lnTo>
                  <a:lnTo>
                    <a:pt x="8183" y="159456"/>
                  </a:lnTo>
                  <a:lnTo>
                    <a:pt x="17065" y="165444"/>
                  </a:lnTo>
                  <a:lnTo>
                    <a:pt x="27941" y="167640"/>
                  </a:lnTo>
                  <a:lnTo>
                    <a:pt x="936750" y="167640"/>
                  </a:lnTo>
                  <a:lnTo>
                    <a:pt x="947626" y="165444"/>
                  </a:lnTo>
                  <a:lnTo>
                    <a:pt x="956507" y="159456"/>
                  </a:lnTo>
                  <a:lnTo>
                    <a:pt x="962495" y="150574"/>
                  </a:lnTo>
                  <a:lnTo>
                    <a:pt x="964690" y="139698"/>
                  </a:lnTo>
                  <a:lnTo>
                    <a:pt x="964690" y="27941"/>
                  </a:lnTo>
                  <a:lnTo>
                    <a:pt x="962495" y="17065"/>
                  </a:lnTo>
                  <a:lnTo>
                    <a:pt x="956507" y="8183"/>
                  </a:lnTo>
                  <a:lnTo>
                    <a:pt x="947626" y="2195"/>
                  </a:lnTo>
                  <a:lnTo>
                    <a:pt x="9367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49"/>
          <p:cNvSpPr txBox="1"/>
          <p:nvPr/>
        </p:nvSpPr>
        <p:spPr>
          <a:xfrm>
            <a:off x="6410680" y="4636436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6" name="object 50"/>
          <p:cNvGrpSpPr/>
          <p:nvPr/>
        </p:nvGrpSpPr>
        <p:grpSpPr>
          <a:xfrm>
            <a:off x="3888144" y="3518706"/>
            <a:ext cx="4091940" cy="2052320"/>
            <a:chOff x="3967972" y="3595129"/>
            <a:chExt cx="4091940" cy="2052320"/>
          </a:xfrm>
        </p:grpSpPr>
        <p:sp>
          <p:nvSpPr>
            <p:cNvPr id="57" name="object 51"/>
            <p:cNvSpPr/>
            <p:nvPr/>
          </p:nvSpPr>
          <p:spPr>
            <a:xfrm>
              <a:off x="3980672" y="3639563"/>
              <a:ext cx="4066540" cy="1995170"/>
            </a:xfrm>
            <a:custGeom>
              <a:avLst/>
              <a:gdLst/>
              <a:ahLst/>
              <a:cxnLst/>
              <a:rect l="l" t="t" r="r" b="b"/>
              <a:pathLst>
                <a:path w="4066540" h="1995170">
                  <a:moveTo>
                    <a:pt x="0" y="332504"/>
                  </a:moveTo>
                  <a:lnTo>
                    <a:pt x="3605" y="283369"/>
                  </a:lnTo>
                  <a:lnTo>
                    <a:pt x="14077" y="236472"/>
                  </a:lnTo>
                  <a:lnTo>
                    <a:pt x="30903" y="192328"/>
                  </a:lnTo>
                  <a:lnTo>
                    <a:pt x="53568" y="151452"/>
                  </a:lnTo>
                  <a:lnTo>
                    <a:pt x="81557" y="114357"/>
                  </a:lnTo>
                  <a:lnTo>
                    <a:pt x="114356" y="81557"/>
                  </a:lnTo>
                  <a:lnTo>
                    <a:pt x="151451" y="53568"/>
                  </a:lnTo>
                  <a:lnTo>
                    <a:pt x="192328" y="30903"/>
                  </a:lnTo>
                  <a:lnTo>
                    <a:pt x="236472" y="14077"/>
                  </a:lnTo>
                  <a:lnTo>
                    <a:pt x="283368" y="3605"/>
                  </a:lnTo>
                  <a:lnTo>
                    <a:pt x="332503" y="0"/>
                  </a:lnTo>
                  <a:lnTo>
                    <a:pt x="3733471" y="0"/>
                  </a:lnTo>
                  <a:lnTo>
                    <a:pt x="3782606" y="3605"/>
                  </a:lnTo>
                  <a:lnTo>
                    <a:pt x="3829502" y="14077"/>
                  </a:lnTo>
                  <a:lnTo>
                    <a:pt x="3873646" y="30903"/>
                  </a:lnTo>
                  <a:lnTo>
                    <a:pt x="3914523" y="53568"/>
                  </a:lnTo>
                  <a:lnTo>
                    <a:pt x="3951618" y="81557"/>
                  </a:lnTo>
                  <a:lnTo>
                    <a:pt x="3984417" y="114357"/>
                  </a:lnTo>
                  <a:lnTo>
                    <a:pt x="4012406" y="151452"/>
                  </a:lnTo>
                  <a:lnTo>
                    <a:pt x="4035071" y="192328"/>
                  </a:lnTo>
                  <a:lnTo>
                    <a:pt x="4051897" y="236472"/>
                  </a:lnTo>
                  <a:lnTo>
                    <a:pt x="4062369" y="283369"/>
                  </a:lnTo>
                  <a:lnTo>
                    <a:pt x="4065975" y="332504"/>
                  </a:lnTo>
                  <a:lnTo>
                    <a:pt x="4065975" y="1662495"/>
                  </a:lnTo>
                  <a:lnTo>
                    <a:pt x="4062369" y="1711630"/>
                  </a:lnTo>
                  <a:lnTo>
                    <a:pt x="4051897" y="1758526"/>
                  </a:lnTo>
                  <a:lnTo>
                    <a:pt x="4035071" y="1802670"/>
                  </a:lnTo>
                  <a:lnTo>
                    <a:pt x="4012406" y="1843546"/>
                  </a:lnTo>
                  <a:lnTo>
                    <a:pt x="3984417" y="1880642"/>
                  </a:lnTo>
                  <a:lnTo>
                    <a:pt x="3951618" y="1913441"/>
                  </a:lnTo>
                  <a:lnTo>
                    <a:pt x="3914523" y="1941430"/>
                  </a:lnTo>
                  <a:lnTo>
                    <a:pt x="3873646" y="1964095"/>
                  </a:lnTo>
                  <a:lnTo>
                    <a:pt x="3829502" y="1980921"/>
                  </a:lnTo>
                  <a:lnTo>
                    <a:pt x="3782606" y="1991393"/>
                  </a:lnTo>
                  <a:lnTo>
                    <a:pt x="3733471" y="1994999"/>
                  </a:lnTo>
                  <a:lnTo>
                    <a:pt x="332503" y="1994999"/>
                  </a:lnTo>
                  <a:lnTo>
                    <a:pt x="283368" y="1991393"/>
                  </a:lnTo>
                  <a:lnTo>
                    <a:pt x="236472" y="1980921"/>
                  </a:lnTo>
                  <a:lnTo>
                    <a:pt x="192328" y="1964095"/>
                  </a:lnTo>
                  <a:lnTo>
                    <a:pt x="151451" y="1941430"/>
                  </a:lnTo>
                  <a:lnTo>
                    <a:pt x="114356" y="1913441"/>
                  </a:lnTo>
                  <a:lnTo>
                    <a:pt x="81557" y="1880642"/>
                  </a:lnTo>
                  <a:lnTo>
                    <a:pt x="53568" y="1843546"/>
                  </a:lnTo>
                  <a:lnTo>
                    <a:pt x="30903" y="1802670"/>
                  </a:lnTo>
                  <a:lnTo>
                    <a:pt x="14077" y="1758526"/>
                  </a:lnTo>
                  <a:lnTo>
                    <a:pt x="3605" y="1711630"/>
                  </a:lnTo>
                  <a:lnTo>
                    <a:pt x="0" y="1662495"/>
                  </a:lnTo>
                  <a:lnTo>
                    <a:pt x="0" y="33250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2"/>
            <p:cNvSpPr/>
            <p:nvPr/>
          </p:nvSpPr>
          <p:spPr>
            <a:xfrm>
              <a:off x="5905225" y="3595129"/>
              <a:ext cx="1469390" cy="216535"/>
            </a:xfrm>
            <a:custGeom>
              <a:avLst/>
              <a:gdLst/>
              <a:ahLst/>
              <a:cxnLst/>
              <a:rect l="l" t="t" r="r" b="b"/>
              <a:pathLst>
                <a:path w="1469390" h="216535">
                  <a:moveTo>
                    <a:pt x="1433305" y="0"/>
                  </a:moveTo>
                  <a:lnTo>
                    <a:pt x="36023" y="0"/>
                  </a:lnTo>
                  <a:lnTo>
                    <a:pt x="22001" y="2830"/>
                  </a:lnTo>
                  <a:lnTo>
                    <a:pt x="10551" y="10550"/>
                  </a:lnTo>
                  <a:lnTo>
                    <a:pt x="2831" y="22001"/>
                  </a:lnTo>
                  <a:lnTo>
                    <a:pt x="0" y="36023"/>
                  </a:lnTo>
                  <a:lnTo>
                    <a:pt x="0" y="180111"/>
                  </a:lnTo>
                  <a:lnTo>
                    <a:pt x="2831" y="194133"/>
                  </a:lnTo>
                  <a:lnTo>
                    <a:pt x="10551" y="205584"/>
                  </a:lnTo>
                  <a:lnTo>
                    <a:pt x="22001" y="213304"/>
                  </a:lnTo>
                  <a:lnTo>
                    <a:pt x="36023" y="216134"/>
                  </a:lnTo>
                  <a:lnTo>
                    <a:pt x="1433305" y="216134"/>
                  </a:lnTo>
                  <a:lnTo>
                    <a:pt x="1447326" y="213304"/>
                  </a:lnTo>
                  <a:lnTo>
                    <a:pt x="1458777" y="205584"/>
                  </a:lnTo>
                  <a:lnTo>
                    <a:pt x="1466496" y="194133"/>
                  </a:lnTo>
                  <a:lnTo>
                    <a:pt x="1469327" y="180111"/>
                  </a:lnTo>
                  <a:lnTo>
                    <a:pt x="1469327" y="36023"/>
                  </a:lnTo>
                  <a:lnTo>
                    <a:pt x="1466496" y="22001"/>
                  </a:lnTo>
                  <a:lnTo>
                    <a:pt x="1458777" y="10550"/>
                  </a:lnTo>
                  <a:lnTo>
                    <a:pt x="1447326" y="2830"/>
                  </a:lnTo>
                  <a:lnTo>
                    <a:pt x="1433305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9" name="object 53"/>
          <p:cNvSpPr txBox="1"/>
          <p:nvPr/>
        </p:nvSpPr>
        <p:spPr>
          <a:xfrm>
            <a:off x="5871846" y="3117638"/>
            <a:ext cx="13519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522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compileStatements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compileLetStatement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0" name="object 54"/>
          <p:cNvGrpSpPr/>
          <p:nvPr/>
        </p:nvGrpSpPr>
        <p:grpSpPr>
          <a:xfrm>
            <a:off x="4143918" y="4099419"/>
            <a:ext cx="3791585" cy="1120775"/>
            <a:chOff x="4223746" y="4175842"/>
            <a:chExt cx="3791585" cy="1120775"/>
          </a:xfrm>
        </p:grpSpPr>
        <p:sp>
          <p:nvSpPr>
            <p:cNvPr id="61" name="object 55"/>
            <p:cNvSpPr/>
            <p:nvPr/>
          </p:nvSpPr>
          <p:spPr>
            <a:xfrm>
              <a:off x="4236446" y="4361949"/>
              <a:ext cx="3766185" cy="922019"/>
            </a:xfrm>
            <a:custGeom>
              <a:avLst/>
              <a:gdLst/>
              <a:ahLst/>
              <a:cxnLst/>
              <a:rect l="l" t="t" r="r" b="b"/>
              <a:pathLst>
                <a:path w="3766184" h="922020">
                  <a:moveTo>
                    <a:pt x="0" y="153665"/>
                  </a:moveTo>
                  <a:lnTo>
                    <a:pt x="7833" y="105095"/>
                  </a:lnTo>
                  <a:lnTo>
                    <a:pt x="29648" y="62912"/>
                  </a:lnTo>
                  <a:lnTo>
                    <a:pt x="62912" y="29648"/>
                  </a:lnTo>
                  <a:lnTo>
                    <a:pt x="105094" y="7833"/>
                  </a:lnTo>
                  <a:lnTo>
                    <a:pt x="153664" y="0"/>
                  </a:lnTo>
                  <a:lnTo>
                    <a:pt x="3612068" y="0"/>
                  </a:lnTo>
                  <a:lnTo>
                    <a:pt x="3660638" y="7833"/>
                  </a:lnTo>
                  <a:lnTo>
                    <a:pt x="3702820" y="29648"/>
                  </a:lnTo>
                  <a:lnTo>
                    <a:pt x="3736084" y="62912"/>
                  </a:lnTo>
                  <a:lnTo>
                    <a:pt x="3757899" y="105095"/>
                  </a:lnTo>
                  <a:lnTo>
                    <a:pt x="3765733" y="153665"/>
                  </a:lnTo>
                  <a:lnTo>
                    <a:pt x="3765733" y="768308"/>
                  </a:lnTo>
                  <a:lnTo>
                    <a:pt x="3757899" y="816878"/>
                  </a:lnTo>
                  <a:lnTo>
                    <a:pt x="3736084" y="859061"/>
                  </a:lnTo>
                  <a:lnTo>
                    <a:pt x="3702820" y="892325"/>
                  </a:lnTo>
                  <a:lnTo>
                    <a:pt x="3660638" y="914140"/>
                  </a:lnTo>
                  <a:lnTo>
                    <a:pt x="3612068" y="921974"/>
                  </a:lnTo>
                  <a:lnTo>
                    <a:pt x="153664" y="921974"/>
                  </a:lnTo>
                  <a:lnTo>
                    <a:pt x="105094" y="914140"/>
                  </a:lnTo>
                  <a:lnTo>
                    <a:pt x="62912" y="892325"/>
                  </a:lnTo>
                  <a:lnTo>
                    <a:pt x="29648" y="859061"/>
                  </a:lnTo>
                  <a:lnTo>
                    <a:pt x="7833" y="816878"/>
                  </a:lnTo>
                  <a:lnTo>
                    <a:pt x="0" y="768308"/>
                  </a:lnTo>
                  <a:lnTo>
                    <a:pt x="0" y="153665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56"/>
            <p:cNvSpPr/>
            <p:nvPr/>
          </p:nvSpPr>
          <p:spPr>
            <a:xfrm>
              <a:off x="6108153" y="4175842"/>
              <a:ext cx="1281430" cy="210820"/>
            </a:xfrm>
            <a:custGeom>
              <a:avLst/>
              <a:gdLst/>
              <a:ahLst/>
              <a:cxnLst/>
              <a:rect l="l" t="t" r="r" b="b"/>
              <a:pathLst>
                <a:path w="1281429" h="210820">
                  <a:moveTo>
                    <a:pt x="1246253" y="0"/>
                  </a:moveTo>
                  <a:lnTo>
                    <a:pt x="35053" y="0"/>
                  </a:lnTo>
                  <a:lnTo>
                    <a:pt x="21408" y="2754"/>
                  </a:lnTo>
                  <a:lnTo>
                    <a:pt x="10266" y="10267"/>
                  </a:lnTo>
                  <a:lnTo>
                    <a:pt x="2754" y="21409"/>
                  </a:lnTo>
                  <a:lnTo>
                    <a:pt x="0" y="35054"/>
                  </a:lnTo>
                  <a:lnTo>
                    <a:pt x="0" y="175266"/>
                  </a:lnTo>
                  <a:lnTo>
                    <a:pt x="2754" y="188911"/>
                  </a:lnTo>
                  <a:lnTo>
                    <a:pt x="10266" y="200053"/>
                  </a:lnTo>
                  <a:lnTo>
                    <a:pt x="21408" y="207566"/>
                  </a:lnTo>
                  <a:lnTo>
                    <a:pt x="35053" y="210320"/>
                  </a:lnTo>
                  <a:lnTo>
                    <a:pt x="1246253" y="210320"/>
                  </a:lnTo>
                  <a:lnTo>
                    <a:pt x="1259897" y="207566"/>
                  </a:lnTo>
                  <a:lnTo>
                    <a:pt x="1271039" y="200053"/>
                  </a:lnTo>
                  <a:lnTo>
                    <a:pt x="1278552" y="188911"/>
                  </a:lnTo>
                  <a:lnTo>
                    <a:pt x="1281306" y="175266"/>
                  </a:lnTo>
                  <a:lnTo>
                    <a:pt x="1281306" y="35054"/>
                  </a:lnTo>
                  <a:lnTo>
                    <a:pt x="1278552" y="21409"/>
                  </a:lnTo>
                  <a:lnTo>
                    <a:pt x="1271039" y="10267"/>
                  </a:lnTo>
                  <a:lnTo>
                    <a:pt x="1259897" y="2754"/>
                  </a:lnTo>
                  <a:lnTo>
                    <a:pt x="124625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3" name="object 57"/>
          <p:cNvSpPr txBox="1"/>
          <p:nvPr/>
        </p:nvSpPr>
        <p:spPr>
          <a:xfrm>
            <a:off x="6077595" y="4060538"/>
            <a:ext cx="118237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>
              <a:lnSpc>
                <a:spcPct val="1068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pil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4" name="object 58"/>
          <p:cNvGrpSpPr/>
          <p:nvPr/>
        </p:nvGrpSpPr>
        <p:grpSpPr>
          <a:xfrm>
            <a:off x="4012" y="940344"/>
            <a:ext cx="3317240" cy="1546225"/>
            <a:chOff x="83840" y="1016767"/>
            <a:chExt cx="3317240" cy="1546225"/>
          </a:xfrm>
        </p:grpSpPr>
        <p:sp>
          <p:nvSpPr>
            <p:cNvPr id="65" name="object 59"/>
            <p:cNvSpPr/>
            <p:nvPr/>
          </p:nvSpPr>
          <p:spPr>
            <a:xfrm>
              <a:off x="96540" y="2143760"/>
              <a:ext cx="3291840" cy="406400"/>
            </a:xfrm>
            <a:custGeom>
              <a:avLst/>
              <a:gdLst/>
              <a:ahLst/>
              <a:cxnLst/>
              <a:rect l="l" t="t" r="r" b="b"/>
              <a:pathLst>
                <a:path w="3291840" h="406400">
                  <a:moveTo>
                    <a:pt x="0" y="67734"/>
                  </a:moveTo>
                  <a:lnTo>
                    <a:pt x="5322" y="41369"/>
                  </a:lnTo>
                  <a:lnTo>
                    <a:pt x="19838" y="19838"/>
                  </a:lnTo>
                  <a:lnTo>
                    <a:pt x="41369" y="5322"/>
                  </a:lnTo>
                  <a:lnTo>
                    <a:pt x="67734" y="0"/>
                  </a:lnTo>
                  <a:lnTo>
                    <a:pt x="3223604" y="0"/>
                  </a:lnTo>
                  <a:lnTo>
                    <a:pt x="3249968" y="5322"/>
                  </a:lnTo>
                  <a:lnTo>
                    <a:pt x="3271499" y="19838"/>
                  </a:lnTo>
                  <a:lnTo>
                    <a:pt x="3286015" y="41369"/>
                  </a:lnTo>
                  <a:lnTo>
                    <a:pt x="3291338" y="67734"/>
                  </a:lnTo>
                  <a:lnTo>
                    <a:pt x="3291338" y="338665"/>
                  </a:lnTo>
                  <a:lnTo>
                    <a:pt x="3286015" y="365030"/>
                  </a:lnTo>
                  <a:lnTo>
                    <a:pt x="3271499" y="386561"/>
                  </a:lnTo>
                  <a:lnTo>
                    <a:pt x="3249968" y="401077"/>
                  </a:lnTo>
                  <a:lnTo>
                    <a:pt x="3223604" y="406400"/>
                  </a:lnTo>
                  <a:lnTo>
                    <a:pt x="67734" y="406400"/>
                  </a:lnTo>
                  <a:lnTo>
                    <a:pt x="41369" y="401077"/>
                  </a:lnTo>
                  <a:lnTo>
                    <a:pt x="19838" y="386561"/>
                  </a:lnTo>
                  <a:lnTo>
                    <a:pt x="5322" y="365030"/>
                  </a:lnTo>
                  <a:lnTo>
                    <a:pt x="0" y="338665"/>
                  </a:lnTo>
                  <a:lnTo>
                    <a:pt x="0" y="6773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0"/>
            <p:cNvSpPr/>
            <p:nvPr/>
          </p:nvSpPr>
          <p:spPr>
            <a:xfrm>
              <a:off x="2473818" y="1016767"/>
              <a:ext cx="652780" cy="235585"/>
            </a:xfrm>
            <a:custGeom>
              <a:avLst/>
              <a:gdLst/>
              <a:ahLst/>
              <a:cxnLst/>
              <a:rect l="l" t="t" r="r" b="b"/>
              <a:pathLst>
                <a:path w="652780" h="235584">
                  <a:moveTo>
                    <a:pt x="613216" y="0"/>
                  </a:moveTo>
                  <a:lnTo>
                    <a:pt x="39232" y="0"/>
                  </a:lnTo>
                  <a:lnTo>
                    <a:pt x="23961" y="3083"/>
                  </a:lnTo>
                  <a:lnTo>
                    <a:pt x="11491" y="11491"/>
                  </a:lnTo>
                  <a:lnTo>
                    <a:pt x="3083" y="23961"/>
                  </a:lnTo>
                  <a:lnTo>
                    <a:pt x="0" y="39231"/>
                  </a:lnTo>
                  <a:lnTo>
                    <a:pt x="0" y="196156"/>
                  </a:lnTo>
                  <a:lnTo>
                    <a:pt x="3083" y="211427"/>
                  </a:lnTo>
                  <a:lnTo>
                    <a:pt x="11491" y="223898"/>
                  </a:lnTo>
                  <a:lnTo>
                    <a:pt x="23961" y="232306"/>
                  </a:lnTo>
                  <a:lnTo>
                    <a:pt x="39232" y="235389"/>
                  </a:lnTo>
                  <a:lnTo>
                    <a:pt x="613216" y="235389"/>
                  </a:lnTo>
                  <a:lnTo>
                    <a:pt x="628487" y="232306"/>
                  </a:lnTo>
                  <a:lnTo>
                    <a:pt x="640958" y="223898"/>
                  </a:lnTo>
                  <a:lnTo>
                    <a:pt x="649365" y="211427"/>
                  </a:lnTo>
                  <a:lnTo>
                    <a:pt x="652448" y="196156"/>
                  </a:lnTo>
                  <a:lnTo>
                    <a:pt x="652448" y="39231"/>
                  </a:lnTo>
                  <a:lnTo>
                    <a:pt x="649365" y="23961"/>
                  </a:lnTo>
                  <a:lnTo>
                    <a:pt x="640958" y="11491"/>
                  </a:lnTo>
                  <a:lnTo>
                    <a:pt x="628487" y="3083"/>
                  </a:lnTo>
                  <a:lnTo>
                    <a:pt x="61321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7" name="object 61"/>
          <p:cNvSpPr txBox="1"/>
          <p:nvPr/>
        </p:nvSpPr>
        <p:spPr>
          <a:xfrm>
            <a:off x="2443991" y="949644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68" name="object 62"/>
          <p:cNvSpPr/>
          <p:nvPr/>
        </p:nvSpPr>
        <p:spPr>
          <a:xfrm>
            <a:off x="6936511" y="1021701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3"/>
          <p:cNvSpPr txBox="1"/>
          <p:nvPr/>
        </p:nvSpPr>
        <p:spPr>
          <a:xfrm>
            <a:off x="6049520" y="979661"/>
            <a:ext cx="1767205" cy="7626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  <a:p>
            <a:pPr marR="589915" algn="r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compileExpression</a:t>
            </a:r>
            <a:endParaRPr sz="1200" dirty="0">
              <a:latin typeface="Calibri"/>
              <a:cs typeface="Calibri"/>
            </a:endParaRPr>
          </a:p>
          <a:p>
            <a:pPr marR="608330" algn="r">
              <a:lnSpc>
                <a:spcPct val="100000"/>
              </a:lnSpc>
              <a:spcBef>
                <a:spcPts val="675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compileTerm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0" name="object 64"/>
          <p:cNvSpPr/>
          <p:nvPr/>
        </p:nvSpPr>
        <p:spPr>
          <a:xfrm>
            <a:off x="1160886" y="5257719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5"/>
          <p:cNvSpPr txBox="1"/>
          <p:nvPr/>
        </p:nvSpPr>
        <p:spPr>
          <a:xfrm>
            <a:off x="1459544" y="5355960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73" name="object 67"/>
          <p:cNvSpPr txBox="1"/>
          <p:nvPr/>
        </p:nvSpPr>
        <p:spPr>
          <a:xfrm>
            <a:off x="731285" y="6462893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8785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790594" y="820784"/>
            <a:ext cx="7578725" cy="5584825"/>
            <a:chOff x="790594" y="820784"/>
            <a:chExt cx="7578725" cy="5584825"/>
          </a:xfrm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0600" y="927100"/>
              <a:ext cx="4838700" cy="5477932"/>
            </a:xfrm>
            <a:prstGeom prst="rect">
              <a:avLst/>
            </a:prstGeom>
          </p:spPr>
        </p:pic>
        <p:pic>
          <p:nvPicPr>
            <p:cNvPr id="9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2632" y="956732"/>
              <a:ext cx="4406900" cy="5418667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3539708" y="937928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4693401" y="0"/>
                  </a:moveTo>
                  <a:lnTo>
                    <a:pt x="0" y="0"/>
                  </a:lnTo>
                  <a:lnTo>
                    <a:pt x="0" y="5329219"/>
                  </a:lnTo>
                  <a:lnTo>
                    <a:pt x="4693401" y="5329219"/>
                  </a:lnTo>
                  <a:lnTo>
                    <a:pt x="4693401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3539708" y="937927"/>
              <a:ext cx="4693920" cy="5329555"/>
            </a:xfrm>
            <a:custGeom>
              <a:avLst/>
              <a:gdLst/>
              <a:ahLst/>
              <a:cxnLst/>
              <a:rect l="l" t="t" r="r" b="b"/>
              <a:pathLst>
                <a:path w="4693920" h="5329555">
                  <a:moveTo>
                    <a:pt x="0" y="0"/>
                  </a:moveTo>
                  <a:lnTo>
                    <a:pt x="4693402" y="0"/>
                  </a:lnTo>
                  <a:lnTo>
                    <a:pt x="4693402" y="5329220"/>
                  </a:lnTo>
                  <a:lnTo>
                    <a:pt x="0" y="53292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/>
          <p:nvPr/>
        </p:nvSpPr>
        <p:spPr>
          <a:xfrm>
            <a:off x="3791709" y="948328"/>
            <a:ext cx="2876550" cy="35941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&lt;whileStatement&gt;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while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&lt;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100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endParaRPr sz="1000" dirty="0">
              <a:latin typeface="Consolas"/>
              <a:cs typeface="Consolas"/>
            </a:endParaRPr>
          </a:p>
          <a:p>
            <a:pPr marR="1542415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1541780" algn="ctr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5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5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let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4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3791709" y="4529727"/>
            <a:ext cx="4133850" cy="16383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382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count</a:t>
            </a:r>
            <a:r>
              <a:rPr sz="1000" b="1" spc="-25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8382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+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838200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r>
              <a:rPr sz="10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&lt;intConstant&gt;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1</a:t>
            </a:r>
            <a:r>
              <a:rPr sz="1000" b="1" spc="-2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&lt;/intConstant&gt;</a:t>
            </a:r>
            <a:r>
              <a:rPr sz="10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419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&lt;/letStatement&gt;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&lt;/statements&gt;</a:t>
            </a:r>
            <a:endParaRPr sz="1000" dirty="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&lt;/whileStatement&gt;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2994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Parsing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15" name="object 10"/>
          <p:cNvGrpSpPr/>
          <p:nvPr/>
        </p:nvGrpSpPr>
        <p:grpSpPr>
          <a:xfrm>
            <a:off x="198966" y="672607"/>
            <a:ext cx="8634730" cy="3400425"/>
            <a:chOff x="198966" y="672607"/>
            <a:chExt cx="8634730" cy="3400425"/>
          </a:xfrm>
        </p:grpSpPr>
        <p:sp>
          <p:nvSpPr>
            <p:cNvPr id="16" name="object 11"/>
            <p:cNvSpPr/>
            <p:nvPr/>
          </p:nvSpPr>
          <p:spPr>
            <a:xfrm>
              <a:off x="8233994" y="672607"/>
              <a:ext cx="599440" cy="275590"/>
            </a:xfrm>
            <a:custGeom>
              <a:avLst/>
              <a:gdLst/>
              <a:ahLst/>
              <a:cxnLst/>
              <a:rect l="l" t="t" r="r" b="b"/>
              <a:pathLst>
                <a:path w="599440" h="275590">
                  <a:moveTo>
                    <a:pt x="599440" y="0"/>
                  </a:moveTo>
                  <a:lnTo>
                    <a:pt x="0" y="0"/>
                  </a:lnTo>
                  <a:lnTo>
                    <a:pt x="0" y="275120"/>
                  </a:lnTo>
                  <a:lnTo>
                    <a:pt x="599440" y="275120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433" y="948267"/>
              <a:ext cx="3158066" cy="3124200"/>
            </a:xfrm>
            <a:prstGeom prst="rect">
              <a:avLst/>
            </a:prstGeom>
          </p:spPr>
        </p:pic>
        <p:pic>
          <p:nvPicPr>
            <p:cNvPr id="18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66" y="952500"/>
              <a:ext cx="3166532" cy="3069167"/>
            </a:xfrm>
            <a:prstGeom prst="rect">
              <a:avLst/>
            </a:prstGeom>
          </p:spPr>
        </p:pic>
        <p:sp>
          <p:nvSpPr>
            <p:cNvPr id="19" name="object 14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15"/>
            <p:cNvSpPr/>
            <p:nvPr/>
          </p:nvSpPr>
          <p:spPr>
            <a:xfrm>
              <a:off x="215569" y="955563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0" y="0"/>
                  </a:moveTo>
                  <a:lnTo>
                    <a:pt x="3012259" y="0"/>
                  </a:lnTo>
                  <a:lnTo>
                    <a:pt x="3012259" y="2980940"/>
                  </a:lnTo>
                  <a:lnTo>
                    <a:pt x="0" y="2980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16"/>
          <p:cNvSpPr txBox="1"/>
          <p:nvPr/>
        </p:nvSpPr>
        <p:spPr>
          <a:xfrm>
            <a:off x="601894" y="980198"/>
            <a:ext cx="583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497119" y="1495077"/>
            <a:ext cx="70739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9850">
              <a:lnSpc>
                <a:spcPct val="12370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: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1276551" y="980198"/>
            <a:ext cx="122936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75590" indent="-17780">
              <a:lnSpc>
                <a:spcPct val="99700"/>
              </a:lnSpc>
              <a:spcBef>
                <a:spcPts val="10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4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</a:t>
            </a:r>
            <a:endParaRPr sz="1100" dirty="0">
              <a:latin typeface="Times New Roman"/>
              <a:cs typeface="Times New Roman"/>
            </a:endParaRPr>
          </a:p>
          <a:p>
            <a:pPr marL="254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5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287569" y="2131686"/>
            <a:ext cx="2873375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0584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279400" marR="5080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384175" marR="26098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768350" marR="786130" indent="-314325">
              <a:lnSpc>
                <a:spcPts val="1670"/>
              </a:lnSpc>
              <a:spcBef>
                <a:spcPts val="4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pic>
        <p:nvPicPr>
          <p:cNvPr id="25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45644" y="6473240"/>
            <a:ext cx="5943847" cy="265536"/>
          </a:xfrm>
          <a:prstGeom prst="rect">
            <a:avLst/>
          </a:prstGeom>
        </p:spPr>
      </p:pic>
      <p:sp>
        <p:nvSpPr>
          <p:cNvPr id="26" name="object 21"/>
          <p:cNvSpPr/>
          <p:nvPr/>
        </p:nvSpPr>
        <p:spPr>
          <a:xfrm>
            <a:off x="2473818" y="1016767"/>
            <a:ext cx="652780" cy="235585"/>
          </a:xfrm>
          <a:custGeom>
            <a:avLst/>
            <a:gdLst/>
            <a:ahLst/>
            <a:cxnLst/>
            <a:rect l="l" t="t" r="r" b="b"/>
            <a:pathLst>
              <a:path w="652780" h="235584">
                <a:moveTo>
                  <a:pt x="613216" y="0"/>
                </a:moveTo>
                <a:lnTo>
                  <a:pt x="39232" y="0"/>
                </a:lnTo>
                <a:lnTo>
                  <a:pt x="23961" y="3083"/>
                </a:lnTo>
                <a:lnTo>
                  <a:pt x="11491" y="11491"/>
                </a:lnTo>
                <a:lnTo>
                  <a:pt x="3083" y="23961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8"/>
                </a:lnTo>
                <a:lnTo>
                  <a:pt x="23961" y="232306"/>
                </a:lnTo>
                <a:lnTo>
                  <a:pt x="39232" y="235389"/>
                </a:lnTo>
                <a:lnTo>
                  <a:pt x="613216" y="235389"/>
                </a:lnTo>
                <a:lnTo>
                  <a:pt x="628487" y="232306"/>
                </a:lnTo>
                <a:lnTo>
                  <a:pt x="640958" y="223898"/>
                </a:lnTo>
                <a:lnTo>
                  <a:pt x="649365" y="211427"/>
                </a:lnTo>
                <a:lnTo>
                  <a:pt x="652448" y="196156"/>
                </a:lnTo>
                <a:lnTo>
                  <a:pt x="652448" y="39231"/>
                </a:lnTo>
                <a:lnTo>
                  <a:pt x="649365" y="23961"/>
                </a:lnTo>
                <a:lnTo>
                  <a:pt x="640958" y="11491"/>
                </a:lnTo>
                <a:lnTo>
                  <a:pt x="628487" y="3083"/>
                </a:lnTo>
                <a:lnTo>
                  <a:pt x="61321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2"/>
          <p:cNvSpPr txBox="1"/>
          <p:nvPr/>
        </p:nvSpPr>
        <p:spPr>
          <a:xfrm>
            <a:off x="2523819" y="102606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grammar</a:t>
            </a:r>
          </a:p>
        </p:txBody>
      </p:sp>
      <p:sp>
        <p:nvSpPr>
          <p:cNvPr id="28" name="object 23"/>
          <p:cNvSpPr/>
          <p:nvPr/>
        </p:nvSpPr>
        <p:spPr>
          <a:xfrm>
            <a:off x="7016339" y="1098124"/>
            <a:ext cx="934085" cy="235585"/>
          </a:xfrm>
          <a:custGeom>
            <a:avLst/>
            <a:gdLst/>
            <a:ahLst/>
            <a:cxnLst/>
            <a:rect l="l" t="t" r="r" b="b"/>
            <a:pathLst>
              <a:path w="934084" h="235584">
                <a:moveTo>
                  <a:pt x="894736" y="0"/>
                </a:moveTo>
                <a:lnTo>
                  <a:pt x="39232" y="0"/>
                </a:lnTo>
                <a:lnTo>
                  <a:pt x="23961" y="3082"/>
                </a:lnTo>
                <a:lnTo>
                  <a:pt x="11491" y="11490"/>
                </a:lnTo>
                <a:lnTo>
                  <a:pt x="3083" y="23960"/>
                </a:lnTo>
                <a:lnTo>
                  <a:pt x="0" y="39231"/>
                </a:lnTo>
                <a:lnTo>
                  <a:pt x="0" y="196156"/>
                </a:lnTo>
                <a:lnTo>
                  <a:pt x="3083" y="211427"/>
                </a:lnTo>
                <a:lnTo>
                  <a:pt x="11491" y="223897"/>
                </a:lnTo>
                <a:lnTo>
                  <a:pt x="23961" y="232305"/>
                </a:lnTo>
                <a:lnTo>
                  <a:pt x="39232" y="235388"/>
                </a:lnTo>
                <a:lnTo>
                  <a:pt x="894736" y="235388"/>
                </a:lnTo>
                <a:lnTo>
                  <a:pt x="910007" y="232305"/>
                </a:lnTo>
                <a:lnTo>
                  <a:pt x="922477" y="223897"/>
                </a:lnTo>
                <a:lnTo>
                  <a:pt x="930885" y="211427"/>
                </a:lnTo>
                <a:lnTo>
                  <a:pt x="933968" y="196156"/>
                </a:lnTo>
                <a:lnTo>
                  <a:pt x="933968" y="39231"/>
                </a:lnTo>
                <a:lnTo>
                  <a:pt x="930885" y="23960"/>
                </a:lnTo>
                <a:lnTo>
                  <a:pt x="922477" y="11490"/>
                </a:lnTo>
                <a:lnTo>
                  <a:pt x="910007" y="3082"/>
                </a:lnTo>
                <a:lnTo>
                  <a:pt x="894736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4"/>
          <p:cNvSpPr txBox="1"/>
          <p:nvPr/>
        </p:nvSpPr>
        <p:spPr>
          <a:xfrm>
            <a:off x="7082480" y="1107423"/>
            <a:ext cx="8140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parser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30" name="object 25"/>
          <p:cNvSpPr/>
          <p:nvPr/>
        </p:nvSpPr>
        <p:spPr>
          <a:xfrm>
            <a:off x="1240714" y="5334142"/>
            <a:ext cx="1273810" cy="995044"/>
          </a:xfrm>
          <a:custGeom>
            <a:avLst/>
            <a:gdLst/>
            <a:ahLst/>
            <a:cxnLst/>
            <a:rect l="l" t="t" r="r" b="b"/>
            <a:pathLst>
              <a:path w="1273810" h="995045">
                <a:moveTo>
                  <a:pt x="868180" y="482613"/>
                </a:moveTo>
                <a:lnTo>
                  <a:pt x="607726" y="482613"/>
                </a:lnTo>
                <a:lnTo>
                  <a:pt x="1273203" y="994686"/>
                </a:lnTo>
                <a:lnTo>
                  <a:pt x="868180" y="482613"/>
                </a:lnTo>
                <a:close/>
              </a:path>
              <a:path w="1273810" h="995045">
                <a:moveTo>
                  <a:pt x="961379" y="0"/>
                </a:moveTo>
                <a:lnTo>
                  <a:pt x="80437" y="0"/>
                </a:lnTo>
                <a:lnTo>
                  <a:pt x="49127" y="6321"/>
                </a:lnTo>
                <a:lnTo>
                  <a:pt x="23559" y="23559"/>
                </a:lnTo>
                <a:lnTo>
                  <a:pt x="6321" y="49127"/>
                </a:lnTo>
                <a:lnTo>
                  <a:pt x="0" y="80437"/>
                </a:lnTo>
                <a:lnTo>
                  <a:pt x="0" y="402178"/>
                </a:lnTo>
                <a:lnTo>
                  <a:pt x="6321" y="433486"/>
                </a:lnTo>
                <a:lnTo>
                  <a:pt x="23559" y="459054"/>
                </a:lnTo>
                <a:lnTo>
                  <a:pt x="49127" y="476292"/>
                </a:lnTo>
                <a:lnTo>
                  <a:pt x="80437" y="482613"/>
                </a:lnTo>
                <a:lnTo>
                  <a:pt x="961379" y="482613"/>
                </a:lnTo>
                <a:lnTo>
                  <a:pt x="1018257" y="459054"/>
                </a:lnTo>
                <a:lnTo>
                  <a:pt x="1041817" y="402178"/>
                </a:lnTo>
                <a:lnTo>
                  <a:pt x="1041817" y="80437"/>
                </a:lnTo>
                <a:lnTo>
                  <a:pt x="1035496" y="49127"/>
                </a:lnTo>
                <a:lnTo>
                  <a:pt x="1018257" y="23559"/>
                </a:lnTo>
                <a:lnTo>
                  <a:pt x="992689" y="6321"/>
                </a:lnTo>
                <a:lnTo>
                  <a:pt x="96137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26"/>
          <p:cNvSpPr txBox="1"/>
          <p:nvPr/>
        </p:nvSpPr>
        <p:spPr>
          <a:xfrm>
            <a:off x="1539372" y="5432383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</a:p>
        </p:txBody>
      </p:sp>
      <p:sp>
        <p:nvSpPr>
          <p:cNvPr id="33" name="object 28"/>
          <p:cNvSpPr txBox="1"/>
          <p:nvPr/>
        </p:nvSpPr>
        <p:spPr>
          <a:xfrm>
            <a:off x="811113" y="6539316"/>
            <a:ext cx="156718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Tetris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www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844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2715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Parser</a:t>
            </a:r>
            <a:r>
              <a:rPr spc="-60" dirty="0"/>
              <a:t> </a:t>
            </a:r>
            <a:r>
              <a:rPr spc="-5" dirty="0"/>
              <a:t>design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965200" y="1367367"/>
            <a:ext cx="3166745" cy="3124200"/>
            <a:chOff x="965200" y="1367367"/>
            <a:chExt cx="3166745" cy="31242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666" y="1367367"/>
              <a:ext cx="3158067" cy="31242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371600"/>
              <a:ext cx="3166532" cy="3069167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983068" y="1376159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983067" y="1376159"/>
            <a:ext cx="3012440" cy="2981325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86080">
              <a:lnSpc>
                <a:spcPts val="1310"/>
              </a:lnSpc>
              <a:spcBef>
                <a:spcPts val="29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endParaRPr sz="1100" dirty="0">
              <a:latin typeface="Times New Roman"/>
              <a:cs typeface="Times New Roman"/>
            </a:endParaRPr>
          </a:p>
          <a:p>
            <a:pPr marL="1078230" marR="997585">
              <a:lnSpc>
                <a:spcPts val="1330"/>
              </a:lnSpc>
              <a:spcBef>
                <a:spcPts val="30"/>
              </a:spcBef>
            </a:pP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281305" marR="727075" indent="69850">
              <a:lnSpc>
                <a:spcPct val="123700"/>
              </a:lnSpc>
              <a:spcBef>
                <a:spcPts val="5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statements:</a:t>
            </a:r>
            <a:r>
              <a:rPr sz="1100" spc="27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r>
              <a:rPr sz="1100" spc="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78230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71755">
              <a:lnSpc>
                <a:spcPts val="1310"/>
              </a:lnSpc>
              <a:spcBef>
                <a:spcPts val="4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7823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351155" marR="71755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455930" marR="32829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840105" marR="852805" indent="-314325">
              <a:lnSpc>
                <a:spcPts val="1670"/>
              </a:lnSpc>
              <a:spcBef>
                <a:spcPts val="6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963101" y="1052306"/>
            <a:ext cx="806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ra</a:t>
            </a:r>
            <a:r>
              <a:rPr sz="1600" spc="5" dirty="0">
                <a:latin typeface="Times New Roman"/>
                <a:cs typeface="Times New Roman"/>
              </a:rPr>
              <a:t>mm</a:t>
            </a:r>
            <a:r>
              <a:rPr sz="1600" dirty="0">
                <a:latin typeface="Times New Roman"/>
                <a:cs typeface="Times New Roman"/>
              </a:rPr>
              <a:t>ar</a:t>
            </a:r>
          </a:p>
        </p:txBody>
      </p:sp>
      <p:grpSp>
        <p:nvGrpSpPr>
          <p:cNvPr id="15" name="object 10"/>
          <p:cNvGrpSpPr/>
          <p:nvPr/>
        </p:nvGrpSpPr>
        <p:grpSpPr>
          <a:xfrm>
            <a:off x="4436533" y="1375834"/>
            <a:ext cx="3806190" cy="3839845"/>
            <a:chOff x="4436533" y="1375834"/>
            <a:chExt cx="3806190" cy="3839845"/>
          </a:xfrm>
        </p:grpSpPr>
        <p:pic>
          <p:nvPicPr>
            <p:cNvPr id="16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6533" y="1375834"/>
              <a:ext cx="3805767" cy="3839632"/>
            </a:xfrm>
            <a:prstGeom prst="rect">
              <a:avLst/>
            </a:prstGeom>
          </p:spPr>
        </p:pic>
        <p:pic>
          <p:nvPicPr>
            <p:cNvPr id="17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1567" y="1384299"/>
              <a:ext cx="3297767" cy="3708400"/>
            </a:xfrm>
            <a:prstGeom prst="rect">
              <a:avLst/>
            </a:prstGeom>
          </p:spPr>
        </p:pic>
        <p:sp>
          <p:nvSpPr>
            <p:cNvPr id="18" name="object 13"/>
            <p:cNvSpPr/>
            <p:nvPr/>
          </p:nvSpPr>
          <p:spPr>
            <a:xfrm>
              <a:off x="4444311" y="1385270"/>
              <a:ext cx="3663315" cy="3695700"/>
            </a:xfrm>
            <a:custGeom>
              <a:avLst/>
              <a:gdLst/>
              <a:ahLst/>
              <a:cxnLst/>
              <a:rect l="l" t="t" r="r" b="b"/>
              <a:pathLst>
                <a:path w="3663315" h="3695700">
                  <a:moveTo>
                    <a:pt x="3662902" y="0"/>
                  </a:moveTo>
                  <a:lnTo>
                    <a:pt x="0" y="0"/>
                  </a:lnTo>
                  <a:lnTo>
                    <a:pt x="0" y="3695150"/>
                  </a:lnTo>
                  <a:lnTo>
                    <a:pt x="3662902" y="3695150"/>
                  </a:lnTo>
                  <a:lnTo>
                    <a:pt x="3662902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4"/>
          <p:cNvSpPr txBox="1"/>
          <p:nvPr/>
        </p:nvSpPr>
        <p:spPr>
          <a:xfrm>
            <a:off x="4444311" y="1385271"/>
            <a:ext cx="3663315" cy="369570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0"/>
              </a:spcBef>
            </a:pP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CompilationEngine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39624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compileStatements()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48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endParaRPr sz="1200" dirty="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39624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compileIfStatement()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48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an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if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statement</a:t>
            </a:r>
            <a:endParaRPr sz="1200" dirty="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00000"/>
              </a:lnSpc>
            </a:pPr>
            <a:endParaRPr sz="1200" dirty="0">
              <a:latin typeface="Consolas"/>
              <a:cs typeface="Consolas"/>
            </a:endParaRPr>
          </a:p>
          <a:p>
            <a:pPr marL="396240">
              <a:lnSpc>
                <a:spcPct val="100000"/>
              </a:lnSpc>
              <a:spcBef>
                <a:spcPts val="755"/>
              </a:spcBef>
            </a:pPr>
            <a:r>
              <a:rPr sz="1200" dirty="0">
                <a:latin typeface="Consolas"/>
                <a:cs typeface="Consolas"/>
              </a:rPr>
              <a:t>compileWhileStatement()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48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an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 while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</a:t>
            </a:r>
            <a:endParaRPr sz="1200" dirty="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39624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39624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compileTerm()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648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code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for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compiling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2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endParaRPr sz="1200" dirty="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43510">
              <a:lnSpc>
                <a:spcPct val="100000"/>
              </a:lnSpc>
              <a:spcBef>
                <a:spcPts val="9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0" name="object 15"/>
          <p:cNvSpPr txBox="1"/>
          <p:nvPr/>
        </p:nvSpPr>
        <p:spPr>
          <a:xfrm>
            <a:off x="4449094" y="1057282"/>
            <a:ext cx="534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Parser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984480" y="4650683"/>
            <a:ext cx="2912110" cy="88074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Parser’s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design:</a:t>
            </a:r>
            <a:endParaRPr sz="1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800" i="1" dirty="0">
                <a:latin typeface="Times New Roman"/>
                <a:cs typeface="Times New Roman"/>
              </a:rPr>
              <a:t>xxx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methods;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984480" y="5654809"/>
            <a:ext cx="5343525" cy="5797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  <a:spcBef>
                <a:spcPts val="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each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800" i="1" dirty="0">
                <a:latin typeface="Times New Roman"/>
                <a:cs typeface="Times New Roman"/>
              </a:rPr>
              <a:t>xxx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method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right</a:t>
            </a:r>
            <a:r>
              <a:rPr sz="1800" dirty="0">
                <a:latin typeface="Times New Roman"/>
                <a:cs typeface="Times New Roman"/>
              </a:rPr>
              <a:t> hand </a:t>
            </a:r>
            <a:r>
              <a:rPr sz="1800" spc="-5" dirty="0">
                <a:latin typeface="Times New Roman"/>
                <a:cs typeface="Times New Roman"/>
              </a:rPr>
              <a:t>side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rule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describing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xxx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804477" y="2556643"/>
            <a:ext cx="3425190" cy="394970"/>
          </a:xfrm>
          <a:custGeom>
            <a:avLst/>
            <a:gdLst/>
            <a:ahLst/>
            <a:cxnLst/>
            <a:rect l="l" t="t" r="r" b="b"/>
            <a:pathLst>
              <a:path w="3425190" h="394969">
                <a:moveTo>
                  <a:pt x="0" y="65819"/>
                </a:moveTo>
                <a:lnTo>
                  <a:pt x="5172" y="40199"/>
                </a:lnTo>
                <a:lnTo>
                  <a:pt x="19278" y="19278"/>
                </a:lnTo>
                <a:lnTo>
                  <a:pt x="40199" y="5172"/>
                </a:lnTo>
                <a:lnTo>
                  <a:pt x="65819" y="0"/>
                </a:lnTo>
                <a:lnTo>
                  <a:pt x="3359060" y="0"/>
                </a:lnTo>
                <a:lnTo>
                  <a:pt x="3384680" y="5172"/>
                </a:lnTo>
                <a:lnTo>
                  <a:pt x="3405602" y="19278"/>
                </a:lnTo>
                <a:lnTo>
                  <a:pt x="3419707" y="40199"/>
                </a:lnTo>
                <a:lnTo>
                  <a:pt x="3424880" y="65819"/>
                </a:lnTo>
                <a:lnTo>
                  <a:pt x="3424880" y="329087"/>
                </a:lnTo>
                <a:lnTo>
                  <a:pt x="3419707" y="354707"/>
                </a:lnTo>
                <a:lnTo>
                  <a:pt x="3405602" y="375628"/>
                </a:lnTo>
                <a:lnTo>
                  <a:pt x="3384680" y="389734"/>
                </a:lnTo>
                <a:lnTo>
                  <a:pt x="3359060" y="394907"/>
                </a:lnTo>
                <a:lnTo>
                  <a:pt x="65819" y="394907"/>
                </a:lnTo>
                <a:lnTo>
                  <a:pt x="40199" y="389734"/>
                </a:lnTo>
                <a:lnTo>
                  <a:pt x="19278" y="375628"/>
                </a:lnTo>
                <a:lnTo>
                  <a:pt x="5172" y="354707"/>
                </a:lnTo>
                <a:lnTo>
                  <a:pt x="0" y="329087"/>
                </a:lnTo>
                <a:lnTo>
                  <a:pt x="0" y="65819"/>
                </a:lnTo>
                <a:close/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19"/>
          <p:cNvSpPr/>
          <p:nvPr/>
        </p:nvSpPr>
        <p:spPr>
          <a:xfrm>
            <a:off x="4313149" y="3173991"/>
            <a:ext cx="4055110" cy="681990"/>
          </a:xfrm>
          <a:custGeom>
            <a:avLst/>
            <a:gdLst/>
            <a:ahLst/>
            <a:cxnLst/>
            <a:rect l="l" t="t" r="r" b="b"/>
            <a:pathLst>
              <a:path w="4055109" h="681989">
                <a:moveTo>
                  <a:pt x="0" y="113615"/>
                </a:moveTo>
                <a:lnTo>
                  <a:pt x="8928" y="69391"/>
                </a:lnTo>
                <a:lnTo>
                  <a:pt x="33277" y="33277"/>
                </a:lnTo>
                <a:lnTo>
                  <a:pt x="69390" y="8928"/>
                </a:lnTo>
                <a:lnTo>
                  <a:pt x="113614" y="0"/>
                </a:lnTo>
                <a:lnTo>
                  <a:pt x="3941239" y="0"/>
                </a:lnTo>
                <a:lnTo>
                  <a:pt x="3985463" y="8928"/>
                </a:lnTo>
                <a:lnTo>
                  <a:pt x="4021577" y="33277"/>
                </a:lnTo>
                <a:lnTo>
                  <a:pt x="4045925" y="69391"/>
                </a:lnTo>
                <a:lnTo>
                  <a:pt x="4054854" y="113615"/>
                </a:lnTo>
                <a:lnTo>
                  <a:pt x="4054854" y="568068"/>
                </a:lnTo>
                <a:lnTo>
                  <a:pt x="4045925" y="612292"/>
                </a:lnTo>
                <a:lnTo>
                  <a:pt x="4021577" y="648406"/>
                </a:lnTo>
                <a:lnTo>
                  <a:pt x="3985463" y="672755"/>
                </a:lnTo>
                <a:lnTo>
                  <a:pt x="3941239" y="681684"/>
                </a:lnTo>
                <a:lnTo>
                  <a:pt x="113614" y="681684"/>
                </a:lnTo>
                <a:lnTo>
                  <a:pt x="69390" y="672755"/>
                </a:lnTo>
                <a:lnTo>
                  <a:pt x="33277" y="648406"/>
                </a:lnTo>
                <a:lnTo>
                  <a:pt x="8928" y="612292"/>
                </a:lnTo>
                <a:lnTo>
                  <a:pt x="0" y="568068"/>
                </a:lnTo>
                <a:lnTo>
                  <a:pt x="0" y="113615"/>
                </a:lnTo>
                <a:close/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291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27025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Parser</a:t>
            </a:r>
            <a:r>
              <a:rPr spc="-60" dirty="0"/>
              <a:t> </a:t>
            </a:r>
            <a:r>
              <a:rPr spc="-5" dirty="0"/>
              <a:t>design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965200" y="1367367"/>
            <a:ext cx="3166745" cy="3124200"/>
            <a:chOff x="965200" y="1367367"/>
            <a:chExt cx="3166745" cy="312420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666" y="1367367"/>
              <a:ext cx="3158067" cy="3124200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371600"/>
              <a:ext cx="3166532" cy="3069167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983068" y="1376159"/>
              <a:ext cx="3012440" cy="2981325"/>
            </a:xfrm>
            <a:custGeom>
              <a:avLst/>
              <a:gdLst/>
              <a:ahLst/>
              <a:cxnLst/>
              <a:rect l="l" t="t" r="r" b="b"/>
              <a:pathLst>
                <a:path w="3012440" h="2981325">
                  <a:moveTo>
                    <a:pt x="3012258" y="0"/>
                  </a:moveTo>
                  <a:lnTo>
                    <a:pt x="0" y="0"/>
                  </a:lnTo>
                  <a:lnTo>
                    <a:pt x="0" y="2980940"/>
                  </a:lnTo>
                  <a:lnTo>
                    <a:pt x="3012258" y="2980940"/>
                  </a:lnTo>
                  <a:lnTo>
                    <a:pt x="3012258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983067" y="1376159"/>
            <a:ext cx="3012440" cy="2981325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86080">
              <a:lnSpc>
                <a:spcPts val="1310"/>
              </a:lnSpc>
              <a:spcBef>
                <a:spcPts val="29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endParaRPr sz="1100" dirty="0">
              <a:latin typeface="Times New Roman"/>
              <a:cs typeface="Times New Roman"/>
            </a:endParaRPr>
          </a:p>
          <a:p>
            <a:pPr marL="1078230" marR="997585">
              <a:lnSpc>
                <a:spcPts val="1330"/>
              </a:lnSpc>
              <a:spcBef>
                <a:spcPts val="30"/>
              </a:spcBef>
            </a:pP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281305" marR="727075" indent="69850">
              <a:lnSpc>
                <a:spcPct val="123700"/>
              </a:lnSpc>
              <a:spcBef>
                <a:spcPts val="5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statements:</a:t>
            </a:r>
            <a:r>
              <a:rPr sz="1100" spc="27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r>
              <a:rPr sz="1100" spc="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78230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71755">
              <a:lnSpc>
                <a:spcPts val="1310"/>
              </a:lnSpc>
              <a:spcBef>
                <a:spcPts val="4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7823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351155" marR="71755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455930" marR="32829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840105" marR="852805" indent="-314325">
              <a:lnSpc>
                <a:spcPts val="1670"/>
              </a:lnSpc>
              <a:spcBef>
                <a:spcPts val="6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963101" y="1052306"/>
            <a:ext cx="806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ra</a:t>
            </a:r>
            <a:r>
              <a:rPr sz="1600" spc="5" dirty="0">
                <a:latin typeface="Times New Roman"/>
                <a:cs typeface="Times New Roman"/>
              </a:rPr>
              <a:t>mm</a:t>
            </a:r>
            <a:r>
              <a:rPr sz="1600" dirty="0">
                <a:latin typeface="Times New Roman"/>
                <a:cs typeface="Times New Roman"/>
              </a:rPr>
              <a:t>ar</a:t>
            </a:r>
          </a:p>
        </p:txBody>
      </p:sp>
      <p:graphicFrame>
        <p:nvGraphicFramePr>
          <p:cNvPr id="15" name="object 10"/>
          <p:cNvGraphicFramePr>
            <a:graphicFrameLocks noGrp="1"/>
          </p:cNvGraphicFramePr>
          <p:nvPr/>
        </p:nvGraphicFramePr>
        <p:xfrm>
          <a:off x="4439549" y="1380509"/>
          <a:ext cx="3662680" cy="3910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6921">
                <a:tc gridSpan="3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class</a:t>
                      </a:r>
                      <a:r>
                        <a:rPr sz="12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CompilationEngine</a:t>
                      </a:r>
                      <a:r>
                        <a:rPr sz="12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{</a:t>
                      </a:r>
                    </a:p>
                    <a:p>
                      <a:pPr marL="39624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...</a:t>
                      </a:r>
                    </a:p>
                    <a:p>
                      <a:pPr marL="648335" marR="101600" indent="-252729">
                        <a:lnSpc>
                          <a:spcPts val="207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compileWhileStatement()</a:t>
                      </a:r>
                      <a:r>
                        <a:rPr sz="1200" spc="6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{ </a:t>
                      </a:r>
                      <a:r>
                        <a:rPr sz="12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spc="-5" dirty="0">
                          <a:latin typeface="Consolas"/>
                          <a:cs typeface="Consolas"/>
                        </a:rPr>
                        <a:t>eat(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200" b="1" spc="-5" dirty="0">
                          <a:latin typeface="Consolas"/>
                          <a:cs typeface="Consolas"/>
                        </a:rPr>
                        <a:t>while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’</a:t>
                      </a:r>
                      <a:r>
                        <a:rPr sz="1200" spc="-5" dirty="0">
                          <a:latin typeface="Consolas"/>
                          <a:cs typeface="Consolas"/>
                        </a:rPr>
                        <a:t>);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 code</a:t>
                      </a:r>
                      <a:r>
                        <a:rPr sz="12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to handle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200" b="1" spc="-5" dirty="0">
                          <a:latin typeface="Consolas"/>
                          <a:cs typeface="Consolas"/>
                        </a:rPr>
                        <a:t>while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; </a:t>
                      </a:r>
                      <a:r>
                        <a:rPr sz="1200" spc="-2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onsolas"/>
                          <a:cs typeface="Consolas"/>
                        </a:rPr>
                        <a:t>eat(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200" b="1" spc="-5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200" spc="-5" dirty="0">
                          <a:latin typeface="Consolas"/>
                          <a:cs typeface="Consolas"/>
                        </a:rPr>
                        <a:t>);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 code to handle</a:t>
                      </a:r>
                      <a:r>
                        <a:rPr sz="12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200" b="1" spc="-5" dirty="0">
                          <a:latin typeface="Consolas"/>
                          <a:cs typeface="Consolas"/>
                        </a:rPr>
                        <a:t>(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;</a:t>
                      </a:r>
                    </a:p>
                    <a:p>
                      <a:pPr marL="6483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compileExpression();</a:t>
                      </a:r>
                    </a:p>
                    <a:p>
                      <a:pPr marL="64833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spc="-5" dirty="0">
                          <a:latin typeface="Consolas"/>
                          <a:cs typeface="Consolas"/>
                        </a:rPr>
                        <a:t>eat(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200" b="1" spc="-5" dirty="0">
                          <a:latin typeface="Consolas"/>
                          <a:cs typeface="Consolas"/>
                        </a:rPr>
                        <a:t>)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200" spc="-5" dirty="0">
                          <a:latin typeface="Consolas"/>
                          <a:cs typeface="Consolas"/>
                        </a:rPr>
                        <a:t>);</a:t>
                      </a:r>
                      <a:r>
                        <a:rPr sz="12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code</a:t>
                      </a:r>
                      <a:r>
                        <a:rPr sz="12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to</a:t>
                      </a:r>
                      <a:r>
                        <a:rPr sz="12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handle</a:t>
                      </a:r>
                      <a:r>
                        <a:rPr sz="12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200" b="1" spc="-5" dirty="0">
                          <a:latin typeface="Consolas"/>
                          <a:cs typeface="Consolas"/>
                        </a:rPr>
                        <a:t>)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';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6483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...</a:t>
                      </a:r>
                    </a:p>
                  </a:txBody>
                  <a:tcPr marL="0" marR="0" marT="33020" marB="0">
                    <a:lnL w="12700">
                      <a:solidFill>
                        <a:srgbClr val="293973"/>
                      </a:solidFill>
                      <a:prstDash val="solid"/>
                    </a:lnL>
                    <a:lnR w="12700">
                      <a:solidFill>
                        <a:srgbClr val="293973"/>
                      </a:solidFill>
                      <a:prstDash val="solid"/>
                    </a:lnR>
                    <a:lnT w="12700">
                      <a:solidFill>
                        <a:srgbClr val="293973"/>
                      </a:solidFill>
                      <a:prstDash val="solid"/>
                    </a:lnT>
                    <a:solidFill>
                      <a:srgbClr val="F3F3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82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3973"/>
                      </a:solidFill>
                      <a:prstDash val="solid"/>
                    </a:lnL>
                    <a:lnR w="12700">
                      <a:solidFill>
                        <a:srgbClr val="293973"/>
                      </a:solidFill>
                      <a:prstDash val="solid"/>
                    </a:lnR>
                    <a:lnB w="12700">
                      <a:solidFill>
                        <a:srgbClr val="293973"/>
                      </a:solidFill>
                      <a:prstDash val="solid"/>
                    </a:lnB>
                    <a:solidFill>
                      <a:srgbClr val="F3F3FF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eat(string)</a:t>
                      </a:r>
                      <a:r>
                        <a:rPr sz="12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{</a:t>
                      </a:r>
                    </a:p>
                    <a:p>
                      <a:pPr marL="648335" marR="313690" indent="-252729">
                        <a:lnSpc>
                          <a:spcPct val="127299"/>
                        </a:lnSpc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sz="12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(currentToken</a:t>
                      </a:r>
                      <a:r>
                        <a:rPr sz="12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&lt;&gt;</a:t>
                      </a:r>
                      <a:r>
                        <a:rPr sz="12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string) </a:t>
                      </a:r>
                      <a:r>
                        <a:rPr sz="1200" spc="-64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latin typeface="Consolas"/>
                          <a:cs typeface="Consolas"/>
                        </a:rPr>
                        <a:t>error...</a:t>
                      </a:r>
                    </a:p>
                    <a:p>
                      <a:pPr marL="39624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else</a:t>
                      </a:r>
                    </a:p>
                    <a:p>
                      <a:pPr marL="64833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advance...</a:t>
                      </a:r>
                    </a:p>
                  </a:txBody>
                  <a:tcPr marL="0" marR="0" marT="84455" marB="0">
                    <a:lnL w="12700">
                      <a:solidFill>
                        <a:srgbClr val="293973"/>
                      </a:solidFill>
                      <a:prstDash val="solid"/>
                    </a:lnL>
                    <a:lnR w="12700">
                      <a:solidFill>
                        <a:srgbClr val="293973"/>
                      </a:solidFill>
                      <a:prstDash val="solid"/>
                    </a:lnR>
                    <a:lnT w="12700">
                      <a:solidFill>
                        <a:srgbClr val="293973"/>
                      </a:solidFill>
                      <a:prstDash val="solid"/>
                    </a:lnT>
                    <a:lnB w="12700">
                      <a:solidFill>
                        <a:srgbClr val="2939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3973"/>
                      </a:solidFill>
                      <a:prstDash val="solid"/>
                    </a:lnL>
                    <a:lnR w="12700">
                      <a:solidFill>
                        <a:srgbClr val="293973"/>
                      </a:solidFill>
                      <a:prstDash val="solid"/>
                    </a:lnR>
                    <a:lnB w="12700">
                      <a:solidFill>
                        <a:srgbClr val="29397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93973"/>
                      </a:solidFill>
                      <a:prstDash val="solid"/>
                    </a:lnR>
                    <a:lnT w="12700">
                      <a:solidFill>
                        <a:srgbClr val="29397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765"/>
                        </a:lnSpc>
                      </a:pPr>
                      <a:r>
                        <a:rPr sz="1200" dirty="0">
                          <a:latin typeface="Consolas"/>
                          <a:cs typeface="Consolas"/>
                        </a:rPr>
                        <a:t>}</a:t>
                      </a:r>
                    </a:p>
                  </a:txBody>
                  <a:tcPr marL="0" marR="0" marT="0" marB="0">
                    <a:lnL w="12700">
                      <a:solidFill>
                        <a:srgbClr val="293973"/>
                      </a:solidFill>
                      <a:prstDash val="solid"/>
                    </a:lnL>
                    <a:lnR w="12700">
                      <a:solidFill>
                        <a:srgbClr val="293973"/>
                      </a:solidFill>
                      <a:prstDash val="solid"/>
                    </a:lnR>
                    <a:lnT w="12700">
                      <a:solidFill>
                        <a:srgbClr val="293973"/>
                      </a:solidFill>
                      <a:prstDash val="solid"/>
                    </a:lnT>
                    <a:lnB w="12700">
                      <a:solidFill>
                        <a:srgbClr val="2939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3973"/>
                      </a:solidFill>
                      <a:prstDash val="solid"/>
                    </a:lnL>
                    <a:lnT w="12700">
                      <a:solidFill>
                        <a:srgbClr val="29397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7"/>
          <p:cNvSpPr txBox="1"/>
          <p:nvPr/>
        </p:nvSpPr>
        <p:spPr>
          <a:xfrm>
            <a:off x="4449094" y="1057282"/>
            <a:ext cx="12985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Parsing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process</a:t>
            </a:r>
          </a:p>
        </p:txBody>
      </p:sp>
      <p:sp>
        <p:nvSpPr>
          <p:cNvPr id="17" name="object 18"/>
          <p:cNvSpPr/>
          <p:nvPr/>
        </p:nvSpPr>
        <p:spPr>
          <a:xfrm>
            <a:off x="804477" y="2556643"/>
            <a:ext cx="3425190" cy="394970"/>
          </a:xfrm>
          <a:custGeom>
            <a:avLst/>
            <a:gdLst/>
            <a:ahLst/>
            <a:cxnLst/>
            <a:rect l="l" t="t" r="r" b="b"/>
            <a:pathLst>
              <a:path w="3425190" h="394969">
                <a:moveTo>
                  <a:pt x="0" y="65819"/>
                </a:moveTo>
                <a:lnTo>
                  <a:pt x="5172" y="40199"/>
                </a:lnTo>
                <a:lnTo>
                  <a:pt x="19278" y="19278"/>
                </a:lnTo>
                <a:lnTo>
                  <a:pt x="40199" y="5172"/>
                </a:lnTo>
                <a:lnTo>
                  <a:pt x="65819" y="0"/>
                </a:lnTo>
                <a:lnTo>
                  <a:pt x="3359060" y="0"/>
                </a:lnTo>
                <a:lnTo>
                  <a:pt x="3384680" y="5172"/>
                </a:lnTo>
                <a:lnTo>
                  <a:pt x="3405602" y="19278"/>
                </a:lnTo>
                <a:lnTo>
                  <a:pt x="3419707" y="40199"/>
                </a:lnTo>
                <a:lnTo>
                  <a:pt x="3424880" y="65819"/>
                </a:lnTo>
                <a:lnTo>
                  <a:pt x="3424880" y="329087"/>
                </a:lnTo>
                <a:lnTo>
                  <a:pt x="3419707" y="354707"/>
                </a:lnTo>
                <a:lnTo>
                  <a:pt x="3405602" y="375628"/>
                </a:lnTo>
                <a:lnTo>
                  <a:pt x="3384680" y="389734"/>
                </a:lnTo>
                <a:lnTo>
                  <a:pt x="3359060" y="394907"/>
                </a:lnTo>
                <a:lnTo>
                  <a:pt x="65819" y="394907"/>
                </a:lnTo>
                <a:lnTo>
                  <a:pt x="40199" y="389734"/>
                </a:lnTo>
                <a:lnTo>
                  <a:pt x="19278" y="375628"/>
                </a:lnTo>
                <a:lnTo>
                  <a:pt x="5172" y="354707"/>
                </a:lnTo>
                <a:lnTo>
                  <a:pt x="0" y="329087"/>
                </a:lnTo>
                <a:lnTo>
                  <a:pt x="0" y="65819"/>
                </a:lnTo>
                <a:close/>
              </a:path>
            </a:pathLst>
          </a:custGeom>
          <a:ln w="25400">
            <a:solidFill>
              <a:srgbClr val="00009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20"/>
          <p:cNvSpPr txBox="1"/>
          <p:nvPr/>
        </p:nvSpPr>
        <p:spPr>
          <a:xfrm>
            <a:off x="372622" y="5509616"/>
            <a:ext cx="861695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The code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400" i="1" dirty="0">
                <a:latin typeface="Times New Roman"/>
                <a:cs typeface="Times New Roman"/>
              </a:rPr>
              <a:t>xxx</a:t>
            </a:r>
            <a:r>
              <a:rPr sz="1400" i="1" spc="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method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follows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right-hand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side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rule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xxx</a:t>
            </a:r>
            <a:endParaRPr sz="16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400" i="1" dirty="0">
                <a:latin typeface="Times New Roman"/>
                <a:cs typeface="Times New Roman"/>
              </a:rPr>
              <a:t>xxx</a:t>
            </a:r>
            <a:r>
              <a:rPr sz="1400" i="1" spc="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method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responsible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advancing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handling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its</a:t>
            </a:r>
            <a:r>
              <a:rPr sz="1800" dirty="0">
                <a:latin typeface="Times New Roman"/>
                <a:cs typeface="Times New Roman"/>
              </a:rPr>
              <a:t> own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 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input.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86447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23977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LL</a:t>
            </a:r>
            <a:r>
              <a:rPr spc="-105" dirty="0"/>
              <a:t> </a:t>
            </a:r>
            <a:r>
              <a:rPr dirty="0"/>
              <a:t>g</a:t>
            </a:r>
            <a:r>
              <a:rPr spc="5" dirty="0"/>
              <a:t>r</a:t>
            </a:r>
            <a:r>
              <a:rPr spc="-10" dirty="0"/>
              <a:t>a</a:t>
            </a:r>
            <a:r>
              <a:rPr spc="-5" dirty="0"/>
              <a:t>mm</a:t>
            </a:r>
            <a:r>
              <a:rPr spc="-10" dirty="0"/>
              <a:t>a</a:t>
            </a:r>
            <a:r>
              <a:rPr dirty="0"/>
              <a:t>r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4294668" y="1430599"/>
            <a:ext cx="4004945" cy="26543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404495" indent="-228600">
              <a:lnSpc>
                <a:spcPct val="89600"/>
              </a:lnSpc>
              <a:spcBef>
                <a:spcPts val="3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LL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grammar: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recursive descent parser without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backtracking</a:t>
            </a:r>
            <a:endParaRPr sz="20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70"/>
              </a:lnSpc>
              <a:spcBef>
                <a:spcPts val="16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LL(</a:t>
            </a:r>
            <a:r>
              <a:rPr sz="2000" i="1" spc="-5" dirty="0">
                <a:latin typeface="Times New Roman"/>
                <a:cs typeface="Times New Roman"/>
              </a:rPr>
              <a:t>k</a:t>
            </a:r>
            <a:r>
              <a:rPr sz="2000" spc="-5" dirty="0">
                <a:latin typeface="Times New Roman"/>
                <a:cs typeface="Times New Roman"/>
              </a:rPr>
              <a:t>) parser: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parser that needs to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look ahead at most </a:t>
            </a:r>
            <a:r>
              <a:rPr sz="2000" i="1" dirty="0">
                <a:latin typeface="Times New Roman"/>
                <a:cs typeface="Times New Roman"/>
              </a:rPr>
              <a:t>k </a:t>
            </a:r>
            <a:r>
              <a:rPr sz="2000" spc="-5" dirty="0">
                <a:latin typeface="Times New Roman"/>
                <a:cs typeface="Times New Roman"/>
              </a:rPr>
              <a:t>tokens in order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determine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which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rule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applicable</a:t>
            </a:r>
            <a:endParaRPr sz="2000" dirty="0">
              <a:latin typeface="Times New Roman"/>
              <a:cs typeface="Times New Roman"/>
            </a:endParaRPr>
          </a:p>
          <a:p>
            <a:pPr marL="241300" marR="255270" indent="-228600">
              <a:lnSpc>
                <a:spcPts val="2130"/>
              </a:lnSpc>
              <a:spcBef>
                <a:spcPts val="16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grammar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saw so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LL(1).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10" name="object 5"/>
          <p:cNvGrpSpPr/>
          <p:nvPr/>
        </p:nvGrpSpPr>
        <p:grpSpPr>
          <a:xfrm>
            <a:off x="965200" y="1367367"/>
            <a:ext cx="3166745" cy="3124200"/>
            <a:chOff x="965200" y="1367367"/>
            <a:chExt cx="3166745" cy="3124200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666" y="1367367"/>
              <a:ext cx="3158067" cy="3124200"/>
            </a:xfrm>
            <a:prstGeom prst="rect">
              <a:avLst/>
            </a:prstGeom>
          </p:spPr>
        </p:pic>
        <p:pic>
          <p:nvPicPr>
            <p:cNvPr id="12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371600"/>
              <a:ext cx="3166532" cy="3069167"/>
            </a:xfrm>
            <a:prstGeom prst="rect">
              <a:avLst/>
            </a:prstGeom>
          </p:spPr>
        </p:pic>
      </p:grpSp>
      <p:sp>
        <p:nvSpPr>
          <p:cNvPr id="13" name="object 8"/>
          <p:cNvSpPr txBox="1"/>
          <p:nvPr/>
        </p:nvSpPr>
        <p:spPr>
          <a:xfrm>
            <a:off x="983067" y="1376159"/>
            <a:ext cx="3012440" cy="298132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86080">
              <a:lnSpc>
                <a:spcPts val="1310"/>
              </a:lnSpc>
              <a:spcBef>
                <a:spcPts val="290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endParaRPr sz="1100" dirty="0">
              <a:latin typeface="Times New Roman"/>
              <a:cs typeface="Times New Roman"/>
            </a:endParaRPr>
          </a:p>
          <a:p>
            <a:pPr marL="1078230" marR="997585">
              <a:lnSpc>
                <a:spcPts val="1330"/>
              </a:lnSpc>
              <a:spcBef>
                <a:spcPts val="30"/>
              </a:spcBef>
            </a:pP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w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h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il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m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nt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 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100" dirty="0">
              <a:latin typeface="Times New Roman"/>
              <a:cs typeface="Times New Roman"/>
            </a:endParaRPr>
          </a:p>
          <a:p>
            <a:pPr marL="281305" marR="727075" indent="69850">
              <a:lnSpc>
                <a:spcPct val="123700"/>
              </a:lnSpc>
              <a:spcBef>
                <a:spcPts val="5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statements:</a:t>
            </a:r>
            <a:r>
              <a:rPr sz="1100" spc="27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statement*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ifStatement:</a:t>
            </a:r>
            <a:r>
              <a:rPr sz="1100" spc="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if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78230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71755">
              <a:lnSpc>
                <a:spcPts val="1310"/>
              </a:lnSpc>
              <a:spcBef>
                <a:spcPts val="415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while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(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expression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1078230">
              <a:lnSpc>
                <a:spcPts val="1310"/>
              </a:lnSpc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{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}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100" dirty="0">
              <a:latin typeface="Times New Roman"/>
              <a:cs typeface="Times New Roman"/>
            </a:endParaRPr>
          </a:p>
          <a:p>
            <a:pPr marL="351155" marR="71755" indent="-104775">
              <a:lnSpc>
                <a:spcPts val="1770"/>
              </a:lnSpc>
              <a:spcBef>
                <a:spcPts val="9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letStatement:</a:t>
            </a:r>
            <a:r>
              <a:rPr sz="1100" spc="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let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spc="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expression: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100" dirty="0">
              <a:latin typeface="Times New Roman"/>
              <a:cs typeface="Times New Roman"/>
            </a:endParaRPr>
          </a:p>
          <a:p>
            <a:pPr marL="455930" marR="328295" indent="244475">
              <a:lnSpc>
                <a:spcPts val="1700"/>
              </a:lnSpc>
              <a:spcBef>
                <a:spcPts val="15"/>
              </a:spcBef>
            </a:pP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term:</a:t>
            </a:r>
            <a:r>
              <a:rPr sz="1100" spc="5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constant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</a:t>
            </a:r>
            <a:r>
              <a:rPr sz="1100" spc="254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1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1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</a:t>
            </a:r>
            <a:endParaRPr sz="1100" dirty="0">
              <a:latin typeface="Times New Roman"/>
              <a:cs typeface="Times New Roman"/>
            </a:endParaRPr>
          </a:p>
          <a:p>
            <a:pPr marL="840105" marR="852805" indent="-314325">
              <a:lnSpc>
                <a:spcPts val="1670"/>
              </a:lnSpc>
              <a:spcBef>
                <a:spcPts val="60"/>
              </a:spcBef>
            </a:pP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 a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decimal number </a:t>
            </a:r>
            <a:r>
              <a:rPr sz="1100" spc="-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op:</a:t>
            </a:r>
            <a:r>
              <a:rPr sz="1100" spc="2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100" b="1" spc="-5" dirty="0"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-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&gt;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1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 '</a:t>
            </a:r>
            <a:r>
              <a:rPr sz="1100" b="1" spc="-5" dirty="0">
                <a:latin typeface="Consolas"/>
                <a:cs typeface="Consolas"/>
              </a:rPr>
              <a:t>&lt;</a:t>
            </a:r>
            <a:r>
              <a:rPr sz="1100" spc="-5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963101" y="1052306"/>
            <a:ext cx="806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G</a:t>
            </a:r>
            <a:r>
              <a:rPr sz="1600" dirty="0">
                <a:latin typeface="Times New Roman"/>
                <a:cs typeface="Times New Roman"/>
              </a:rPr>
              <a:t>ra</a:t>
            </a:r>
            <a:r>
              <a:rPr sz="1600" spc="5" dirty="0">
                <a:latin typeface="Times New Roman"/>
                <a:cs typeface="Times New Roman"/>
              </a:rPr>
              <a:t>mm</a:t>
            </a:r>
            <a:r>
              <a:rPr sz="1600" dirty="0">
                <a:latin typeface="Times New Roman"/>
                <a:cs typeface="Times New Roman"/>
              </a:rPr>
              <a:t>ar</a:t>
            </a:r>
          </a:p>
        </p:txBody>
      </p:sp>
    </p:spTree>
    <p:extLst>
      <p:ext uri="{BB962C8B-B14F-4D97-AF65-F5344CB8AC3E}">
        <p14:creationId xmlns:p14="http://schemas.microsoft.com/office/powerpoint/2010/main" val="397828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8" name="object 3"/>
          <p:cNvGrpSpPr/>
          <p:nvPr/>
        </p:nvGrpSpPr>
        <p:grpSpPr>
          <a:xfrm>
            <a:off x="842433" y="1295400"/>
            <a:ext cx="2730500" cy="1752600"/>
            <a:chOff x="842433" y="1295400"/>
            <a:chExt cx="2730500" cy="1752600"/>
          </a:xfrm>
        </p:grpSpPr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95400"/>
              <a:ext cx="2730500" cy="1752600"/>
            </a:xfrm>
            <a:prstGeom prst="rect">
              <a:avLst/>
            </a:prstGeom>
          </p:spPr>
        </p:pic>
        <p:pic>
          <p:nvPicPr>
            <p:cNvPr id="1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566" y="1354665"/>
              <a:ext cx="2421467" cy="1595967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850763" y="1305606"/>
              <a:ext cx="2585720" cy="1608455"/>
            </a:xfrm>
            <a:custGeom>
              <a:avLst/>
              <a:gdLst/>
              <a:ahLst/>
              <a:cxnLst/>
              <a:rect l="l" t="t" r="r" b="b"/>
              <a:pathLst>
                <a:path w="2585720" h="1608455">
                  <a:moveTo>
                    <a:pt x="2585707" y="0"/>
                  </a:moveTo>
                  <a:lnTo>
                    <a:pt x="0" y="0"/>
                  </a:lnTo>
                  <a:lnTo>
                    <a:pt x="0" y="1607921"/>
                  </a:lnTo>
                  <a:lnTo>
                    <a:pt x="2585707" y="1607921"/>
                  </a:lnTo>
                  <a:lnTo>
                    <a:pt x="2585707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7"/>
            <p:cNvSpPr/>
            <p:nvPr/>
          </p:nvSpPr>
          <p:spPr>
            <a:xfrm>
              <a:off x="850763" y="1305606"/>
              <a:ext cx="2585720" cy="1608455"/>
            </a:xfrm>
            <a:custGeom>
              <a:avLst/>
              <a:gdLst/>
              <a:ahLst/>
              <a:cxnLst/>
              <a:rect l="l" t="t" r="r" b="b"/>
              <a:pathLst>
                <a:path w="2585720" h="1608455">
                  <a:moveTo>
                    <a:pt x="0" y="0"/>
                  </a:moveTo>
                  <a:lnTo>
                    <a:pt x="2585707" y="0"/>
                  </a:lnTo>
                  <a:lnTo>
                    <a:pt x="2585707" y="1607922"/>
                  </a:lnTo>
                  <a:lnTo>
                    <a:pt x="0" y="160792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1018064" y="1297800"/>
            <a:ext cx="2129155" cy="14268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264795" marR="5080">
              <a:lnSpc>
                <a:spcPts val="1770"/>
              </a:lnSpc>
              <a:spcBef>
                <a:spcPts val="8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prints</a:t>
            </a:r>
            <a:r>
              <a:rPr sz="1200" spc="6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66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sign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sign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"negative";</a:t>
            </a: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4" name="object 9"/>
          <p:cNvSpPr txBox="1"/>
          <p:nvPr/>
        </p:nvSpPr>
        <p:spPr>
          <a:xfrm>
            <a:off x="878322" y="994193"/>
            <a:ext cx="1492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nsolas"/>
                <a:cs typeface="Consolas"/>
              </a:rPr>
              <a:t>Prog.jack</a:t>
            </a:r>
            <a:r>
              <a:rPr sz="1400" spc="-30" dirty="0">
                <a:latin typeface="Consolas"/>
                <a:cs typeface="Consolas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(input)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5" name="object 10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4645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Tokenizing</a:t>
            </a:r>
            <a:r>
              <a:rPr spc="-35" dirty="0"/>
              <a:t> </a:t>
            </a:r>
            <a:r>
              <a:rPr sz="2000" spc="-5" dirty="0"/>
              <a:t>(first</a:t>
            </a:r>
            <a:r>
              <a:rPr sz="2000" spc="-30" dirty="0"/>
              <a:t> </a:t>
            </a:r>
            <a:r>
              <a:rPr sz="2000" spc="-5" dirty="0"/>
              <a:t>approximation)</a:t>
            </a:r>
            <a:endParaRPr sz="2000" dirty="0"/>
          </a:p>
        </p:txBody>
      </p:sp>
      <p:grpSp>
        <p:nvGrpSpPr>
          <p:cNvPr id="16" name="object 11"/>
          <p:cNvGrpSpPr/>
          <p:nvPr/>
        </p:nvGrpSpPr>
        <p:grpSpPr>
          <a:xfrm>
            <a:off x="905149" y="2688274"/>
            <a:ext cx="1381760" cy="1419860"/>
            <a:chOff x="905149" y="2688274"/>
            <a:chExt cx="1381760" cy="1419860"/>
          </a:xfrm>
        </p:grpSpPr>
        <p:sp>
          <p:nvSpPr>
            <p:cNvPr id="17" name="object 12"/>
            <p:cNvSpPr/>
            <p:nvPr/>
          </p:nvSpPr>
          <p:spPr>
            <a:xfrm>
              <a:off x="908324" y="2691448"/>
              <a:ext cx="1375410" cy="1413510"/>
            </a:xfrm>
            <a:custGeom>
              <a:avLst/>
              <a:gdLst/>
              <a:ahLst/>
              <a:cxnLst/>
              <a:rect l="l" t="t" r="r" b="b"/>
              <a:pathLst>
                <a:path w="1375410" h="1413510">
                  <a:moveTo>
                    <a:pt x="1238082" y="590904"/>
                  </a:moveTo>
                  <a:lnTo>
                    <a:pt x="137086" y="590904"/>
                  </a:lnTo>
                  <a:lnTo>
                    <a:pt x="93756" y="597893"/>
                  </a:lnTo>
                  <a:lnTo>
                    <a:pt x="56125" y="617353"/>
                  </a:lnTo>
                  <a:lnTo>
                    <a:pt x="26449" y="647029"/>
                  </a:lnTo>
                  <a:lnTo>
                    <a:pt x="6988" y="684660"/>
                  </a:lnTo>
                  <a:lnTo>
                    <a:pt x="0" y="727988"/>
                  </a:lnTo>
                  <a:lnTo>
                    <a:pt x="0" y="1276322"/>
                  </a:lnTo>
                  <a:lnTo>
                    <a:pt x="6988" y="1319652"/>
                  </a:lnTo>
                  <a:lnTo>
                    <a:pt x="26449" y="1357284"/>
                  </a:lnTo>
                  <a:lnTo>
                    <a:pt x="56125" y="1386959"/>
                  </a:lnTo>
                  <a:lnTo>
                    <a:pt x="93756" y="1406420"/>
                  </a:lnTo>
                  <a:lnTo>
                    <a:pt x="137086" y="1413409"/>
                  </a:lnTo>
                  <a:lnTo>
                    <a:pt x="1238082" y="1413409"/>
                  </a:lnTo>
                  <a:lnTo>
                    <a:pt x="1281412" y="1406420"/>
                  </a:lnTo>
                  <a:lnTo>
                    <a:pt x="1319044" y="1386959"/>
                  </a:lnTo>
                  <a:lnTo>
                    <a:pt x="1348719" y="1357284"/>
                  </a:lnTo>
                  <a:lnTo>
                    <a:pt x="1368180" y="1319652"/>
                  </a:lnTo>
                  <a:lnTo>
                    <a:pt x="1375168" y="1276322"/>
                  </a:lnTo>
                  <a:lnTo>
                    <a:pt x="1375168" y="727988"/>
                  </a:lnTo>
                  <a:lnTo>
                    <a:pt x="1368180" y="684660"/>
                  </a:lnTo>
                  <a:lnTo>
                    <a:pt x="1348719" y="647029"/>
                  </a:lnTo>
                  <a:lnTo>
                    <a:pt x="1319044" y="617353"/>
                  </a:lnTo>
                  <a:lnTo>
                    <a:pt x="1281412" y="597893"/>
                  </a:lnTo>
                  <a:lnTo>
                    <a:pt x="1238082" y="590904"/>
                  </a:lnTo>
                  <a:close/>
                </a:path>
                <a:path w="1375410" h="1413510">
                  <a:moveTo>
                    <a:pt x="956402" y="0"/>
                  </a:moveTo>
                  <a:lnTo>
                    <a:pt x="802181" y="590904"/>
                  </a:lnTo>
                  <a:lnTo>
                    <a:pt x="1145974" y="590904"/>
                  </a:lnTo>
                  <a:lnTo>
                    <a:pt x="95640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3"/>
            <p:cNvSpPr/>
            <p:nvPr/>
          </p:nvSpPr>
          <p:spPr>
            <a:xfrm>
              <a:off x="908324" y="2691449"/>
              <a:ext cx="1375410" cy="1413510"/>
            </a:xfrm>
            <a:custGeom>
              <a:avLst/>
              <a:gdLst/>
              <a:ahLst/>
              <a:cxnLst/>
              <a:rect l="l" t="t" r="r" b="b"/>
              <a:pathLst>
                <a:path w="1375410" h="1413510">
                  <a:moveTo>
                    <a:pt x="0" y="727990"/>
                  </a:moveTo>
                  <a:lnTo>
                    <a:pt x="6988" y="684660"/>
                  </a:lnTo>
                  <a:lnTo>
                    <a:pt x="26449" y="647028"/>
                  </a:lnTo>
                  <a:lnTo>
                    <a:pt x="56125" y="617353"/>
                  </a:lnTo>
                  <a:lnTo>
                    <a:pt x="93756" y="597892"/>
                  </a:lnTo>
                  <a:lnTo>
                    <a:pt x="137086" y="590903"/>
                  </a:lnTo>
                  <a:lnTo>
                    <a:pt x="802181" y="590903"/>
                  </a:lnTo>
                  <a:lnTo>
                    <a:pt x="956402" y="0"/>
                  </a:lnTo>
                  <a:lnTo>
                    <a:pt x="1145974" y="590903"/>
                  </a:lnTo>
                  <a:lnTo>
                    <a:pt x="1238082" y="590903"/>
                  </a:lnTo>
                  <a:lnTo>
                    <a:pt x="1281412" y="597892"/>
                  </a:lnTo>
                  <a:lnTo>
                    <a:pt x="1319043" y="617353"/>
                  </a:lnTo>
                  <a:lnTo>
                    <a:pt x="1348719" y="647028"/>
                  </a:lnTo>
                  <a:lnTo>
                    <a:pt x="1368180" y="684660"/>
                  </a:lnTo>
                  <a:lnTo>
                    <a:pt x="1375169" y="727990"/>
                  </a:lnTo>
                  <a:lnTo>
                    <a:pt x="1375169" y="933613"/>
                  </a:lnTo>
                  <a:lnTo>
                    <a:pt x="1375169" y="1276321"/>
                  </a:lnTo>
                  <a:lnTo>
                    <a:pt x="1368180" y="1319651"/>
                  </a:lnTo>
                  <a:lnTo>
                    <a:pt x="1348719" y="1357283"/>
                  </a:lnTo>
                  <a:lnTo>
                    <a:pt x="1319043" y="1386958"/>
                  </a:lnTo>
                  <a:lnTo>
                    <a:pt x="1281412" y="1406419"/>
                  </a:lnTo>
                  <a:lnTo>
                    <a:pt x="1238082" y="1413408"/>
                  </a:lnTo>
                  <a:lnTo>
                    <a:pt x="1145974" y="1413408"/>
                  </a:lnTo>
                  <a:lnTo>
                    <a:pt x="802181" y="1413408"/>
                  </a:lnTo>
                  <a:lnTo>
                    <a:pt x="137086" y="1413408"/>
                  </a:lnTo>
                  <a:lnTo>
                    <a:pt x="93756" y="1406419"/>
                  </a:lnTo>
                  <a:lnTo>
                    <a:pt x="56125" y="1386958"/>
                  </a:lnTo>
                  <a:lnTo>
                    <a:pt x="26449" y="1357283"/>
                  </a:lnTo>
                  <a:lnTo>
                    <a:pt x="6988" y="1319651"/>
                  </a:lnTo>
                  <a:lnTo>
                    <a:pt x="0" y="1276321"/>
                  </a:lnTo>
                  <a:lnTo>
                    <a:pt x="0" y="933613"/>
                  </a:lnTo>
                  <a:lnTo>
                    <a:pt x="0" y="727987"/>
                  </a:lnTo>
                  <a:close/>
                </a:path>
              </a:pathLst>
            </a:custGeom>
            <a:ln w="6350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4"/>
          <p:cNvSpPr txBox="1"/>
          <p:nvPr/>
        </p:nvSpPr>
        <p:spPr>
          <a:xfrm>
            <a:off x="1027215" y="3428620"/>
            <a:ext cx="852169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dirty="0">
                <a:latin typeface="Times New Roman"/>
                <a:cs typeface="Times New Roman"/>
              </a:rPr>
              <a:t>stream of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charac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ers</a:t>
            </a:r>
          </a:p>
        </p:txBody>
      </p:sp>
      <p:grpSp>
        <p:nvGrpSpPr>
          <p:cNvPr id="20" name="object 15"/>
          <p:cNvGrpSpPr/>
          <p:nvPr/>
        </p:nvGrpSpPr>
        <p:grpSpPr>
          <a:xfrm>
            <a:off x="4593166" y="1236132"/>
            <a:ext cx="1676400" cy="3479800"/>
            <a:chOff x="4593166" y="1236132"/>
            <a:chExt cx="1676400" cy="3479800"/>
          </a:xfrm>
        </p:grpSpPr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3166" y="1236132"/>
              <a:ext cx="1676400" cy="3479800"/>
            </a:xfrm>
            <a:prstGeom prst="rect">
              <a:avLst/>
            </a:prstGeom>
          </p:spPr>
        </p:pic>
        <p:pic>
          <p:nvPicPr>
            <p:cNvPr id="22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8266" y="1291167"/>
              <a:ext cx="1159933" cy="3327400"/>
            </a:xfrm>
            <a:prstGeom prst="rect">
              <a:avLst/>
            </a:prstGeom>
          </p:spPr>
        </p:pic>
        <p:sp>
          <p:nvSpPr>
            <p:cNvPr id="23" name="object 18"/>
            <p:cNvSpPr/>
            <p:nvPr/>
          </p:nvSpPr>
          <p:spPr>
            <a:xfrm>
              <a:off x="4603099" y="1243222"/>
              <a:ext cx="1529080" cy="3336290"/>
            </a:xfrm>
            <a:custGeom>
              <a:avLst/>
              <a:gdLst/>
              <a:ahLst/>
              <a:cxnLst/>
              <a:rect l="l" t="t" r="r" b="b"/>
              <a:pathLst>
                <a:path w="1529079" h="3336290">
                  <a:moveTo>
                    <a:pt x="1528979" y="0"/>
                  </a:moveTo>
                  <a:lnTo>
                    <a:pt x="0" y="0"/>
                  </a:lnTo>
                  <a:lnTo>
                    <a:pt x="0" y="3336259"/>
                  </a:lnTo>
                  <a:lnTo>
                    <a:pt x="1528979" y="3336259"/>
                  </a:lnTo>
                  <a:lnTo>
                    <a:pt x="1528979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9"/>
            <p:cNvSpPr/>
            <p:nvPr/>
          </p:nvSpPr>
          <p:spPr>
            <a:xfrm>
              <a:off x="4603099" y="1243223"/>
              <a:ext cx="1529080" cy="3336290"/>
            </a:xfrm>
            <a:custGeom>
              <a:avLst/>
              <a:gdLst/>
              <a:ahLst/>
              <a:cxnLst/>
              <a:rect l="l" t="t" r="r" b="b"/>
              <a:pathLst>
                <a:path w="1529079" h="3336290">
                  <a:moveTo>
                    <a:pt x="0" y="0"/>
                  </a:moveTo>
                  <a:lnTo>
                    <a:pt x="1528980" y="0"/>
                  </a:lnTo>
                  <a:lnTo>
                    <a:pt x="1528980" y="3336259"/>
                  </a:lnTo>
                  <a:lnTo>
                    <a:pt x="0" y="333625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0"/>
          <p:cNvSpPr txBox="1"/>
          <p:nvPr/>
        </p:nvSpPr>
        <p:spPr>
          <a:xfrm>
            <a:off x="4855099" y="1273514"/>
            <a:ext cx="252729" cy="4660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if</a:t>
            </a:r>
          </a:p>
        </p:txBody>
      </p:sp>
      <p:sp>
        <p:nvSpPr>
          <p:cNvPr id="26" name="object 21"/>
          <p:cNvSpPr txBox="1"/>
          <p:nvPr/>
        </p:nvSpPr>
        <p:spPr>
          <a:xfrm>
            <a:off x="4855099" y="1751098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(</a:t>
            </a:r>
          </a:p>
        </p:txBody>
      </p:sp>
      <p:sp>
        <p:nvSpPr>
          <p:cNvPr id="27" name="object 22"/>
          <p:cNvSpPr txBox="1"/>
          <p:nvPr/>
        </p:nvSpPr>
        <p:spPr>
          <a:xfrm>
            <a:off x="4855099" y="1938085"/>
            <a:ext cx="841375" cy="24555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latin typeface="Consolas"/>
                <a:cs typeface="Consolas"/>
              </a:rPr>
              <a:t>x</a:t>
            </a:r>
          </a:p>
          <a:p>
            <a:pPr marR="749300">
              <a:lnSpc>
                <a:spcPct val="120300"/>
              </a:lnSpc>
              <a:spcBef>
                <a:spcPts val="5"/>
              </a:spcBef>
            </a:pPr>
            <a:r>
              <a:rPr sz="1200" dirty="0">
                <a:latin typeface="Consolas"/>
                <a:cs typeface="Consolas"/>
              </a:rPr>
              <a:t>&lt;  0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{</a:t>
            </a:r>
          </a:p>
          <a:p>
            <a:pPr marR="496570">
              <a:lnSpc>
                <a:spcPts val="1770"/>
              </a:lnSpc>
              <a:spcBef>
                <a:spcPts val="80"/>
              </a:spcBef>
            </a:pPr>
            <a:r>
              <a:rPr sz="1200" dirty="0">
                <a:latin typeface="Consolas"/>
                <a:cs typeface="Consolas"/>
              </a:rPr>
              <a:t>let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sign</a:t>
            </a:r>
          </a:p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1200" dirty="0">
                <a:latin typeface="Consolas"/>
                <a:cs typeface="Consolas"/>
              </a:rPr>
              <a:t>=</a:t>
            </a:r>
          </a:p>
          <a:p>
            <a:pPr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"negative"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;</a:t>
            </a:r>
          </a:p>
          <a:p>
            <a:pPr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28" name="object 23"/>
          <p:cNvSpPr txBox="1"/>
          <p:nvPr/>
        </p:nvSpPr>
        <p:spPr>
          <a:xfrm>
            <a:off x="4706904" y="910760"/>
            <a:ext cx="1287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tokenized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input</a:t>
            </a:r>
          </a:p>
        </p:txBody>
      </p:sp>
      <p:sp>
        <p:nvSpPr>
          <p:cNvPr id="29" name="object 24"/>
          <p:cNvSpPr/>
          <p:nvPr/>
        </p:nvSpPr>
        <p:spPr>
          <a:xfrm>
            <a:off x="3207155" y="2179821"/>
            <a:ext cx="1437005" cy="783590"/>
          </a:xfrm>
          <a:custGeom>
            <a:avLst/>
            <a:gdLst/>
            <a:ahLst/>
            <a:cxnLst/>
            <a:rect l="l" t="t" r="r" b="b"/>
            <a:pathLst>
              <a:path w="1437004" h="783589">
                <a:moveTo>
                  <a:pt x="1045121" y="0"/>
                </a:moveTo>
                <a:lnTo>
                  <a:pt x="1045121" y="195844"/>
                </a:lnTo>
                <a:lnTo>
                  <a:pt x="0" y="195844"/>
                </a:lnTo>
                <a:lnTo>
                  <a:pt x="0" y="587529"/>
                </a:lnTo>
                <a:lnTo>
                  <a:pt x="1045121" y="587529"/>
                </a:lnTo>
                <a:lnTo>
                  <a:pt x="1045121" y="783371"/>
                </a:lnTo>
                <a:lnTo>
                  <a:pt x="1436805" y="391685"/>
                </a:lnTo>
                <a:lnTo>
                  <a:pt x="104512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25"/>
          <p:cNvSpPr txBox="1"/>
          <p:nvPr/>
        </p:nvSpPr>
        <p:spPr>
          <a:xfrm>
            <a:off x="3341537" y="2353511"/>
            <a:ext cx="1080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libri"/>
                <a:cs typeface="Calibri"/>
              </a:rPr>
              <a:t>tokenizing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829991" y="4715330"/>
            <a:ext cx="7783830" cy="159639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65"/>
              </a:spcBef>
            </a:pPr>
            <a:r>
              <a:rPr sz="2000" spc="-20" dirty="0">
                <a:latin typeface="Times New Roman"/>
                <a:cs typeface="Times New Roman"/>
              </a:rPr>
              <a:t>Tokenizing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grouping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characters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into tokens</a:t>
            </a:r>
            <a:endParaRPr sz="2000" dirty="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969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token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characters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meaning</a:t>
            </a: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ts val="2170"/>
              </a:lnSpc>
              <a:spcBef>
                <a:spcPts val="1330"/>
              </a:spcBef>
            </a:pP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programming language </a:t>
            </a:r>
            <a:r>
              <a:rPr sz="2000" spc="-10" dirty="0">
                <a:latin typeface="Times New Roman"/>
                <a:cs typeface="Times New Roman"/>
              </a:rPr>
              <a:t>specification </a:t>
            </a:r>
            <a:r>
              <a:rPr sz="2000" spc="-5" dirty="0">
                <a:latin typeface="Times New Roman"/>
                <a:cs typeface="Times New Roman"/>
              </a:rPr>
              <a:t>must document (among other things)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its </a:t>
            </a:r>
            <a:r>
              <a:rPr sz="2000" spc="-5" dirty="0">
                <a:latin typeface="Times New Roman"/>
                <a:cs typeface="Times New Roman"/>
              </a:rPr>
              <a:t>allowable tokens.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32" name="object 27"/>
          <p:cNvGrpSpPr/>
          <p:nvPr/>
        </p:nvGrpSpPr>
        <p:grpSpPr>
          <a:xfrm>
            <a:off x="5857174" y="3713788"/>
            <a:ext cx="1818005" cy="829310"/>
            <a:chOff x="5857174" y="3713788"/>
            <a:chExt cx="1818005" cy="829310"/>
          </a:xfrm>
        </p:grpSpPr>
        <p:sp>
          <p:nvSpPr>
            <p:cNvPr id="33" name="object 28"/>
            <p:cNvSpPr/>
            <p:nvPr/>
          </p:nvSpPr>
          <p:spPr>
            <a:xfrm>
              <a:off x="5860350" y="3716963"/>
              <a:ext cx="1811655" cy="822960"/>
            </a:xfrm>
            <a:custGeom>
              <a:avLst/>
              <a:gdLst/>
              <a:ahLst/>
              <a:cxnLst/>
              <a:rect l="l" t="t" r="r" b="b"/>
              <a:pathLst>
                <a:path w="1811654" h="822960">
                  <a:moveTo>
                    <a:pt x="1811163" y="685417"/>
                  </a:moveTo>
                  <a:lnTo>
                    <a:pt x="652537" y="685417"/>
                  </a:lnTo>
                  <a:lnTo>
                    <a:pt x="659526" y="728747"/>
                  </a:lnTo>
                  <a:lnTo>
                    <a:pt x="678987" y="766379"/>
                  </a:lnTo>
                  <a:lnTo>
                    <a:pt x="708662" y="796054"/>
                  </a:lnTo>
                  <a:lnTo>
                    <a:pt x="746294" y="815515"/>
                  </a:lnTo>
                  <a:lnTo>
                    <a:pt x="789623" y="822504"/>
                  </a:lnTo>
                  <a:lnTo>
                    <a:pt x="1674077" y="822504"/>
                  </a:lnTo>
                  <a:lnTo>
                    <a:pt x="1717407" y="815515"/>
                  </a:lnTo>
                  <a:lnTo>
                    <a:pt x="1755038" y="796054"/>
                  </a:lnTo>
                  <a:lnTo>
                    <a:pt x="1784713" y="766379"/>
                  </a:lnTo>
                  <a:lnTo>
                    <a:pt x="1804174" y="728747"/>
                  </a:lnTo>
                  <a:lnTo>
                    <a:pt x="1811163" y="685417"/>
                  </a:lnTo>
                  <a:close/>
                </a:path>
                <a:path w="1811654" h="822960">
                  <a:moveTo>
                    <a:pt x="0" y="422479"/>
                  </a:moveTo>
                  <a:lnTo>
                    <a:pt x="652537" y="685420"/>
                  </a:lnTo>
                  <a:lnTo>
                    <a:pt x="1811163" y="685417"/>
                  </a:lnTo>
                  <a:lnTo>
                    <a:pt x="1811163" y="479794"/>
                  </a:lnTo>
                  <a:lnTo>
                    <a:pt x="652537" y="479794"/>
                  </a:lnTo>
                  <a:lnTo>
                    <a:pt x="0" y="422479"/>
                  </a:lnTo>
                  <a:close/>
                </a:path>
                <a:path w="1811654" h="822960">
                  <a:moveTo>
                    <a:pt x="1674077" y="0"/>
                  </a:moveTo>
                  <a:lnTo>
                    <a:pt x="789623" y="0"/>
                  </a:lnTo>
                  <a:lnTo>
                    <a:pt x="746294" y="6988"/>
                  </a:lnTo>
                  <a:lnTo>
                    <a:pt x="708662" y="26449"/>
                  </a:lnTo>
                  <a:lnTo>
                    <a:pt x="678987" y="56124"/>
                  </a:lnTo>
                  <a:lnTo>
                    <a:pt x="659526" y="93756"/>
                  </a:lnTo>
                  <a:lnTo>
                    <a:pt x="652537" y="137086"/>
                  </a:lnTo>
                  <a:lnTo>
                    <a:pt x="652537" y="479794"/>
                  </a:lnTo>
                  <a:lnTo>
                    <a:pt x="1811163" y="479794"/>
                  </a:lnTo>
                  <a:lnTo>
                    <a:pt x="1811163" y="137086"/>
                  </a:lnTo>
                  <a:lnTo>
                    <a:pt x="1804174" y="93756"/>
                  </a:lnTo>
                  <a:lnTo>
                    <a:pt x="1784713" y="56124"/>
                  </a:lnTo>
                  <a:lnTo>
                    <a:pt x="1755038" y="26449"/>
                  </a:lnTo>
                  <a:lnTo>
                    <a:pt x="1717407" y="6988"/>
                  </a:lnTo>
                  <a:lnTo>
                    <a:pt x="1674077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/>
            <p:cNvSpPr/>
            <p:nvPr/>
          </p:nvSpPr>
          <p:spPr>
            <a:xfrm>
              <a:off x="5860349" y="3716963"/>
              <a:ext cx="1811655" cy="822960"/>
            </a:xfrm>
            <a:custGeom>
              <a:avLst/>
              <a:gdLst/>
              <a:ahLst/>
              <a:cxnLst/>
              <a:rect l="l" t="t" r="r" b="b"/>
              <a:pathLst>
                <a:path w="1811654" h="822960">
                  <a:moveTo>
                    <a:pt x="652538" y="137086"/>
                  </a:moveTo>
                  <a:lnTo>
                    <a:pt x="659526" y="93756"/>
                  </a:lnTo>
                  <a:lnTo>
                    <a:pt x="678987" y="56124"/>
                  </a:lnTo>
                  <a:lnTo>
                    <a:pt x="708662" y="26449"/>
                  </a:lnTo>
                  <a:lnTo>
                    <a:pt x="746294" y="6988"/>
                  </a:lnTo>
                  <a:lnTo>
                    <a:pt x="789624" y="0"/>
                  </a:lnTo>
                  <a:lnTo>
                    <a:pt x="845642" y="0"/>
                  </a:lnTo>
                  <a:lnTo>
                    <a:pt x="1135298" y="0"/>
                  </a:lnTo>
                  <a:lnTo>
                    <a:pt x="1674078" y="0"/>
                  </a:lnTo>
                  <a:lnTo>
                    <a:pt x="1717407" y="6988"/>
                  </a:lnTo>
                  <a:lnTo>
                    <a:pt x="1755039" y="26449"/>
                  </a:lnTo>
                  <a:lnTo>
                    <a:pt x="1784714" y="56124"/>
                  </a:lnTo>
                  <a:lnTo>
                    <a:pt x="1804175" y="93756"/>
                  </a:lnTo>
                  <a:lnTo>
                    <a:pt x="1811164" y="137086"/>
                  </a:lnTo>
                  <a:lnTo>
                    <a:pt x="1811164" y="479795"/>
                  </a:lnTo>
                  <a:lnTo>
                    <a:pt x="1811164" y="685421"/>
                  </a:lnTo>
                  <a:lnTo>
                    <a:pt x="1804175" y="728748"/>
                  </a:lnTo>
                  <a:lnTo>
                    <a:pt x="1784714" y="766380"/>
                  </a:lnTo>
                  <a:lnTo>
                    <a:pt x="1755039" y="796055"/>
                  </a:lnTo>
                  <a:lnTo>
                    <a:pt x="1717407" y="815516"/>
                  </a:lnTo>
                  <a:lnTo>
                    <a:pt x="1674078" y="822505"/>
                  </a:lnTo>
                  <a:lnTo>
                    <a:pt x="1135298" y="822505"/>
                  </a:lnTo>
                  <a:lnTo>
                    <a:pt x="845642" y="822505"/>
                  </a:lnTo>
                  <a:lnTo>
                    <a:pt x="789624" y="822505"/>
                  </a:lnTo>
                  <a:lnTo>
                    <a:pt x="746294" y="815516"/>
                  </a:lnTo>
                  <a:lnTo>
                    <a:pt x="708662" y="796055"/>
                  </a:lnTo>
                  <a:lnTo>
                    <a:pt x="678987" y="766380"/>
                  </a:lnTo>
                  <a:lnTo>
                    <a:pt x="659526" y="728748"/>
                  </a:lnTo>
                  <a:lnTo>
                    <a:pt x="652538" y="685418"/>
                  </a:lnTo>
                  <a:lnTo>
                    <a:pt x="0" y="422479"/>
                  </a:lnTo>
                  <a:lnTo>
                    <a:pt x="652538" y="479795"/>
                  </a:lnTo>
                  <a:lnTo>
                    <a:pt x="652538" y="137086"/>
                  </a:lnTo>
                  <a:close/>
                </a:path>
              </a:pathLst>
            </a:custGeom>
            <a:ln w="6350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0"/>
          <p:cNvSpPr txBox="1"/>
          <p:nvPr/>
        </p:nvSpPr>
        <p:spPr>
          <a:xfrm>
            <a:off x="6631778" y="3863229"/>
            <a:ext cx="79057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dirty="0">
                <a:latin typeface="Times New Roman"/>
                <a:cs typeface="Times New Roman"/>
              </a:rPr>
              <a:t>stream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tokens</a:t>
            </a:r>
          </a:p>
        </p:txBody>
      </p:sp>
      <p:sp>
        <p:nvSpPr>
          <p:cNvPr id="36" name="object 31"/>
          <p:cNvSpPr/>
          <p:nvPr/>
        </p:nvSpPr>
        <p:spPr>
          <a:xfrm>
            <a:off x="5809983" y="2202959"/>
            <a:ext cx="1323340" cy="760730"/>
          </a:xfrm>
          <a:custGeom>
            <a:avLst/>
            <a:gdLst/>
            <a:ahLst/>
            <a:cxnLst/>
            <a:rect l="l" t="t" r="r" b="b"/>
            <a:pathLst>
              <a:path w="1323340" h="760730">
                <a:moveTo>
                  <a:pt x="942614" y="0"/>
                </a:moveTo>
                <a:lnTo>
                  <a:pt x="942614" y="190059"/>
                </a:lnTo>
                <a:lnTo>
                  <a:pt x="0" y="190059"/>
                </a:lnTo>
                <a:lnTo>
                  <a:pt x="0" y="570174"/>
                </a:lnTo>
                <a:lnTo>
                  <a:pt x="942614" y="570174"/>
                </a:lnTo>
                <a:lnTo>
                  <a:pt x="942614" y="760233"/>
                </a:lnTo>
                <a:lnTo>
                  <a:pt x="1322729" y="380117"/>
                </a:lnTo>
                <a:lnTo>
                  <a:pt x="942614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2"/>
          <p:cNvSpPr txBox="1"/>
          <p:nvPr/>
        </p:nvSpPr>
        <p:spPr>
          <a:xfrm>
            <a:off x="5963022" y="2365081"/>
            <a:ext cx="93471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iler</a:t>
            </a:r>
          </a:p>
        </p:txBody>
      </p:sp>
      <p:sp>
        <p:nvSpPr>
          <p:cNvPr id="38" name="object 33"/>
          <p:cNvSpPr txBox="1"/>
          <p:nvPr/>
        </p:nvSpPr>
        <p:spPr>
          <a:xfrm>
            <a:off x="811113" y="6539316"/>
            <a:ext cx="72326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8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001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 </a:t>
            </a:r>
            <a:r>
              <a:rPr dirty="0"/>
              <a:t>I /</a:t>
            </a:r>
            <a:r>
              <a:rPr spc="-10" dirty="0"/>
              <a:t> </a:t>
            </a:r>
            <a:r>
              <a:rPr spc="-5" dirty="0"/>
              <a:t>parsing</a:t>
            </a:r>
            <a:r>
              <a:rPr sz="1800" spc="-5" dirty="0"/>
              <a:t>:</a:t>
            </a:r>
            <a:r>
              <a:rPr sz="1800" spc="-10" dirty="0"/>
              <a:t> </a:t>
            </a:r>
            <a:r>
              <a:rPr sz="1800" spc="-5" dirty="0"/>
              <a:t>lecture</a:t>
            </a:r>
            <a:r>
              <a:rPr sz="1800" dirty="0"/>
              <a:t> </a:t>
            </a:r>
            <a:r>
              <a:rPr sz="1800" spc="-5" dirty="0"/>
              <a:t>plan</a:t>
            </a:r>
            <a:endParaRPr sz="1800" dirty="0"/>
          </a:p>
        </p:txBody>
      </p:sp>
      <p:sp>
        <p:nvSpPr>
          <p:cNvPr id="9" name="object 4"/>
          <p:cNvSpPr/>
          <p:nvPr/>
        </p:nvSpPr>
        <p:spPr>
          <a:xfrm>
            <a:off x="4287018" y="2032985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85750" y="0"/>
                </a:moveTo>
                <a:lnTo>
                  <a:pt x="2857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85750" y="228600"/>
                </a:lnTo>
                <a:lnTo>
                  <a:pt x="285750" y="304800"/>
                </a:lnTo>
                <a:lnTo>
                  <a:pt x="457200" y="152400"/>
                </a:lnTo>
                <a:lnTo>
                  <a:pt x="28575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/>
          <p:cNvSpPr txBox="1"/>
          <p:nvPr/>
        </p:nvSpPr>
        <p:spPr>
          <a:xfrm>
            <a:off x="1825442" y="153893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1825442" y="1813313"/>
            <a:ext cx="1722755" cy="215900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15" dirty="0">
                <a:latin typeface="Times New Roman"/>
                <a:cs typeface="Times New Roman"/>
              </a:rPr>
              <a:t>Tokenizer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Grammar</a:t>
            </a:r>
          </a:p>
          <a:p>
            <a:pPr marL="281305" indent="-26860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trees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4859093" y="1577604"/>
            <a:ext cx="209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859093" y="1851986"/>
            <a:ext cx="1995805" cy="88074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5316293" y="2711395"/>
            <a:ext cx="2776855" cy="129984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Proposed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implementation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Building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Jack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25393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406235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Grammar</a:t>
            </a:r>
            <a:r>
              <a:rPr spc="-60" dirty="0"/>
              <a:t> </a:t>
            </a:r>
            <a:r>
              <a:rPr spc="-5" dirty="0"/>
              <a:t>notation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664633" y="1346200"/>
            <a:ext cx="4089400" cy="4657090"/>
            <a:chOff x="664633" y="1346200"/>
            <a:chExt cx="4089400" cy="465709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633" y="1346200"/>
              <a:ext cx="4089400" cy="4656666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99" y="1443567"/>
              <a:ext cx="4047067" cy="4423832"/>
            </a:xfrm>
            <a:prstGeom prst="rect">
              <a:avLst/>
            </a:prstGeom>
          </p:spPr>
        </p:pic>
      </p:grpSp>
      <p:sp>
        <p:nvSpPr>
          <p:cNvPr id="12" name="object 7"/>
          <p:cNvSpPr txBox="1"/>
          <p:nvPr/>
        </p:nvSpPr>
        <p:spPr>
          <a:xfrm>
            <a:off x="673761" y="1356189"/>
            <a:ext cx="3946525" cy="451294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508000">
              <a:lnSpc>
                <a:spcPts val="1675"/>
              </a:lnSpc>
              <a:spcBef>
                <a:spcPts val="1100"/>
              </a:spcBef>
              <a:tabLst>
                <a:tab pos="1417320" algn="l"/>
              </a:tabLst>
            </a:pP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statement:	ifStatement</a:t>
            </a:r>
            <a:r>
              <a:rPr sz="1400" spc="-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endParaRPr sz="1400" dirty="0">
              <a:latin typeface="Times New Roman"/>
              <a:cs typeface="Times New Roman"/>
            </a:endParaRPr>
          </a:p>
          <a:p>
            <a:pPr marL="1428750" marR="1323340">
              <a:lnSpc>
                <a:spcPts val="1670"/>
              </a:lnSpc>
              <a:spcBef>
                <a:spcPts val="60"/>
              </a:spcBef>
            </a:pP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</a:t>
            </a:r>
            <a:r>
              <a:rPr sz="1400" spc="-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| </a:t>
            </a:r>
            <a:r>
              <a:rPr sz="1400" spc="-33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letStatement</a:t>
            </a:r>
            <a:endParaRPr sz="1400" dirty="0">
              <a:latin typeface="Times New Roman"/>
              <a:cs typeface="Times New Roman"/>
            </a:endParaRPr>
          </a:p>
          <a:p>
            <a:pPr marL="374650" marR="965835" indent="88900">
              <a:lnSpc>
                <a:spcPct val="154800"/>
              </a:lnSpc>
              <a:spcBef>
                <a:spcPts val="40"/>
              </a:spcBef>
              <a:tabLst>
                <a:tab pos="1420495" algn="l"/>
                <a:tab pos="1442720" algn="l"/>
              </a:tabLst>
            </a:pP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statements:		statement*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ifStatement:	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if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29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400" spc="-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428750">
              <a:lnSpc>
                <a:spcPts val="1664"/>
              </a:lnSpc>
            </a:pP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07950">
              <a:lnSpc>
                <a:spcPts val="1675"/>
              </a:lnSpc>
              <a:spcBef>
                <a:spcPts val="1019"/>
              </a:spcBef>
              <a:tabLst>
                <a:tab pos="1440815" algn="l"/>
              </a:tabLst>
            </a:pP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whileStatement:	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while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3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4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1428750">
              <a:lnSpc>
                <a:spcPts val="1675"/>
              </a:lnSpc>
            </a:pP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-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statements</a:t>
            </a:r>
            <a:r>
              <a:rPr sz="14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’</a:t>
            </a:r>
            <a:endParaRPr sz="1400" dirty="0">
              <a:latin typeface="Times New Roman"/>
              <a:cs typeface="Times New Roman"/>
            </a:endParaRPr>
          </a:p>
          <a:p>
            <a:pPr marL="463550" marR="128270" indent="-133350">
              <a:lnSpc>
                <a:spcPts val="2770"/>
              </a:lnSpc>
              <a:spcBef>
                <a:spcPts val="170"/>
              </a:spcBef>
              <a:tabLst>
                <a:tab pos="1445895" algn="l"/>
              </a:tabLst>
            </a:pP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letStatement:	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let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3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</a:t>
            </a:r>
            <a:r>
              <a:rPr sz="14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3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4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;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 </a:t>
            </a:r>
            <a:r>
              <a:rPr sz="1400" spc="-33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expression:	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</a:t>
            </a:r>
            <a:r>
              <a:rPr sz="14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(op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term)?</a:t>
            </a:r>
            <a:endParaRPr sz="1400" dirty="0">
              <a:latin typeface="Times New Roman"/>
              <a:cs typeface="Times New Roman"/>
            </a:endParaRPr>
          </a:p>
          <a:p>
            <a:pPr marL="596900" marR="461645" indent="311150">
              <a:lnSpc>
                <a:spcPts val="2670"/>
              </a:lnSpc>
              <a:spcBef>
                <a:spcPts val="10"/>
              </a:spcBef>
              <a:tabLst>
                <a:tab pos="1417320" algn="l"/>
                <a:tab pos="1460500" algn="l"/>
              </a:tabLst>
            </a:pP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term:		varName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| constant </a:t>
            </a:r>
            <a:r>
              <a:rPr sz="14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		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string</a:t>
            </a:r>
            <a:r>
              <a:rPr sz="14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not</a:t>
            </a:r>
            <a:r>
              <a:rPr sz="14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beg.</a:t>
            </a:r>
            <a:r>
              <a:rPr sz="14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with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digit </a:t>
            </a:r>
            <a:r>
              <a:rPr sz="1400" spc="-33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constant:	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 decimal number</a:t>
            </a:r>
            <a:endParaRPr sz="1400" dirty="0">
              <a:latin typeface="Times New Roman"/>
              <a:cs typeface="Times New Roman"/>
            </a:endParaRPr>
          </a:p>
          <a:p>
            <a:pPr marL="1085850">
              <a:lnSpc>
                <a:spcPct val="100000"/>
              </a:lnSpc>
              <a:spcBef>
                <a:spcPts val="655"/>
              </a:spcBef>
              <a:tabLst>
                <a:tab pos="1490345" algn="l"/>
              </a:tabLst>
            </a:pP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op:	'</a:t>
            </a:r>
            <a:r>
              <a:rPr sz="1400" b="1" dirty="0"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40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&gt;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|</a:t>
            </a:r>
            <a:r>
              <a:rPr sz="1400" spc="-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13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9292" y="1959469"/>
            <a:ext cx="3506289" cy="315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794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23964" y="5736865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485495" y="6365194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714416" y="613055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815677" y="81548"/>
            <a:ext cx="2740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65" dirty="0"/>
              <a:t> </a:t>
            </a:r>
            <a:r>
              <a:rPr spc="-5" dirty="0"/>
              <a:t>grammar</a:t>
            </a:r>
          </a:p>
        </p:txBody>
      </p:sp>
      <p:pic>
        <p:nvPicPr>
          <p:cNvPr id="9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455" y="644167"/>
            <a:ext cx="8091697" cy="57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504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426101" y="1423323"/>
            <a:ext cx="8442325" cy="3798570"/>
            <a:chOff x="426101" y="1423323"/>
            <a:chExt cx="8442325" cy="3798570"/>
          </a:xfrm>
        </p:grpSpPr>
        <p:pic>
          <p:nvPicPr>
            <p:cNvPr id="8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700" y="1656225"/>
              <a:ext cx="7452057" cy="1897388"/>
            </a:xfrm>
            <a:prstGeom prst="rect">
              <a:avLst/>
            </a:prstGeom>
          </p:spPr>
        </p:pic>
        <p:sp>
          <p:nvSpPr>
            <p:cNvPr id="9" name="object 4"/>
            <p:cNvSpPr/>
            <p:nvPr/>
          </p:nvSpPr>
          <p:spPr>
            <a:xfrm>
              <a:off x="426097" y="1423326"/>
              <a:ext cx="8442325" cy="3798570"/>
            </a:xfrm>
            <a:custGeom>
              <a:avLst/>
              <a:gdLst/>
              <a:ahLst/>
              <a:cxnLst/>
              <a:rect l="l" t="t" r="r" b="b"/>
              <a:pathLst>
                <a:path w="8442325" h="3798570">
                  <a:moveTo>
                    <a:pt x="8441804" y="0"/>
                  </a:moveTo>
                  <a:lnTo>
                    <a:pt x="7861554" y="0"/>
                  </a:lnTo>
                  <a:lnTo>
                    <a:pt x="7861554" y="2079371"/>
                  </a:lnTo>
                  <a:lnTo>
                    <a:pt x="580237" y="2079371"/>
                  </a:lnTo>
                  <a:lnTo>
                    <a:pt x="580237" y="239991"/>
                  </a:lnTo>
                  <a:lnTo>
                    <a:pt x="0" y="239991"/>
                  </a:lnTo>
                  <a:lnTo>
                    <a:pt x="0" y="3798328"/>
                  </a:lnTo>
                  <a:lnTo>
                    <a:pt x="580237" y="3798328"/>
                  </a:lnTo>
                  <a:lnTo>
                    <a:pt x="580237" y="2189734"/>
                  </a:lnTo>
                  <a:lnTo>
                    <a:pt x="7861554" y="2189734"/>
                  </a:lnTo>
                  <a:lnTo>
                    <a:pt x="7861554" y="2540101"/>
                  </a:lnTo>
                  <a:lnTo>
                    <a:pt x="8441804" y="2540101"/>
                  </a:lnTo>
                  <a:lnTo>
                    <a:pt x="8441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5"/>
          <p:cNvSpPr txBox="1"/>
          <p:nvPr/>
        </p:nvSpPr>
        <p:spPr>
          <a:xfrm>
            <a:off x="916939" y="325474"/>
            <a:ext cx="60045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Jack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grammar: </a:t>
            </a: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lexical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elements</a:t>
            </a:r>
            <a:endParaRPr sz="3200" dirty="0">
              <a:solidFill>
                <a:srgbClr val="B8114F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927982" y="1091588"/>
            <a:ext cx="74650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Jack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language includes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five categories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terminal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</a:t>
            </a:r>
            <a:r>
              <a:rPr sz="2000" spc="-5" dirty="0">
                <a:latin typeface="Times New Roman"/>
                <a:cs typeface="Times New Roman"/>
              </a:rPr>
              <a:t> (</a:t>
            </a:r>
            <a:r>
              <a:rPr sz="2000" i="1" spc="-5" dirty="0">
                <a:latin typeface="Times New Roman"/>
                <a:cs typeface="Times New Roman"/>
              </a:rPr>
              <a:t>tokens</a:t>
            </a:r>
            <a:r>
              <a:rPr sz="2000" spc="-5" dirty="0">
                <a:latin typeface="Times New Roman"/>
                <a:cs typeface="Times New Roman"/>
              </a:rPr>
              <a:t>):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52074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916938" y="325474"/>
            <a:ext cx="6156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Jack</a:t>
            </a:r>
            <a:r>
              <a:rPr sz="3200" spc="-1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grammar:</a:t>
            </a:r>
            <a:r>
              <a:rPr sz="3200" spc="-1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program</a:t>
            </a:r>
            <a:r>
              <a:rPr sz="3200" spc="-1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structure</a:t>
            </a:r>
            <a:endParaRPr sz="3200" dirty="0">
              <a:solidFill>
                <a:srgbClr val="B8114F"/>
              </a:solidFill>
              <a:latin typeface="Georgia" panose="02040502050405020303" pitchFamily="18" charset="0"/>
              <a:cs typeface="Times New Roman"/>
            </a:endParaRPr>
          </a:p>
        </p:txBody>
      </p:sp>
      <p:pic>
        <p:nvPicPr>
          <p:cNvPr id="11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578" y="1770624"/>
            <a:ext cx="7202090" cy="3208603"/>
          </a:xfrm>
          <a:prstGeom prst="rect">
            <a:avLst/>
          </a:prstGeom>
        </p:spPr>
      </p:pic>
      <p:sp>
        <p:nvSpPr>
          <p:cNvPr id="12" name="object 4"/>
          <p:cNvSpPr txBox="1"/>
          <p:nvPr/>
        </p:nvSpPr>
        <p:spPr>
          <a:xfrm>
            <a:off x="866365" y="1052868"/>
            <a:ext cx="6445250" cy="5454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30"/>
              </a:lnSpc>
              <a:spcBef>
                <a:spcPts val="355"/>
              </a:spcBef>
            </a:pP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Jack </a:t>
            </a:r>
            <a:r>
              <a:rPr sz="1800" dirty="0">
                <a:latin typeface="Times New Roman"/>
                <a:cs typeface="Times New Roman"/>
              </a:rPr>
              <a:t>program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collection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i="1" spc="-5" dirty="0">
                <a:latin typeface="Times New Roman"/>
                <a:cs typeface="Times New Roman"/>
              </a:rPr>
              <a:t>classes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dirty="0">
                <a:latin typeface="Times New Roman"/>
                <a:cs typeface="Times New Roman"/>
              </a:rPr>
              <a:t>each </a:t>
            </a:r>
            <a:r>
              <a:rPr sz="1800" spc="-5" dirty="0">
                <a:latin typeface="Times New Roman"/>
                <a:cs typeface="Times New Roman"/>
              </a:rPr>
              <a:t>appearing in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separate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compiled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separately.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structured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 </a:t>
            </a:r>
            <a:r>
              <a:rPr sz="1800" spc="-5" dirty="0">
                <a:latin typeface="Times New Roman"/>
                <a:cs typeface="Times New Roman"/>
              </a:rPr>
              <a:t>follows: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32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916939" y="325474"/>
            <a:ext cx="53858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Jack 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grammar:</a:t>
            </a:r>
            <a:r>
              <a:rPr sz="3200" spc="-1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statements</a:t>
            </a:r>
            <a:endParaRPr sz="3200" dirty="0">
              <a:solidFill>
                <a:srgbClr val="B8114F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905634" y="1087882"/>
            <a:ext cx="4906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Jack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program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includes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statements</a:t>
            </a:r>
            <a:r>
              <a:rPr sz="2000" spc="-5" dirty="0">
                <a:latin typeface="Times New Roman"/>
                <a:cs typeface="Times New Roman"/>
              </a:rPr>
              <a:t>, 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follows: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11" name="object 4"/>
          <p:cNvGrpSpPr/>
          <p:nvPr/>
        </p:nvGrpSpPr>
        <p:grpSpPr>
          <a:xfrm>
            <a:off x="415152" y="1379527"/>
            <a:ext cx="8343900" cy="3743960"/>
            <a:chOff x="415152" y="1379527"/>
            <a:chExt cx="8343900" cy="3743960"/>
          </a:xfrm>
        </p:grpSpPr>
        <p:pic>
          <p:nvPicPr>
            <p:cNvPr id="12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476" y="1637499"/>
              <a:ext cx="7340133" cy="2148184"/>
            </a:xfrm>
            <a:prstGeom prst="rect">
              <a:avLst/>
            </a:prstGeom>
          </p:spPr>
        </p:pic>
        <p:sp>
          <p:nvSpPr>
            <p:cNvPr id="13" name="object 6"/>
            <p:cNvSpPr/>
            <p:nvPr/>
          </p:nvSpPr>
          <p:spPr>
            <a:xfrm>
              <a:off x="415150" y="1379537"/>
              <a:ext cx="8343265" cy="3743960"/>
            </a:xfrm>
            <a:custGeom>
              <a:avLst/>
              <a:gdLst/>
              <a:ahLst/>
              <a:cxnLst/>
              <a:rect l="l" t="t" r="r" b="b"/>
              <a:pathLst>
                <a:path w="8343265" h="3743960">
                  <a:moveTo>
                    <a:pt x="8343265" y="0"/>
                  </a:moveTo>
                  <a:lnTo>
                    <a:pt x="7763027" y="0"/>
                  </a:lnTo>
                  <a:lnTo>
                    <a:pt x="7763027" y="208026"/>
                  </a:lnTo>
                  <a:lnTo>
                    <a:pt x="580237" y="208026"/>
                  </a:lnTo>
                  <a:lnTo>
                    <a:pt x="580237" y="185254"/>
                  </a:lnTo>
                  <a:lnTo>
                    <a:pt x="0" y="185254"/>
                  </a:lnTo>
                  <a:lnTo>
                    <a:pt x="0" y="3743579"/>
                  </a:lnTo>
                  <a:lnTo>
                    <a:pt x="580237" y="3743579"/>
                  </a:lnTo>
                  <a:lnTo>
                    <a:pt x="580237" y="294703"/>
                  </a:lnTo>
                  <a:lnTo>
                    <a:pt x="7763027" y="294703"/>
                  </a:lnTo>
                  <a:lnTo>
                    <a:pt x="7763027" y="2540101"/>
                  </a:lnTo>
                  <a:lnTo>
                    <a:pt x="8343265" y="2540101"/>
                  </a:lnTo>
                  <a:lnTo>
                    <a:pt x="8343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609986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916939" y="325474"/>
            <a:ext cx="57251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Jack</a:t>
            </a:r>
            <a:r>
              <a:rPr sz="3200" spc="-20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grammar:</a:t>
            </a:r>
            <a:r>
              <a:rPr sz="3200" spc="-2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B8114F"/>
                </a:solidFill>
                <a:latin typeface="Georgia" panose="02040502050405020303" pitchFamily="18" charset="0"/>
                <a:cs typeface="Times New Roman"/>
              </a:rPr>
              <a:t>expressions</a:t>
            </a:r>
            <a:endParaRPr sz="3200" dirty="0">
              <a:solidFill>
                <a:srgbClr val="B8114F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949878" y="1081462"/>
            <a:ext cx="50101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Jack program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includes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expressions,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follows: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9" name="object 4"/>
          <p:cNvGrpSpPr/>
          <p:nvPr/>
        </p:nvGrpSpPr>
        <p:grpSpPr>
          <a:xfrm>
            <a:off x="426101" y="1445221"/>
            <a:ext cx="8146415" cy="4028440"/>
            <a:chOff x="426101" y="1445221"/>
            <a:chExt cx="8146415" cy="402844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145" y="1571353"/>
              <a:ext cx="7112900" cy="2363931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26097" y="1445221"/>
              <a:ext cx="8146415" cy="4028440"/>
            </a:xfrm>
            <a:custGeom>
              <a:avLst/>
              <a:gdLst/>
              <a:ahLst/>
              <a:cxnLst/>
              <a:rect l="l" t="t" r="r" b="b"/>
              <a:pathLst>
                <a:path w="8146415" h="4028440">
                  <a:moveTo>
                    <a:pt x="580237" y="175196"/>
                  </a:moveTo>
                  <a:lnTo>
                    <a:pt x="0" y="175196"/>
                  </a:lnTo>
                  <a:lnTo>
                    <a:pt x="0" y="4028262"/>
                  </a:lnTo>
                  <a:lnTo>
                    <a:pt x="580237" y="4028262"/>
                  </a:lnTo>
                  <a:lnTo>
                    <a:pt x="580237" y="175196"/>
                  </a:lnTo>
                  <a:close/>
                </a:path>
                <a:path w="8146415" h="4028440">
                  <a:moveTo>
                    <a:pt x="8146199" y="0"/>
                  </a:moveTo>
                  <a:lnTo>
                    <a:pt x="7565961" y="0"/>
                  </a:lnTo>
                  <a:lnTo>
                    <a:pt x="7565961" y="2540101"/>
                  </a:lnTo>
                  <a:lnTo>
                    <a:pt x="8146199" y="2540101"/>
                  </a:lnTo>
                  <a:lnTo>
                    <a:pt x="81461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54905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22350" y="5742764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483881" y="6371093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720938" y="6340562"/>
            <a:ext cx="4252595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8" name="object 3"/>
          <p:cNvGrpSpPr/>
          <p:nvPr/>
        </p:nvGrpSpPr>
        <p:grpSpPr>
          <a:xfrm>
            <a:off x="685025" y="609429"/>
            <a:ext cx="7851140" cy="5931535"/>
            <a:chOff x="787900" y="820883"/>
            <a:chExt cx="7851140" cy="5931535"/>
          </a:xfrm>
        </p:grpSpPr>
        <p:sp>
          <p:nvSpPr>
            <p:cNvPr id="9" name="object 4"/>
            <p:cNvSpPr/>
            <p:nvPr/>
          </p:nvSpPr>
          <p:spPr>
            <a:xfrm>
              <a:off x="815677" y="830408"/>
              <a:ext cx="7813675" cy="12065"/>
            </a:xfrm>
            <a:custGeom>
              <a:avLst/>
              <a:gdLst/>
              <a:ahLst/>
              <a:cxnLst/>
              <a:rect l="l" t="t" r="r" b="b"/>
              <a:pathLst>
                <a:path w="7813675" h="12065">
                  <a:moveTo>
                    <a:pt x="0" y="11867"/>
                  </a:moveTo>
                  <a:lnTo>
                    <a:pt x="781366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0" y="864947"/>
              <a:ext cx="4324830" cy="5886932"/>
            </a:xfrm>
            <a:prstGeom prst="rect">
              <a:avLst/>
            </a:prstGeom>
          </p:spPr>
        </p:pic>
      </p:grpSp>
      <p:sp>
        <p:nvSpPr>
          <p:cNvPr id="11" name="object 6"/>
          <p:cNvSpPr txBox="1">
            <a:spLocks noGrp="1"/>
          </p:cNvSpPr>
          <p:nvPr>
            <p:ph type="title"/>
          </p:nvPr>
        </p:nvSpPr>
        <p:spPr>
          <a:xfrm>
            <a:off x="814063" y="87447"/>
            <a:ext cx="35915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End</a:t>
            </a:r>
            <a:r>
              <a:rPr spc="-35" dirty="0"/>
              <a:t> </a:t>
            </a:r>
            <a:r>
              <a:rPr spc="-5" dirty="0"/>
              <a:t>note:</a:t>
            </a:r>
            <a:r>
              <a:rPr spc="-35" dirty="0"/>
              <a:t> </a:t>
            </a:r>
            <a:r>
              <a:rPr spc="-5" dirty="0"/>
              <a:t>parsing</a:t>
            </a:r>
          </a:p>
        </p:txBody>
      </p:sp>
      <p:sp>
        <p:nvSpPr>
          <p:cNvPr id="12" name="object 8"/>
          <p:cNvSpPr txBox="1"/>
          <p:nvPr/>
        </p:nvSpPr>
        <p:spPr>
          <a:xfrm>
            <a:off x="4961100" y="6327862"/>
            <a:ext cx="298005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ght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Nisan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Schocken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5208375" y="900011"/>
            <a:ext cx="3028950" cy="32473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Parser’s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endParaRPr sz="1800" dirty="0">
              <a:latin typeface="Times New Roman"/>
              <a:cs typeface="Times New Roman"/>
            </a:endParaRPr>
          </a:p>
          <a:p>
            <a:pPr marL="241300" marR="194945" indent="-228600">
              <a:lnSpc>
                <a:spcPct val="90300"/>
              </a:lnSpc>
              <a:spcBef>
                <a:spcPts val="9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set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400" i="1" dirty="0">
                <a:latin typeface="Times New Roman"/>
                <a:cs typeface="Times New Roman"/>
              </a:rPr>
              <a:t>xxx </a:t>
            </a:r>
            <a:r>
              <a:rPr sz="1800" spc="-5" dirty="0">
                <a:latin typeface="Times New Roman"/>
                <a:cs typeface="Times New Roman"/>
              </a:rPr>
              <a:t>methods,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structured according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 the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 rules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defining </a:t>
            </a:r>
            <a:r>
              <a:rPr sz="1600" i="1" dirty="0">
                <a:latin typeface="Times New Roman"/>
                <a:cs typeface="Times New Roman"/>
              </a:rPr>
              <a:t>xxx</a:t>
            </a:r>
            <a:endParaRPr sz="1600" dirty="0">
              <a:latin typeface="Times New Roman"/>
              <a:cs typeface="Times New Roman"/>
            </a:endParaRPr>
          </a:p>
          <a:p>
            <a:pPr marL="241300" marR="62230" indent="-228600">
              <a:lnSpc>
                <a:spcPct val="90300"/>
              </a:lnSpc>
              <a:spcBef>
                <a:spcPts val="9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Each </a:t>
            </a:r>
            <a:r>
              <a:rPr sz="1800" spc="-5" dirty="0">
                <a:latin typeface="Times New Roman"/>
                <a:cs typeface="Times New Roman"/>
              </a:rPr>
              <a:t>method outputs some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parse tree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(XML),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advances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input</a:t>
            </a:r>
            <a:endParaRPr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90000"/>
              </a:lnSpc>
              <a:spcBef>
                <a:spcPts val="9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parsing logic </a:t>
            </a:r>
            <a:r>
              <a:rPr sz="1800" dirty="0">
                <a:latin typeface="Times New Roman"/>
                <a:cs typeface="Times New Roman"/>
              </a:rPr>
              <a:t>of each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method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follows 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right-hand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side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rule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implements.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97549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823813" y="6552016"/>
            <a:ext cx="4252595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8" name="object 3"/>
          <p:cNvGrpSpPr/>
          <p:nvPr/>
        </p:nvGrpSpPr>
        <p:grpSpPr>
          <a:xfrm>
            <a:off x="787900" y="820883"/>
            <a:ext cx="7851140" cy="5931535"/>
            <a:chOff x="787900" y="820883"/>
            <a:chExt cx="7851140" cy="5931535"/>
          </a:xfrm>
        </p:grpSpPr>
        <p:sp>
          <p:nvSpPr>
            <p:cNvPr id="9" name="object 4"/>
            <p:cNvSpPr/>
            <p:nvPr/>
          </p:nvSpPr>
          <p:spPr>
            <a:xfrm>
              <a:off x="815677" y="830408"/>
              <a:ext cx="7813675" cy="12065"/>
            </a:xfrm>
            <a:custGeom>
              <a:avLst/>
              <a:gdLst/>
              <a:ahLst/>
              <a:cxnLst/>
              <a:rect l="l" t="t" r="r" b="b"/>
              <a:pathLst>
                <a:path w="7813675" h="12065">
                  <a:moveTo>
                    <a:pt x="0" y="11867"/>
                  </a:moveTo>
                  <a:lnTo>
                    <a:pt x="781366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0" y="864947"/>
              <a:ext cx="4324830" cy="5886932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827728" y="5250417"/>
              <a:ext cx="4229735" cy="1463040"/>
            </a:xfrm>
            <a:custGeom>
              <a:avLst/>
              <a:gdLst/>
              <a:ahLst/>
              <a:cxnLst/>
              <a:rect l="l" t="t" r="r" b="b"/>
              <a:pathLst>
                <a:path w="4229735" h="1463040">
                  <a:moveTo>
                    <a:pt x="0" y="243836"/>
                  </a:moveTo>
                  <a:lnTo>
                    <a:pt x="4953" y="194694"/>
                  </a:lnTo>
                  <a:lnTo>
                    <a:pt x="19161" y="148924"/>
                  </a:lnTo>
                  <a:lnTo>
                    <a:pt x="41643" y="107505"/>
                  </a:lnTo>
                  <a:lnTo>
                    <a:pt x="71417" y="71418"/>
                  </a:lnTo>
                  <a:lnTo>
                    <a:pt x="107504" y="41643"/>
                  </a:lnTo>
                  <a:lnTo>
                    <a:pt x="148923" y="19161"/>
                  </a:lnTo>
                  <a:lnTo>
                    <a:pt x="194694" y="4953"/>
                  </a:lnTo>
                  <a:lnTo>
                    <a:pt x="243835" y="0"/>
                  </a:lnTo>
                  <a:lnTo>
                    <a:pt x="3985523" y="0"/>
                  </a:lnTo>
                  <a:lnTo>
                    <a:pt x="4034664" y="4953"/>
                  </a:lnTo>
                  <a:lnTo>
                    <a:pt x="4080435" y="19161"/>
                  </a:lnTo>
                  <a:lnTo>
                    <a:pt x="4121854" y="41643"/>
                  </a:lnTo>
                  <a:lnTo>
                    <a:pt x="4157941" y="71418"/>
                  </a:lnTo>
                  <a:lnTo>
                    <a:pt x="4187715" y="107505"/>
                  </a:lnTo>
                  <a:lnTo>
                    <a:pt x="4210197" y="148924"/>
                  </a:lnTo>
                  <a:lnTo>
                    <a:pt x="4224405" y="194694"/>
                  </a:lnTo>
                  <a:lnTo>
                    <a:pt x="4229359" y="243836"/>
                  </a:lnTo>
                  <a:lnTo>
                    <a:pt x="4229359" y="1219159"/>
                  </a:lnTo>
                  <a:lnTo>
                    <a:pt x="4224405" y="1268300"/>
                  </a:lnTo>
                  <a:lnTo>
                    <a:pt x="4210197" y="1314071"/>
                  </a:lnTo>
                  <a:lnTo>
                    <a:pt x="4187715" y="1355490"/>
                  </a:lnTo>
                  <a:lnTo>
                    <a:pt x="4157941" y="1391577"/>
                  </a:lnTo>
                  <a:lnTo>
                    <a:pt x="4121854" y="1421351"/>
                  </a:lnTo>
                  <a:lnTo>
                    <a:pt x="4080435" y="1443833"/>
                  </a:lnTo>
                  <a:lnTo>
                    <a:pt x="4034664" y="1458041"/>
                  </a:lnTo>
                  <a:lnTo>
                    <a:pt x="3985523" y="1462995"/>
                  </a:lnTo>
                  <a:lnTo>
                    <a:pt x="243835" y="1462995"/>
                  </a:lnTo>
                  <a:lnTo>
                    <a:pt x="194694" y="1458041"/>
                  </a:lnTo>
                  <a:lnTo>
                    <a:pt x="148923" y="1443833"/>
                  </a:lnTo>
                  <a:lnTo>
                    <a:pt x="107504" y="1421351"/>
                  </a:lnTo>
                  <a:lnTo>
                    <a:pt x="71417" y="1391577"/>
                  </a:lnTo>
                  <a:lnTo>
                    <a:pt x="41643" y="1355490"/>
                  </a:lnTo>
                  <a:lnTo>
                    <a:pt x="19161" y="1314071"/>
                  </a:lnTo>
                  <a:lnTo>
                    <a:pt x="4953" y="1268300"/>
                  </a:lnTo>
                  <a:lnTo>
                    <a:pt x="0" y="1219159"/>
                  </a:lnTo>
                  <a:lnTo>
                    <a:pt x="0" y="243836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5600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End</a:t>
            </a:r>
            <a:r>
              <a:rPr spc="-15" dirty="0"/>
              <a:t> </a:t>
            </a:r>
            <a:r>
              <a:rPr spc="-5" dirty="0"/>
              <a:t>note:</a:t>
            </a:r>
            <a:r>
              <a:rPr spc="-20" dirty="0"/>
              <a:t> </a:t>
            </a:r>
            <a:r>
              <a:rPr spc="-5" dirty="0"/>
              <a:t>parsing</a:t>
            </a:r>
            <a:r>
              <a:rPr spc="-15" dirty="0"/>
              <a:t> </a:t>
            </a:r>
            <a:r>
              <a:rPr spc="-5" dirty="0"/>
              <a:t>expressions</a:t>
            </a:r>
          </a:p>
        </p:txBody>
      </p:sp>
      <p:sp>
        <p:nvSpPr>
          <p:cNvPr id="13" name="object 9"/>
          <p:cNvSpPr txBox="1"/>
          <p:nvPr/>
        </p:nvSpPr>
        <p:spPr>
          <a:xfrm>
            <a:off x="5063975" y="6539316"/>
            <a:ext cx="298005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ght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Nisan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Schocken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5311250" y="1111465"/>
            <a:ext cx="3028950" cy="32473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Parser’s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endParaRPr sz="1800" dirty="0">
              <a:latin typeface="Times New Roman"/>
              <a:cs typeface="Times New Roman"/>
            </a:endParaRPr>
          </a:p>
          <a:p>
            <a:pPr marL="241300" marR="194945" indent="-228600">
              <a:lnSpc>
                <a:spcPct val="90300"/>
              </a:lnSpc>
              <a:spcBef>
                <a:spcPts val="9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set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400" dirty="0">
                <a:latin typeface="Consolas"/>
                <a:cs typeface="Consolas"/>
              </a:rPr>
              <a:t>compile</a:t>
            </a:r>
            <a:r>
              <a:rPr sz="1400" i="1" dirty="0">
                <a:latin typeface="Times New Roman"/>
                <a:cs typeface="Times New Roman"/>
              </a:rPr>
              <a:t>xxx </a:t>
            </a:r>
            <a:r>
              <a:rPr sz="1800" spc="-5" dirty="0">
                <a:latin typeface="Times New Roman"/>
                <a:cs typeface="Times New Roman"/>
              </a:rPr>
              <a:t>methods,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structured according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 the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 rules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defining </a:t>
            </a:r>
            <a:r>
              <a:rPr sz="1600" i="1" dirty="0">
                <a:latin typeface="Times New Roman"/>
                <a:cs typeface="Times New Roman"/>
              </a:rPr>
              <a:t>xxx</a:t>
            </a:r>
            <a:endParaRPr sz="1600" dirty="0">
              <a:latin typeface="Times New Roman"/>
              <a:cs typeface="Times New Roman"/>
            </a:endParaRPr>
          </a:p>
          <a:p>
            <a:pPr marL="241300" marR="62230" indent="-228600">
              <a:lnSpc>
                <a:spcPct val="90300"/>
              </a:lnSpc>
              <a:spcBef>
                <a:spcPts val="9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Each </a:t>
            </a:r>
            <a:r>
              <a:rPr sz="1800" spc="-5" dirty="0">
                <a:latin typeface="Times New Roman"/>
                <a:cs typeface="Times New Roman"/>
              </a:rPr>
              <a:t>method outputs some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parse tree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(XML),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advances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input</a:t>
            </a:r>
            <a:endParaRPr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90000"/>
              </a:lnSpc>
              <a:spcBef>
                <a:spcPts val="9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parsing logic </a:t>
            </a:r>
            <a:r>
              <a:rPr sz="1800" dirty="0">
                <a:latin typeface="Times New Roman"/>
                <a:cs typeface="Times New Roman"/>
              </a:rPr>
              <a:t>of each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method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follows 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right-hand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side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rule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implements.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783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6" name="object 2"/>
          <p:cNvGrpSpPr/>
          <p:nvPr/>
        </p:nvGrpSpPr>
        <p:grpSpPr>
          <a:xfrm>
            <a:off x="412425" y="805862"/>
            <a:ext cx="8160384" cy="2632075"/>
            <a:chOff x="412425" y="805862"/>
            <a:chExt cx="8160384" cy="2632075"/>
          </a:xfrm>
        </p:grpSpPr>
        <p:sp>
          <p:nvSpPr>
            <p:cNvPr id="8" name="object 3"/>
            <p:cNvSpPr/>
            <p:nvPr/>
          </p:nvSpPr>
          <p:spPr>
            <a:xfrm>
              <a:off x="806152" y="836341"/>
              <a:ext cx="7186295" cy="0"/>
            </a:xfrm>
            <a:custGeom>
              <a:avLst/>
              <a:gdLst/>
              <a:ahLst/>
              <a:cxnLst/>
              <a:rect l="l" t="t" r="r" b="b"/>
              <a:pathLst>
                <a:path w="7186295">
                  <a:moveTo>
                    <a:pt x="0" y="0"/>
                  </a:moveTo>
                  <a:lnTo>
                    <a:pt x="7185912" y="0"/>
                  </a:lnTo>
                </a:path>
              </a:pathLst>
            </a:custGeom>
            <a:ln w="309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145" y="931994"/>
              <a:ext cx="7112900" cy="2363931"/>
            </a:xfrm>
            <a:prstGeom prst="rect">
              <a:avLst/>
            </a:prstGeom>
          </p:spPr>
        </p:pic>
        <p:sp>
          <p:nvSpPr>
            <p:cNvPr id="10" name="object 5"/>
            <p:cNvSpPr/>
            <p:nvPr/>
          </p:nvSpPr>
          <p:spPr>
            <a:xfrm>
              <a:off x="412419" y="805865"/>
              <a:ext cx="8160384" cy="2632075"/>
            </a:xfrm>
            <a:custGeom>
              <a:avLst/>
              <a:gdLst/>
              <a:ahLst/>
              <a:cxnLst/>
              <a:rect l="l" t="t" r="r" b="b"/>
              <a:pathLst>
                <a:path w="8160384" h="2632075">
                  <a:moveTo>
                    <a:pt x="580237" y="91922"/>
                  </a:moveTo>
                  <a:lnTo>
                    <a:pt x="0" y="91922"/>
                  </a:lnTo>
                  <a:lnTo>
                    <a:pt x="0" y="2632024"/>
                  </a:lnTo>
                  <a:lnTo>
                    <a:pt x="580237" y="2632024"/>
                  </a:lnTo>
                  <a:lnTo>
                    <a:pt x="580237" y="91922"/>
                  </a:lnTo>
                  <a:close/>
                </a:path>
                <a:path w="8160384" h="2632075">
                  <a:moveTo>
                    <a:pt x="8159877" y="0"/>
                  </a:moveTo>
                  <a:lnTo>
                    <a:pt x="7579639" y="0"/>
                  </a:lnTo>
                  <a:lnTo>
                    <a:pt x="7579639" y="2540101"/>
                  </a:lnTo>
                  <a:lnTo>
                    <a:pt x="8159877" y="2540101"/>
                  </a:lnTo>
                  <a:lnTo>
                    <a:pt x="8159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6"/>
            <p:cNvSpPr/>
            <p:nvPr/>
          </p:nvSpPr>
          <p:spPr>
            <a:xfrm>
              <a:off x="1067743" y="1269998"/>
              <a:ext cx="6961505" cy="931544"/>
            </a:xfrm>
            <a:custGeom>
              <a:avLst/>
              <a:gdLst/>
              <a:ahLst/>
              <a:cxnLst/>
              <a:rect l="l" t="t" r="r" b="b"/>
              <a:pathLst>
                <a:path w="6961505" h="931544">
                  <a:moveTo>
                    <a:pt x="0" y="155224"/>
                  </a:moveTo>
                  <a:lnTo>
                    <a:pt x="7913" y="106161"/>
                  </a:lnTo>
                  <a:lnTo>
                    <a:pt x="29949" y="63551"/>
                  </a:lnTo>
                  <a:lnTo>
                    <a:pt x="63551" y="29949"/>
                  </a:lnTo>
                  <a:lnTo>
                    <a:pt x="106161" y="7913"/>
                  </a:lnTo>
                  <a:lnTo>
                    <a:pt x="155224" y="0"/>
                  </a:lnTo>
                  <a:lnTo>
                    <a:pt x="6806252" y="0"/>
                  </a:lnTo>
                  <a:lnTo>
                    <a:pt x="6855315" y="7913"/>
                  </a:lnTo>
                  <a:lnTo>
                    <a:pt x="6897926" y="29949"/>
                  </a:lnTo>
                  <a:lnTo>
                    <a:pt x="6931527" y="63551"/>
                  </a:lnTo>
                  <a:lnTo>
                    <a:pt x="6953563" y="106161"/>
                  </a:lnTo>
                  <a:lnTo>
                    <a:pt x="6961477" y="155224"/>
                  </a:lnTo>
                  <a:lnTo>
                    <a:pt x="6961477" y="776109"/>
                  </a:lnTo>
                  <a:lnTo>
                    <a:pt x="6953563" y="825172"/>
                  </a:lnTo>
                  <a:lnTo>
                    <a:pt x="6931527" y="867782"/>
                  </a:lnTo>
                  <a:lnTo>
                    <a:pt x="6897926" y="901384"/>
                  </a:lnTo>
                  <a:lnTo>
                    <a:pt x="6855315" y="923420"/>
                  </a:lnTo>
                  <a:lnTo>
                    <a:pt x="6806252" y="931334"/>
                  </a:lnTo>
                  <a:lnTo>
                    <a:pt x="155224" y="931334"/>
                  </a:lnTo>
                  <a:lnTo>
                    <a:pt x="106161" y="923420"/>
                  </a:lnTo>
                  <a:lnTo>
                    <a:pt x="63551" y="901384"/>
                  </a:lnTo>
                  <a:lnTo>
                    <a:pt x="29949" y="867782"/>
                  </a:lnTo>
                  <a:lnTo>
                    <a:pt x="7913" y="825172"/>
                  </a:lnTo>
                  <a:lnTo>
                    <a:pt x="0" y="776109"/>
                  </a:lnTo>
                  <a:lnTo>
                    <a:pt x="0" y="155224"/>
                  </a:lnTo>
                  <a:close/>
                </a:path>
              </a:pathLst>
            </a:custGeom>
            <a:ln w="25400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7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5600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End</a:t>
            </a:r>
            <a:r>
              <a:rPr spc="-15" dirty="0"/>
              <a:t> </a:t>
            </a:r>
            <a:r>
              <a:rPr spc="-5" dirty="0"/>
              <a:t>note:</a:t>
            </a:r>
            <a:r>
              <a:rPr spc="-20" dirty="0"/>
              <a:t> </a:t>
            </a:r>
            <a:r>
              <a:rPr spc="-5" dirty="0"/>
              <a:t>parsing</a:t>
            </a:r>
            <a:r>
              <a:rPr spc="-15" dirty="0"/>
              <a:t> </a:t>
            </a:r>
            <a:r>
              <a:rPr spc="-5" dirty="0"/>
              <a:t>expressions</a:t>
            </a:r>
          </a:p>
        </p:txBody>
      </p:sp>
      <p:grpSp>
        <p:nvGrpSpPr>
          <p:cNvPr id="13" name="object 8"/>
          <p:cNvGrpSpPr/>
          <p:nvPr/>
        </p:nvGrpSpPr>
        <p:grpSpPr>
          <a:xfrm>
            <a:off x="1337732" y="4610100"/>
            <a:ext cx="2374900" cy="2184400"/>
            <a:chOff x="1337732" y="4610100"/>
            <a:chExt cx="2374900" cy="2184400"/>
          </a:xfrm>
        </p:grpSpPr>
        <p:pic>
          <p:nvPicPr>
            <p:cNvPr id="14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732" y="4610100"/>
              <a:ext cx="2374900" cy="2184400"/>
            </a:xfrm>
            <a:prstGeom prst="rect">
              <a:avLst/>
            </a:prstGeom>
          </p:spPr>
        </p:pic>
        <p:pic>
          <p:nvPicPr>
            <p:cNvPr id="15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6999" y="4741333"/>
              <a:ext cx="2095500" cy="1981200"/>
            </a:xfrm>
            <a:prstGeom prst="rect">
              <a:avLst/>
            </a:prstGeom>
          </p:spPr>
        </p:pic>
        <p:sp>
          <p:nvSpPr>
            <p:cNvPr id="16" name="object 11"/>
            <p:cNvSpPr/>
            <p:nvPr/>
          </p:nvSpPr>
          <p:spPr>
            <a:xfrm>
              <a:off x="1346183" y="4620932"/>
              <a:ext cx="2232025" cy="2035810"/>
            </a:xfrm>
            <a:custGeom>
              <a:avLst/>
              <a:gdLst/>
              <a:ahLst/>
              <a:cxnLst/>
              <a:rect l="l" t="t" r="r" b="b"/>
              <a:pathLst>
                <a:path w="2232025" h="2035809">
                  <a:moveTo>
                    <a:pt x="2231544" y="0"/>
                  </a:moveTo>
                  <a:lnTo>
                    <a:pt x="0" y="0"/>
                  </a:lnTo>
                  <a:lnTo>
                    <a:pt x="0" y="2035776"/>
                  </a:lnTo>
                  <a:lnTo>
                    <a:pt x="2231544" y="2035776"/>
                  </a:lnTo>
                  <a:lnTo>
                    <a:pt x="2231544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2"/>
          <p:cNvSpPr txBox="1"/>
          <p:nvPr/>
        </p:nvSpPr>
        <p:spPr>
          <a:xfrm>
            <a:off x="1346183" y="4620933"/>
            <a:ext cx="2232025" cy="2035810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3510" marR="902335">
              <a:lnSpc>
                <a:spcPts val="3000"/>
              </a:lnSpc>
            </a:pPr>
            <a:r>
              <a:rPr sz="1200" dirty="0">
                <a:latin typeface="Consolas"/>
                <a:cs typeface="Consolas"/>
              </a:rPr>
              <a:t>foo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foo[</a:t>
            </a:r>
            <a:r>
              <a:rPr sz="1400" i="1" dirty="0">
                <a:latin typeface="Times New Roman"/>
                <a:cs typeface="Times New Roman"/>
              </a:rPr>
              <a:t>exp</a:t>
            </a:r>
            <a:r>
              <a:rPr sz="1400" i="1" spc="-50" dirty="0">
                <a:latin typeface="Times New Roman"/>
                <a:cs typeface="Times New Roman"/>
              </a:rPr>
              <a:t>r</a:t>
            </a:r>
            <a:r>
              <a:rPr sz="1400" i="1" dirty="0">
                <a:latin typeface="Times New Roman"/>
                <a:cs typeface="Times New Roman"/>
              </a:rPr>
              <a:t>e</a:t>
            </a:r>
            <a:r>
              <a:rPr sz="1400" i="1" spc="5" dirty="0">
                <a:latin typeface="Times New Roman"/>
                <a:cs typeface="Times New Roman"/>
              </a:rPr>
              <a:t>ss</a:t>
            </a: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400" i="1" dirty="0">
                <a:latin typeface="Times New Roman"/>
                <a:cs typeface="Times New Roman"/>
              </a:rPr>
              <a:t>o</a:t>
            </a:r>
            <a:r>
              <a:rPr sz="1400" i="1" spc="-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Consolas"/>
                <a:cs typeface="Consolas"/>
              </a:rPr>
              <a:t>]</a:t>
            </a:r>
          </a:p>
          <a:p>
            <a:pPr marL="143510">
              <a:lnSpc>
                <a:spcPct val="100000"/>
              </a:lnSpc>
              <a:spcBef>
                <a:spcPts val="965"/>
              </a:spcBef>
            </a:pPr>
            <a:r>
              <a:rPr sz="1200" spc="-5" dirty="0">
                <a:latin typeface="Consolas"/>
                <a:cs typeface="Consolas"/>
              </a:rPr>
              <a:t>foo.bar(</a:t>
            </a:r>
            <a:r>
              <a:rPr sz="1400" i="1" spc="-5" dirty="0">
                <a:latin typeface="Times New Roman"/>
                <a:cs typeface="Times New Roman"/>
              </a:rPr>
              <a:t>expressionList</a:t>
            </a:r>
            <a:r>
              <a:rPr sz="1200" i="1" spc="-5" dirty="0">
                <a:latin typeface="Consolas"/>
                <a:cs typeface="Consolas"/>
              </a:rPr>
              <a:t>)</a:t>
            </a:r>
            <a:endParaRPr sz="1200" dirty="0">
              <a:latin typeface="Consolas"/>
              <a:cs typeface="Consolas"/>
            </a:endParaRPr>
          </a:p>
          <a:p>
            <a:pPr marL="143510" marR="299085">
              <a:lnSpc>
                <a:spcPct val="176600"/>
              </a:lnSpc>
              <a:spcBef>
                <a:spcPts val="35"/>
              </a:spcBef>
            </a:pPr>
            <a:r>
              <a:rPr sz="1200" spc="-5" dirty="0">
                <a:latin typeface="Consolas"/>
                <a:cs typeface="Consolas"/>
              </a:rPr>
              <a:t>Foo.bar(</a:t>
            </a:r>
            <a:r>
              <a:rPr sz="1400" i="1" spc="-5" dirty="0">
                <a:latin typeface="Times New Roman"/>
                <a:cs typeface="Times New Roman"/>
              </a:rPr>
              <a:t>expressionList</a:t>
            </a:r>
            <a:r>
              <a:rPr sz="1200" spc="-5" dirty="0">
                <a:latin typeface="Consolas"/>
                <a:cs typeface="Consolas"/>
              </a:rPr>
              <a:t>)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spc="-5" dirty="0">
                <a:latin typeface="Consolas"/>
                <a:cs typeface="Consolas"/>
              </a:rPr>
              <a:t>bar(</a:t>
            </a:r>
            <a:r>
              <a:rPr sz="1400" i="1" spc="-5" dirty="0">
                <a:latin typeface="Times New Roman"/>
                <a:cs typeface="Times New Roman"/>
              </a:rPr>
              <a:t>expressionList</a:t>
            </a:r>
            <a:r>
              <a:rPr sz="1200" spc="-5" dirty="0">
                <a:latin typeface="Consolas"/>
                <a:cs typeface="Consolas"/>
              </a:rPr>
              <a:t>)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1282890" y="3488397"/>
            <a:ext cx="2402840" cy="1002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When the current token is a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varName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(some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identifier),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 be the first token in any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these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possibilities:</a:t>
            </a:r>
          </a:p>
        </p:txBody>
      </p:sp>
      <p:sp>
        <p:nvSpPr>
          <p:cNvPr id="19" name="object 14"/>
          <p:cNvSpPr/>
          <p:nvPr/>
        </p:nvSpPr>
        <p:spPr>
          <a:xfrm>
            <a:off x="2581280" y="3598335"/>
            <a:ext cx="5288280" cy="1447800"/>
          </a:xfrm>
          <a:custGeom>
            <a:avLst/>
            <a:gdLst/>
            <a:ahLst/>
            <a:cxnLst/>
            <a:rect l="l" t="t" r="r" b="b"/>
            <a:pathLst>
              <a:path w="5288280" h="1447800">
                <a:moveTo>
                  <a:pt x="5080850" y="0"/>
                </a:moveTo>
                <a:lnTo>
                  <a:pt x="1993590" y="0"/>
                </a:lnTo>
                <a:lnTo>
                  <a:pt x="1946134" y="5466"/>
                </a:lnTo>
                <a:lnTo>
                  <a:pt x="1902571" y="21036"/>
                </a:lnTo>
                <a:lnTo>
                  <a:pt x="1864143" y="45468"/>
                </a:lnTo>
                <a:lnTo>
                  <a:pt x="1832091" y="77519"/>
                </a:lnTo>
                <a:lnTo>
                  <a:pt x="1807659" y="115947"/>
                </a:lnTo>
                <a:lnTo>
                  <a:pt x="1792089" y="159510"/>
                </a:lnTo>
                <a:lnTo>
                  <a:pt x="1786623" y="206965"/>
                </a:lnTo>
                <a:lnTo>
                  <a:pt x="1786623" y="724368"/>
                </a:lnTo>
                <a:lnTo>
                  <a:pt x="0" y="1447612"/>
                </a:lnTo>
                <a:lnTo>
                  <a:pt x="1786623" y="1034808"/>
                </a:lnTo>
                <a:lnTo>
                  <a:pt x="5287817" y="1034808"/>
                </a:lnTo>
                <a:lnTo>
                  <a:pt x="5287817" y="206965"/>
                </a:lnTo>
                <a:lnTo>
                  <a:pt x="5282351" y="159510"/>
                </a:lnTo>
                <a:lnTo>
                  <a:pt x="5266781" y="115947"/>
                </a:lnTo>
                <a:lnTo>
                  <a:pt x="5242349" y="77519"/>
                </a:lnTo>
                <a:lnTo>
                  <a:pt x="5210298" y="45468"/>
                </a:lnTo>
                <a:lnTo>
                  <a:pt x="5171869" y="21036"/>
                </a:lnTo>
                <a:lnTo>
                  <a:pt x="5128306" y="5466"/>
                </a:lnTo>
                <a:lnTo>
                  <a:pt x="5080850" y="0"/>
                </a:lnTo>
                <a:close/>
              </a:path>
              <a:path w="5288280" h="1447800">
                <a:moveTo>
                  <a:pt x="5287817" y="1034808"/>
                </a:moveTo>
                <a:lnTo>
                  <a:pt x="1786623" y="1034808"/>
                </a:lnTo>
                <a:lnTo>
                  <a:pt x="1792089" y="1082264"/>
                </a:lnTo>
                <a:lnTo>
                  <a:pt x="1807659" y="1125827"/>
                </a:lnTo>
                <a:lnTo>
                  <a:pt x="1832091" y="1164256"/>
                </a:lnTo>
                <a:lnTo>
                  <a:pt x="1864143" y="1196307"/>
                </a:lnTo>
                <a:lnTo>
                  <a:pt x="1902571" y="1220739"/>
                </a:lnTo>
                <a:lnTo>
                  <a:pt x="1946134" y="1236309"/>
                </a:lnTo>
                <a:lnTo>
                  <a:pt x="1993590" y="1241775"/>
                </a:lnTo>
                <a:lnTo>
                  <a:pt x="5080850" y="1241775"/>
                </a:lnTo>
                <a:lnTo>
                  <a:pt x="5128306" y="1236309"/>
                </a:lnTo>
                <a:lnTo>
                  <a:pt x="5171869" y="1220739"/>
                </a:lnTo>
                <a:lnTo>
                  <a:pt x="5210298" y="1196307"/>
                </a:lnTo>
                <a:lnTo>
                  <a:pt x="5242349" y="1164256"/>
                </a:lnTo>
                <a:lnTo>
                  <a:pt x="5266781" y="1125827"/>
                </a:lnTo>
                <a:lnTo>
                  <a:pt x="5282351" y="1082264"/>
                </a:lnTo>
                <a:lnTo>
                  <a:pt x="5287817" y="1034808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5"/>
          <p:cNvSpPr txBox="1"/>
          <p:nvPr/>
        </p:nvSpPr>
        <p:spPr>
          <a:xfrm>
            <a:off x="4507262" y="3672297"/>
            <a:ext cx="3173730" cy="10782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-60" dirty="0">
                <a:latin typeface="Times New Roman"/>
                <a:cs typeface="Times New Roman"/>
              </a:rPr>
              <a:t>To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resolve</a:t>
            </a:r>
            <a:r>
              <a:rPr sz="1600" spc="-5" dirty="0">
                <a:latin typeface="Times New Roman"/>
                <a:cs typeface="Times New Roman"/>
              </a:rPr>
              <a:t> which </a:t>
            </a:r>
            <a:r>
              <a:rPr sz="1600" dirty="0">
                <a:latin typeface="Times New Roman"/>
                <a:cs typeface="Times New Roman"/>
              </a:rPr>
              <a:t>possibility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we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in,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parser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should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“look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ahead”:</a:t>
            </a:r>
          </a:p>
          <a:p>
            <a:pPr marL="193675" indent="-180975">
              <a:lnSpc>
                <a:spcPct val="100000"/>
              </a:lnSpc>
              <a:spcBef>
                <a:spcPts val="315"/>
              </a:spcBef>
              <a:buSzPct val="59375"/>
              <a:buFont typeface="Wingdings"/>
              <a:buChar char=""/>
              <a:tabLst>
                <a:tab pos="193675" algn="l"/>
              </a:tabLst>
            </a:pPr>
            <a:r>
              <a:rPr sz="1600" dirty="0">
                <a:latin typeface="Times New Roman"/>
                <a:cs typeface="Times New Roman"/>
              </a:rPr>
              <a:t>save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current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token,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</a:p>
          <a:p>
            <a:pPr marL="193675" indent="-180975">
              <a:lnSpc>
                <a:spcPct val="100000"/>
              </a:lnSpc>
              <a:spcBef>
                <a:spcPts val="280"/>
              </a:spcBef>
              <a:buSzPct val="59375"/>
              <a:buFont typeface="Wingdings"/>
              <a:buChar char=""/>
              <a:tabLst>
                <a:tab pos="193675" algn="l"/>
              </a:tabLst>
            </a:pPr>
            <a:r>
              <a:rPr sz="1600" dirty="0">
                <a:latin typeface="Times New Roman"/>
                <a:cs typeface="Times New Roman"/>
              </a:rPr>
              <a:t>advance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get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next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one.</a:t>
            </a:r>
          </a:p>
        </p:txBody>
      </p:sp>
      <p:sp>
        <p:nvSpPr>
          <p:cNvPr id="22" name="object 16"/>
          <p:cNvSpPr txBox="1"/>
          <p:nvPr/>
        </p:nvSpPr>
        <p:spPr>
          <a:xfrm>
            <a:off x="4412526" y="5285196"/>
            <a:ext cx="34702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This is the only case in the Jack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grammar in which the language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becomes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LL(2)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rather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LL(1).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739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07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60" dirty="0"/>
              <a:t> </a:t>
            </a:r>
            <a:r>
              <a:rPr spc="-5" dirty="0"/>
              <a:t>tokens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966983" y="3464757"/>
            <a:ext cx="1280160" cy="234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keywords</a:t>
            </a:r>
            <a:endParaRPr sz="20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symbols</a:t>
            </a:r>
            <a:endParaRPr sz="20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integers</a:t>
            </a:r>
            <a:endParaRPr sz="20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strings</a:t>
            </a:r>
            <a:endParaRPr sz="20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Times New Roman"/>
                <a:cs typeface="Times New Roman"/>
              </a:rPr>
              <a:t>identifiers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10" name="object 5"/>
          <p:cNvGrpSpPr/>
          <p:nvPr/>
        </p:nvGrpSpPr>
        <p:grpSpPr>
          <a:xfrm>
            <a:off x="842433" y="1295400"/>
            <a:ext cx="2730500" cy="1752600"/>
            <a:chOff x="842433" y="1295400"/>
            <a:chExt cx="2730500" cy="1752600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95400"/>
              <a:ext cx="2730500" cy="1752600"/>
            </a:xfrm>
            <a:prstGeom prst="rect">
              <a:avLst/>
            </a:prstGeom>
          </p:spPr>
        </p:pic>
        <p:pic>
          <p:nvPicPr>
            <p:cNvPr id="12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566" y="1354665"/>
              <a:ext cx="2421467" cy="1595967"/>
            </a:xfrm>
            <a:prstGeom prst="rect">
              <a:avLst/>
            </a:prstGeom>
          </p:spPr>
        </p:pic>
      </p:grpSp>
      <p:sp>
        <p:nvSpPr>
          <p:cNvPr id="13" name="object 8"/>
          <p:cNvSpPr txBox="1"/>
          <p:nvPr/>
        </p:nvSpPr>
        <p:spPr>
          <a:xfrm>
            <a:off x="850763" y="1305607"/>
            <a:ext cx="2585720" cy="160845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63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  <a:p>
            <a:pPr marL="179705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onsolas"/>
                <a:cs typeface="Consolas"/>
              </a:rPr>
              <a:t>if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(x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&lt;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431800" marR="294005">
              <a:lnSpc>
                <a:spcPts val="1770"/>
              </a:lnSpc>
              <a:spcBef>
                <a:spcPts val="7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prints</a:t>
            </a:r>
            <a:r>
              <a:rPr sz="1200" spc="6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66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sign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let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sign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"negative";</a:t>
            </a:r>
          </a:p>
          <a:p>
            <a:pPr marL="179705">
              <a:lnSpc>
                <a:spcPct val="100000"/>
              </a:lnSpc>
              <a:spcBef>
                <a:spcPts val="18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797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4" name="object 9"/>
          <p:cNvSpPr txBox="1"/>
          <p:nvPr/>
        </p:nvSpPr>
        <p:spPr>
          <a:xfrm>
            <a:off x="878322" y="994193"/>
            <a:ext cx="1492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nsolas"/>
                <a:cs typeface="Consolas"/>
              </a:rPr>
              <a:t>Prog.jack</a:t>
            </a:r>
            <a:r>
              <a:rPr sz="1400" spc="-30" dirty="0">
                <a:latin typeface="Consolas"/>
                <a:cs typeface="Consolas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(input)</a:t>
            </a:r>
            <a:endParaRPr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36764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509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 </a:t>
            </a:r>
            <a:r>
              <a:rPr dirty="0"/>
              <a:t>I /</a:t>
            </a:r>
            <a:r>
              <a:rPr spc="-10" dirty="0"/>
              <a:t> </a:t>
            </a:r>
            <a:r>
              <a:rPr spc="-5" dirty="0"/>
              <a:t>parsing</a:t>
            </a:r>
            <a:r>
              <a:rPr sz="1800" spc="-5" dirty="0"/>
              <a:t>:</a:t>
            </a:r>
            <a:r>
              <a:rPr sz="1800" spc="-10" dirty="0"/>
              <a:t> </a:t>
            </a:r>
            <a:r>
              <a:rPr sz="1800" spc="-5" dirty="0"/>
              <a:t>lecture</a:t>
            </a:r>
            <a:r>
              <a:rPr sz="1800" dirty="0"/>
              <a:t> </a:t>
            </a:r>
            <a:r>
              <a:rPr sz="1800" spc="-5" dirty="0"/>
              <a:t>plan</a:t>
            </a:r>
            <a:endParaRPr sz="1800" dirty="0"/>
          </a:p>
        </p:txBody>
      </p:sp>
      <p:sp>
        <p:nvSpPr>
          <p:cNvPr id="9" name="object 4"/>
          <p:cNvSpPr/>
          <p:nvPr/>
        </p:nvSpPr>
        <p:spPr>
          <a:xfrm>
            <a:off x="4704041" y="288594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85750" y="0"/>
                </a:moveTo>
                <a:lnTo>
                  <a:pt x="2857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85750" y="228600"/>
                </a:lnTo>
                <a:lnTo>
                  <a:pt x="285750" y="304800"/>
                </a:lnTo>
                <a:lnTo>
                  <a:pt x="457200" y="152400"/>
                </a:lnTo>
                <a:lnTo>
                  <a:pt x="28575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/>
          <p:cNvSpPr txBox="1"/>
          <p:nvPr/>
        </p:nvSpPr>
        <p:spPr>
          <a:xfrm>
            <a:off x="1825442" y="153893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1825442" y="1813313"/>
            <a:ext cx="1722755" cy="215900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15" dirty="0">
                <a:latin typeface="Times New Roman"/>
                <a:cs typeface="Times New Roman"/>
              </a:rPr>
              <a:t>Tokenizer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Grammar</a:t>
            </a:r>
          </a:p>
          <a:p>
            <a:pPr marL="281305" indent="-26860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trees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4859093" y="1577604"/>
            <a:ext cx="209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859093" y="1851986"/>
            <a:ext cx="1995805" cy="88074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5316293" y="2711395"/>
            <a:ext cx="2776855" cy="129984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Proposed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implementation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Building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Jack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91830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619928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</a:t>
            </a:r>
            <a:r>
              <a:rPr spc="-25" dirty="0"/>
              <a:t> </a:t>
            </a:r>
            <a:r>
              <a:rPr spc="-5" dirty="0"/>
              <a:t>development</a:t>
            </a:r>
            <a:r>
              <a:rPr spc="-30" dirty="0"/>
              <a:t> </a:t>
            </a:r>
            <a:r>
              <a:rPr spc="-5" dirty="0"/>
              <a:t>roadmap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31063" y="1163030"/>
            <a:ext cx="7360920" cy="3122930"/>
            <a:chOff x="831063" y="1163030"/>
            <a:chExt cx="7360920" cy="312293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163030"/>
              <a:ext cx="7360895" cy="3122424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222" y="1937911"/>
              <a:ext cx="317492" cy="426999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7116220" y="1937911"/>
              <a:ext cx="317500" cy="427355"/>
            </a:xfrm>
            <a:custGeom>
              <a:avLst/>
              <a:gdLst/>
              <a:ahLst/>
              <a:cxnLst/>
              <a:rect l="l" t="t" r="r" b="b"/>
              <a:pathLst>
                <a:path w="317500" h="427355">
                  <a:moveTo>
                    <a:pt x="317493" y="158746"/>
                  </a:moveTo>
                  <a:lnTo>
                    <a:pt x="238119" y="158746"/>
                  </a:lnTo>
                  <a:lnTo>
                    <a:pt x="238119" y="427000"/>
                  </a:lnTo>
                  <a:lnTo>
                    <a:pt x="79373" y="427000"/>
                  </a:lnTo>
                  <a:lnTo>
                    <a:pt x="79373" y="158746"/>
                  </a:lnTo>
                  <a:lnTo>
                    <a:pt x="0" y="158746"/>
                  </a:lnTo>
                  <a:lnTo>
                    <a:pt x="158746" y="0"/>
                  </a:lnTo>
                  <a:lnTo>
                    <a:pt x="317493" y="158746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5784" y="3676205"/>
              <a:ext cx="317492" cy="427000"/>
            </a:xfrm>
            <a:prstGeom prst="rect">
              <a:avLst/>
            </a:prstGeom>
          </p:spPr>
        </p:pic>
        <p:sp>
          <p:nvSpPr>
            <p:cNvPr id="14" name="object 9"/>
            <p:cNvSpPr/>
            <p:nvPr/>
          </p:nvSpPr>
          <p:spPr>
            <a:xfrm>
              <a:off x="3355783" y="3676206"/>
              <a:ext cx="317500" cy="427355"/>
            </a:xfrm>
            <a:custGeom>
              <a:avLst/>
              <a:gdLst/>
              <a:ahLst/>
              <a:cxnLst/>
              <a:rect l="l" t="t" r="r" b="b"/>
              <a:pathLst>
                <a:path w="317500" h="427354">
                  <a:moveTo>
                    <a:pt x="317493" y="158746"/>
                  </a:moveTo>
                  <a:lnTo>
                    <a:pt x="238119" y="158746"/>
                  </a:lnTo>
                  <a:lnTo>
                    <a:pt x="238119" y="427000"/>
                  </a:lnTo>
                  <a:lnTo>
                    <a:pt x="79373" y="427000"/>
                  </a:lnTo>
                  <a:lnTo>
                    <a:pt x="79373" y="158746"/>
                  </a:lnTo>
                  <a:lnTo>
                    <a:pt x="0" y="158746"/>
                  </a:lnTo>
                  <a:lnTo>
                    <a:pt x="158746" y="0"/>
                  </a:lnTo>
                  <a:lnTo>
                    <a:pt x="317493" y="158746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0"/>
          <p:cNvSpPr txBox="1"/>
          <p:nvPr/>
        </p:nvSpPr>
        <p:spPr>
          <a:xfrm>
            <a:off x="1251540" y="4856869"/>
            <a:ext cx="7410450" cy="83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How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we</a:t>
            </a:r>
            <a:r>
              <a:rPr sz="2000" spc="-5" dirty="0">
                <a:latin typeface="Times New Roman"/>
                <a:cs typeface="Times New Roman"/>
              </a:rPr>
              <a:t> unit-test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analyzer “understands” the source code?</a:t>
            </a:r>
            <a:endParaRPr sz="20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latin typeface="Times New Roman"/>
                <a:cs typeface="Times New Roman"/>
              </a:rPr>
              <a:t>We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have 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output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the source code 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 structured</a:t>
            </a:r>
            <a:r>
              <a:rPr sz="2000" dirty="0">
                <a:latin typeface="Times New Roman"/>
                <a:cs typeface="Times New Roman"/>
              </a:rPr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4120786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30200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45" dirty="0"/>
              <a:t> </a:t>
            </a:r>
            <a:r>
              <a:rPr spc="-10" dirty="0"/>
              <a:t>analyzer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42433" y="1223434"/>
            <a:ext cx="2849245" cy="2074545"/>
            <a:chOff x="842433" y="1223434"/>
            <a:chExt cx="2849245" cy="2074545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33" y="1223434"/>
              <a:ext cx="2849032" cy="2074332"/>
            </a:xfrm>
            <a:prstGeom prst="rect">
              <a:avLst/>
            </a:prstGeom>
          </p:spPr>
        </p:pic>
        <p:pic>
          <p:nvPicPr>
            <p:cNvPr id="11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599" y="1278467"/>
              <a:ext cx="2755900" cy="1921932"/>
            </a:xfrm>
            <a:prstGeom prst="rect">
              <a:avLst/>
            </a:prstGeom>
          </p:spPr>
        </p:pic>
        <p:sp>
          <p:nvSpPr>
            <p:cNvPr id="12" name="object 7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2704824" y="0"/>
                  </a:moveTo>
                  <a:lnTo>
                    <a:pt x="0" y="0"/>
                  </a:lnTo>
                  <a:lnTo>
                    <a:pt x="0" y="1931047"/>
                  </a:lnTo>
                  <a:lnTo>
                    <a:pt x="2704824" y="1931047"/>
                  </a:lnTo>
                  <a:lnTo>
                    <a:pt x="2704824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8"/>
            <p:cNvSpPr/>
            <p:nvPr/>
          </p:nvSpPr>
          <p:spPr>
            <a:xfrm>
              <a:off x="850763" y="1232134"/>
              <a:ext cx="2705100" cy="1931670"/>
            </a:xfrm>
            <a:custGeom>
              <a:avLst/>
              <a:gdLst/>
              <a:ahLst/>
              <a:cxnLst/>
              <a:rect l="l" t="t" r="r" b="b"/>
              <a:pathLst>
                <a:path w="2705100" h="1931670">
                  <a:moveTo>
                    <a:pt x="0" y="0"/>
                  </a:moveTo>
                  <a:lnTo>
                    <a:pt x="2704824" y="0"/>
                  </a:lnTo>
                  <a:lnTo>
                    <a:pt x="2704824" y="1931047"/>
                  </a:lnTo>
                  <a:lnTo>
                    <a:pt x="0" y="19310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3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9"/>
          <p:cNvSpPr txBox="1"/>
          <p:nvPr/>
        </p:nvSpPr>
        <p:spPr>
          <a:xfrm>
            <a:off x="1198476" y="2396114"/>
            <a:ext cx="27813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  <a:p>
            <a:pPr marL="12700">
              <a:lnSpc>
                <a:spcPts val="1435"/>
              </a:lnSpc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946064" y="276441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6" name="object 11"/>
          <p:cNvSpPr txBox="1"/>
          <p:nvPr/>
        </p:nvSpPr>
        <p:spPr>
          <a:xfrm>
            <a:off x="878322" y="897744"/>
            <a:ext cx="2534285" cy="152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input</a:t>
            </a:r>
          </a:p>
          <a:p>
            <a:pPr marL="80010" marR="257175">
              <a:lnSpc>
                <a:spcPct val="100000"/>
              </a:lnSpc>
              <a:spcBef>
                <a:spcPts val="124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Represents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Point.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class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Point {</a:t>
            </a:r>
          </a:p>
          <a:p>
            <a:pPr marL="332740">
              <a:lnSpc>
                <a:spcPts val="1425"/>
              </a:lnSpc>
            </a:pPr>
            <a:r>
              <a:rPr sz="1200" b="1" dirty="0"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  <a:p>
            <a:pPr marL="332740" marR="508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/**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Returns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value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method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int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getx()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</a:p>
          <a:p>
            <a:pPr marL="584835">
              <a:lnSpc>
                <a:spcPts val="1425"/>
              </a:lnSpc>
            </a:pPr>
            <a:r>
              <a:rPr sz="1200" dirty="0">
                <a:latin typeface="Consolas"/>
                <a:cs typeface="Consolas"/>
              </a:rPr>
              <a:t>return</a:t>
            </a:r>
            <a:r>
              <a:rPr sz="1200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x;</a:t>
            </a:r>
          </a:p>
        </p:txBody>
      </p:sp>
      <p:sp>
        <p:nvSpPr>
          <p:cNvPr id="17" name="object 12"/>
          <p:cNvSpPr txBox="1"/>
          <p:nvPr/>
        </p:nvSpPr>
        <p:spPr>
          <a:xfrm>
            <a:off x="865923" y="3616577"/>
            <a:ext cx="2621280" cy="19558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0665" marR="272415" indent="-228600">
              <a:lnSpc>
                <a:spcPts val="2170"/>
              </a:lnSpc>
              <a:spcBef>
                <a:spcPts val="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parser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generates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marked-up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output</a:t>
            </a:r>
            <a:endParaRPr sz="2000" dirty="0">
              <a:latin typeface="Times New Roman"/>
              <a:cs typeface="Times New Roman"/>
            </a:endParaRPr>
          </a:p>
          <a:p>
            <a:pPr marL="240665" marR="131445" indent="-228600">
              <a:lnSpc>
                <a:spcPts val="217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textual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tree</a:t>
            </a:r>
            <a:endParaRPr sz="2000" dirty="0">
              <a:latin typeface="Times New Roman"/>
              <a:cs typeface="Times New Roman"/>
            </a:endParaRPr>
          </a:p>
          <a:p>
            <a:pPr marL="240665" marR="5080" indent="-228600">
              <a:lnSpc>
                <a:spcPts val="217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Times New Roman"/>
                <a:cs typeface="Times New Roman"/>
              </a:rPr>
              <a:t>Generated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according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Jack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grammar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2821345" y="2226260"/>
            <a:ext cx="1500505" cy="1044575"/>
          </a:xfrm>
          <a:custGeom>
            <a:avLst/>
            <a:gdLst/>
            <a:ahLst/>
            <a:cxnLst/>
            <a:rect l="l" t="t" r="r" b="b"/>
            <a:pathLst>
              <a:path w="1500504" h="1044575">
                <a:moveTo>
                  <a:pt x="954171" y="0"/>
                </a:moveTo>
                <a:lnTo>
                  <a:pt x="954171" y="260990"/>
                </a:lnTo>
                <a:lnTo>
                  <a:pt x="0" y="260990"/>
                </a:lnTo>
                <a:lnTo>
                  <a:pt x="0" y="782971"/>
                </a:lnTo>
                <a:lnTo>
                  <a:pt x="954171" y="782971"/>
                </a:lnTo>
                <a:lnTo>
                  <a:pt x="954171" y="1043961"/>
                </a:lnTo>
                <a:lnTo>
                  <a:pt x="1499881" y="521981"/>
                </a:lnTo>
                <a:lnTo>
                  <a:pt x="9541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4"/>
          <p:cNvSpPr txBox="1"/>
          <p:nvPr/>
        </p:nvSpPr>
        <p:spPr>
          <a:xfrm>
            <a:off x="3151267" y="2566187"/>
            <a:ext cx="6813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parser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20" name="object 15"/>
          <p:cNvGrpSpPr/>
          <p:nvPr/>
        </p:nvGrpSpPr>
        <p:grpSpPr>
          <a:xfrm>
            <a:off x="4385733" y="1202266"/>
            <a:ext cx="3907790" cy="5520690"/>
            <a:chOff x="4385733" y="1202266"/>
            <a:chExt cx="3907790" cy="5520690"/>
          </a:xfrm>
        </p:grpSpPr>
        <p:pic>
          <p:nvPicPr>
            <p:cNvPr id="21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5733" y="1206500"/>
              <a:ext cx="3907367" cy="5511800"/>
            </a:xfrm>
            <a:prstGeom prst="rect">
              <a:avLst/>
            </a:prstGeom>
          </p:spPr>
        </p:pic>
        <p:pic>
          <p:nvPicPr>
            <p:cNvPr id="22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1567" y="1202266"/>
              <a:ext cx="3712632" cy="5520267"/>
            </a:xfrm>
            <a:prstGeom prst="rect">
              <a:avLst/>
            </a:prstGeom>
          </p:spPr>
        </p:pic>
      </p:grpSp>
      <p:sp>
        <p:nvSpPr>
          <p:cNvPr id="23" name="object 18"/>
          <p:cNvSpPr txBox="1"/>
          <p:nvPr/>
        </p:nvSpPr>
        <p:spPr>
          <a:xfrm>
            <a:off x="4393346" y="1217564"/>
            <a:ext cx="3762375" cy="536384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&lt;class&gt;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class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Point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&lt;subroutineDec&gt;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method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int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getx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(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&lt;parameterList&gt;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&lt;/parameterList&gt;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)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&lt;subroutineBody&gt;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{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&lt;statements&gt;</a:t>
            </a:r>
            <a:endParaRPr sz="1000" dirty="0">
              <a:latin typeface="Consolas"/>
              <a:cs typeface="Consolas"/>
            </a:endParaRPr>
          </a:p>
          <a:p>
            <a:pPr marL="10179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&lt;returnStatement&gt;</a:t>
            </a:r>
            <a:endParaRPr sz="1000" dirty="0">
              <a:latin typeface="Consolas"/>
              <a:cs typeface="Consolas"/>
            </a:endParaRPr>
          </a:p>
          <a:p>
            <a:pPr marL="12274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return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000" dirty="0">
              <a:latin typeface="Consolas"/>
              <a:cs typeface="Consolas"/>
            </a:endParaRPr>
          </a:p>
          <a:p>
            <a:pPr marL="12274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000" dirty="0">
              <a:latin typeface="Consolas"/>
              <a:cs typeface="Consolas"/>
            </a:endParaRPr>
          </a:p>
          <a:p>
            <a:pPr marL="14370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000" dirty="0">
              <a:latin typeface="Consolas"/>
              <a:cs typeface="Consolas"/>
            </a:endParaRPr>
          </a:p>
          <a:p>
            <a:pPr marL="16465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x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000" dirty="0">
              <a:latin typeface="Consolas"/>
              <a:cs typeface="Consolas"/>
            </a:endParaRPr>
          </a:p>
          <a:p>
            <a:pPr marR="39052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000" dirty="0">
              <a:latin typeface="Consolas"/>
              <a:cs typeface="Consolas"/>
            </a:endParaRPr>
          </a:p>
          <a:p>
            <a:pPr marR="39052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000" dirty="0">
              <a:latin typeface="Consolas"/>
              <a:cs typeface="Consolas"/>
            </a:endParaRPr>
          </a:p>
          <a:p>
            <a:pPr marL="9017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;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R="46037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&lt;/returnStatement&gt;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&lt;/statements&gt;</a:t>
            </a:r>
            <a:endParaRPr sz="1000" dirty="0">
              <a:latin typeface="Consolas"/>
              <a:cs typeface="Consolas"/>
            </a:endParaRPr>
          </a:p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&lt;/subroutineBody&gt;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&lt;/subroutineDec&gt;</a:t>
            </a:r>
            <a:endParaRPr sz="1000" dirty="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nsolas"/>
                <a:cs typeface="Consolas"/>
              </a:rPr>
              <a:t>...</a:t>
            </a:r>
          </a:p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0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}</a:t>
            </a:r>
            <a:r>
              <a:rPr sz="1000" b="1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000" dirty="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8000"/>
                </a:solidFill>
                <a:latin typeface="Consolas"/>
                <a:cs typeface="Consolas"/>
              </a:rPr>
              <a:t>&lt;class&gt;</a:t>
            </a:r>
            <a:endParaRPr sz="1000" dirty="0">
              <a:latin typeface="Consolas"/>
              <a:cs typeface="Consolas"/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811113" y="6539316"/>
            <a:ext cx="72326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5" name="object 19"/>
          <p:cNvSpPr txBox="1"/>
          <p:nvPr/>
        </p:nvSpPr>
        <p:spPr>
          <a:xfrm>
            <a:off x="4462797" y="871706"/>
            <a:ext cx="1040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ML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put</a:t>
            </a:r>
          </a:p>
        </p:txBody>
      </p:sp>
    </p:spTree>
    <p:extLst>
      <p:ext uri="{BB962C8B-B14F-4D97-AF65-F5344CB8AC3E}">
        <p14:creationId xmlns:p14="http://schemas.microsoft.com/office/powerpoint/2010/main" val="2637227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30327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65" dirty="0"/>
              <a:t> </a:t>
            </a:r>
            <a:r>
              <a:rPr spc="-5" dirty="0"/>
              <a:t>grammar</a:t>
            </a:r>
          </a:p>
        </p:txBody>
      </p:sp>
      <p:pic>
        <p:nvPicPr>
          <p:cNvPr id="9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7168" y="875896"/>
            <a:ext cx="4324830" cy="588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73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427614" y="884977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528875" y="353470"/>
            <a:ext cx="82270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dirty="0"/>
              <a:t> </a:t>
            </a:r>
            <a:r>
              <a:rPr spc="-5" dirty="0"/>
              <a:t>analyzer: </a:t>
            </a:r>
            <a:r>
              <a:rPr sz="2000" spc="-5" dirty="0"/>
              <a:t>handling</a:t>
            </a:r>
            <a:r>
              <a:rPr sz="2000" spc="5" dirty="0"/>
              <a:t> </a:t>
            </a:r>
            <a:r>
              <a:rPr sz="2000" spc="-5" dirty="0"/>
              <a:t>inputs that</a:t>
            </a:r>
            <a:r>
              <a:rPr sz="2000" spc="-10" dirty="0"/>
              <a:t> </a:t>
            </a:r>
            <a:r>
              <a:rPr sz="2000" spc="-5" dirty="0"/>
              <a:t>correspond</a:t>
            </a:r>
            <a:r>
              <a:rPr sz="2000" spc="5" dirty="0"/>
              <a:t> </a:t>
            </a:r>
            <a:r>
              <a:rPr sz="2000" spc="-5" dirty="0"/>
              <a:t>to</a:t>
            </a:r>
            <a:r>
              <a:rPr sz="2000" dirty="0"/>
              <a:t> </a:t>
            </a:r>
            <a:r>
              <a:rPr sz="2000" spc="-10" dirty="0"/>
              <a:t>terminal </a:t>
            </a:r>
            <a:r>
              <a:rPr sz="2000" spc="-5" dirty="0"/>
              <a:t>rules</a:t>
            </a:r>
            <a:endParaRPr sz="2000" dirty="0"/>
          </a:p>
        </p:txBody>
      </p:sp>
      <p:sp>
        <p:nvSpPr>
          <p:cNvPr id="9" name="object 4"/>
          <p:cNvSpPr txBox="1"/>
          <p:nvPr/>
        </p:nvSpPr>
        <p:spPr>
          <a:xfrm>
            <a:off x="612405" y="1005843"/>
            <a:ext cx="569722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If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parser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encounters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a </a:t>
            </a:r>
            <a:r>
              <a:rPr sz="1800" i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terminalElement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xxx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 type</a:t>
            </a:r>
          </a:p>
          <a:p>
            <a:pPr marL="461645">
              <a:lnSpc>
                <a:spcPct val="100000"/>
              </a:lnSpc>
              <a:spcBef>
                <a:spcPts val="5"/>
              </a:spcBef>
            </a:pPr>
            <a:r>
              <a:rPr sz="1600" i="1" spc="-10" dirty="0">
                <a:latin typeface="Times New Roman"/>
                <a:cs typeface="Times New Roman"/>
              </a:rPr>
              <a:t>keyword</a:t>
            </a:r>
            <a:r>
              <a:rPr sz="1600" spc="-10" dirty="0">
                <a:latin typeface="Times New Roman"/>
                <a:cs typeface="Times New Roman"/>
              </a:rPr>
              <a:t>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symbol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integer constant</a:t>
            </a:r>
            <a:r>
              <a:rPr sz="1600" dirty="0">
                <a:latin typeface="Times New Roman"/>
                <a:cs typeface="Times New Roman"/>
              </a:rPr>
              <a:t>, </a:t>
            </a:r>
            <a:r>
              <a:rPr sz="1600" i="1" dirty="0">
                <a:latin typeface="Times New Roman"/>
                <a:cs typeface="Times New Roman"/>
              </a:rPr>
              <a:t>string constant</a:t>
            </a:r>
            <a:r>
              <a:rPr sz="1600" dirty="0">
                <a:latin typeface="Times New Roman"/>
                <a:cs typeface="Times New Roman"/>
              </a:rPr>
              <a:t>, or </a:t>
            </a:r>
            <a:r>
              <a:rPr sz="1600" i="1" dirty="0">
                <a:latin typeface="Times New Roman"/>
                <a:cs typeface="Times New Roman"/>
              </a:rPr>
              <a:t>identifier</a:t>
            </a:r>
            <a:r>
              <a:rPr sz="1600" dirty="0">
                <a:latin typeface="Times New Roman"/>
                <a:cs typeface="Times New Roman"/>
              </a:rPr>
              <a:t>,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998270" y="1688406"/>
            <a:ext cx="288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parser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generates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output: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5144227" y="1654926"/>
            <a:ext cx="2439035" cy="1678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where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terminalElement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is:</a:t>
            </a:r>
            <a:endParaRPr sz="1800" dirty="0">
              <a:latin typeface="Times New Roman"/>
              <a:cs typeface="Times New Roman"/>
            </a:endParaRPr>
          </a:p>
          <a:p>
            <a:pPr marL="12700" marR="1671955">
              <a:lnSpc>
                <a:spcPts val="2130"/>
              </a:lnSpc>
              <a:spcBef>
                <a:spcPts val="100"/>
              </a:spcBef>
            </a:pP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keyword</a:t>
            </a:r>
            <a:r>
              <a:rPr sz="1800" dirty="0">
                <a:latin typeface="Times New Roman"/>
                <a:cs typeface="Times New Roman"/>
              </a:rPr>
              <a:t>, 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symbol</a:t>
            </a:r>
            <a:r>
              <a:rPr sz="1800" dirty="0">
                <a:latin typeface="Times New Roman"/>
                <a:cs typeface="Times New Roman"/>
              </a:rPr>
              <a:t>,</a:t>
            </a:r>
          </a:p>
          <a:p>
            <a:pPr marL="12700" marR="884555">
              <a:lnSpc>
                <a:spcPts val="2170"/>
              </a:lnSpc>
              <a:spcBef>
                <a:spcPts val="10"/>
              </a:spcBef>
            </a:pP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integerConstan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, 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stringConstant</a:t>
            </a:r>
            <a:r>
              <a:rPr sz="1800" dirty="0">
                <a:latin typeface="Times New Roman"/>
                <a:cs typeface="Times New Roman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identifier</a:t>
            </a:r>
            <a:endParaRPr sz="1400" dirty="0">
              <a:latin typeface="Consolas"/>
              <a:cs typeface="Consolas"/>
            </a:endParaRPr>
          </a:p>
        </p:txBody>
      </p:sp>
      <p:grpSp>
        <p:nvGrpSpPr>
          <p:cNvPr id="12" name="object 7"/>
          <p:cNvGrpSpPr/>
          <p:nvPr/>
        </p:nvGrpSpPr>
        <p:grpSpPr>
          <a:xfrm>
            <a:off x="910166" y="2019300"/>
            <a:ext cx="3907790" cy="1384300"/>
            <a:chOff x="910166" y="2019300"/>
            <a:chExt cx="3907790" cy="1384300"/>
          </a:xfrm>
        </p:grpSpPr>
        <p:pic>
          <p:nvPicPr>
            <p:cNvPr id="13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166" y="2019300"/>
              <a:ext cx="3907367" cy="1384300"/>
            </a:xfrm>
            <a:prstGeom prst="rect">
              <a:avLst/>
            </a:prstGeom>
          </p:spPr>
        </p:pic>
        <p:pic>
          <p:nvPicPr>
            <p:cNvPr id="14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466" y="2103966"/>
              <a:ext cx="1998132" cy="1198033"/>
            </a:xfrm>
            <a:prstGeom prst="rect">
              <a:avLst/>
            </a:prstGeom>
          </p:spPr>
        </p:pic>
      </p:grpSp>
      <p:sp>
        <p:nvSpPr>
          <p:cNvPr id="15" name="object 10"/>
          <p:cNvSpPr txBox="1"/>
          <p:nvPr/>
        </p:nvSpPr>
        <p:spPr>
          <a:xfrm>
            <a:off x="917046" y="2028482"/>
            <a:ext cx="3764279" cy="12382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3081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1030"/>
              </a:spcBef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&lt;</a:t>
            </a:r>
            <a:r>
              <a:rPr sz="1600" i="1" dirty="0">
                <a:solidFill>
                  <a:srgbClr val="008000"/>
                </a:solidFill>
                <a:latin typeface="Times New Roman"/>
                <a:cs typeface="Times New Roman"/>
              </a:rPr>
              <a:t>terminalElement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520700">
              <a:lnSpc>
                <a:spcPct val="100000"/>
              </a:lnSpc>
              <a:spcBef>
                <a:spcPts val="650"/>
              </a:spcBef>
            </a:pPr>
            <a:r>
              <a:rPr sz="1600" i="1" dirty="0">
                <a:latin typeface="Times New Roman"/>
                <a:cs typeface="Times New Roman"/>
              </a:rPr>
              <a:t>xxx</a:t>
            </a:r>
            <a:endParaRPr sz="1600" dirty="0">
              <a:latin typeface="Times New Roman"/>
              <a:cs typeface="Times New Roman"/>
            </a:endParaRPr>
          </a:p>
          <a:p>
            <a:pPr marL="215900">
              <a:lnSpc>
                <a:spcPct val="100000"/>
              </a:lnSpc>
              <a:spcBef>
                <a:spcPts val="545"/>
              </a:spcBef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&lt;/</a:t>
            </a:r>
            <a:r>
              <a:rPr sz="1600" i="1" dirty="0">
                <a:solidFill>
                  <a:srgbClr val="008000"/>
                </a:solidFill>
                <a:latin typeface="Times New Roman"/>
                <a:cs typeface="Times New Roman"/>
              </a:rPr>
              <a:t>terminalElement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</p:txBody>
      </p:sp>
      <p:pic>
        <p:nvPicPr>
          <p:cNvPr id="16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833" y="3894666"/>
            <a:ext cx="3937000" cy="2214032"/>
          </a:xfrm>
          <a:prstGeom prst="rect">
            <a:avLst/>
          </a:prstGeom>
        </p:spPr>
      </p:pic>
      <p:sp>
        <p:nvSpPr>
          <p:cNvPr id="17" name="object 12"/>
          <p:cNvSpPr txBox="1"/>
          <p:nvPr/>
        </p:nvSpPr>
        <p:spPr>
          <a:xfrm>
            <a:off x="1002613" y="3902862"/>
            <a:ext cx="3794125" cy="20701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method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{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&lt;integerConstant&gt;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42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&lt;/integerConstant&gt;</a:t>
            </a:r>
            <a:endParaRPr sz="1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&lt;stringConstant&gt;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xkcd</a:t>
            </a:r>
            <a:r>
              <a:rPr sz="1200" b="1" spc="-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&lt;/stringConstant&gt;</a:t>
            </a:r>
            <a:endParaRPr sz="1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 dirty="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{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1050387" y="3526161"/>
            <a:ext cx="99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Examples: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72013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326352" y="883222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427614" y="351715"/>
            <a:ext cx="889418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5" dirty="0"/>
              <a:t> analyzer: </a:t>
            </a:r>
            <a:r>
              <a:rPr sz="2000" spc="-5" dirty="0"/>
              <a:t>handling</a:t>
            </a:r>
            <a:r>
              <a:rPr sz="2000" dirty="0"/>
              <a:t> </a:t>
            </a:r>
            <a:r>
              <a:rPr sz="2000" spc="-5" dirty="0"/>
              <a:t>inputs</a:t>
            </a:r>
            <a:r>
              <a:rPr sz="2000" spc="-10" dirty="0"/>
              <a:t> </a:t>
            </a:r>
            <a:r>
              <a:rPr sz="2000" spc="-5" dirty="0"/>
              <a:t>that</a:t>
            </a:r>
            <a:r>
              <a:rPr sz="2000" spc="-10" dirty="0"/>
              <a:t> </a:t>
            </a:r>
            <a:r>
              <a:rPr sz="2000" spc="-5" dirty="0"/>
              <a:t>correspond</a:t>
            </a:r>
            <a:r>
              <a:rPr sz="2000" dirty="0"/>
              <a:t> </a:t>
            </a:r>
            <a:r>
              <a:rPr sz="2000" spc="-5" dirty="0"/>
              <a:t>to</a:t>
            </a:r>
            <a:r>
              <a:rPr sz="2000" dirty="0"/>
              <a:t> </a:t>
            </a:r>
            <a:r>
              <a:rPr sz="2000" spc="-5" dirty="0"/>
              <a:t>non-terminal</a:t>
            </a:r>
            <a:r>
              <a:rPr sz="2000" spc="-10" dirty="0"/>
              <a:t> </a:t>
            </a:r>
            <a:r>
              <a:rPr sz="2000" spc="-5" dirty="0"/>
              <a:t>rules</a:t>
            </a:r>
            <a:endParaRPr sz="2000" dirty="0"/>
          </a:p>
        </p:txBody>
      </p:sp>
      <p:sp>
        <p:nvSpPr>
          <p:cNvPr id="9" name="object 4"/>
          <p:cNvSpPr txBox="1"/>
          <p:nvPr/>
        </p:nvSpPr>
        <p:spPr>
          <a:xfrm>
            <a:off x="511142" y="1004088"/>
            <a:ext cx="7557770" cy="1027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1645" marR="5080" indent="-449580">
              <a:lnSpc>
                <a:spcPct val="98800"/>
              </a:lnSpc>
              <a:spcBef>
                <a:spcPts val="125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If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parser</a:t>
            </a:r>
            <a:r>
              <a:rPr sz="18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encounter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nonTerminal</a:t>
            </a:r>
            <a:r>
              <a:rPr sz="1800" i="1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element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type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class</a:t>
            </a:r>
            <a:r>
              <a:rPr sz="1600" i="1" spc="1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declaration</a:t>
            </a:r>
            <a:r>
              <a:rPr sz="1600" dirty="0">
                <a:latin typeface="Times New Roman"/>
                <a:cs typeface="Times New Roman"/>
              </a:rPr>
              <a:t>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class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variable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declaration</a:t>
            </a:r>
            <a:r>
              <a:rPr sz="1600" dirty="0">
                <a:latin typeface="Times New Roman"/>
                <a:cs typeface="Times New Roman"/>
              </a:rPr>
              <a:t>,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subroutine</a:t>
            </a:r>
            <a:r>
              <a:rPr sz="1600" i="1" dirty="0">
                <a:latin typeface="Times New Roman"/>
                <a:cs typeface="Times New Roman"/>
              </a:rPr>
              <a:t> declaration</a:t>
            </a:r>
            <a:r>
              <a:rPr sz="1600" dirty="0">
                <a:latin typeface="Times New Roman"/>
                <a:cs typeface="Times New Roman"/>
              </a:rPr>
              <a:t>, </a:t>
            </a:r>
            <a:r>
              <a:rPr sz="1600" i="1" spc="-5" dirty="0">
                <a:latin typeface="Times New Roman"/>
                <a:cs typeface="Times New Roman"/>
              </a:rPr>
              <a:t>parameter</a:t>
            </a:r>
            <a:r>
              <a:rPr sz="1600" i="1" dirty="0">
                <a:latin typeface="Times New Roman"/>
                <a:cs typeface="Times New Roman"/>
              </a:rPr>
              <a:t> list</a:t>
            </a:r>
            <a:r>
              <a:rPr sz="1600" dirty="0">
                <a:latin typeface="Times New Roman"/>
                <a:cs typeface="Times New Roman"/>
              </a:rPr>
              <a:t>, </a:t>
            </a:r>
            <a:r>
              <a:rPr sz="1600" i="1" spc="-5" dirty="0">
                <a:latin typeface="Times New Roman"/>
                <a:cs typeface="Times New Roman"/>
              </a:rPr>
              <a:t>subroutine</a:t>
            </a:r>
            <a:r>
              <a:rPr sz="1600" i="1" dirty="0">
                <a:latin typeface="Times New Roman"/>
                <a:cs typeface="Times New Roman"/>
              </a:rPr>
              <a:t> body</a:t>
            </a:r>
            <a:r>
              <a:rPr sz="1600" dirty="0">
                <a:latin typeface="Times New Roman"/>
                <a:cs typeface="Times New Roman"/>
              </a:rPr>
              <a:t>, </a:t>
            </a:r>
            <a:r>
              <a:rPr sz="1600" i="1" dirty="0">
                <a:latin typeface="Times New Roman"/>
                <a:cs typeface="Times New Roman"/>
              </a:rPr>
              <a:t>variable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dec</a:t>
            </a:r>
            <a:r>
              <a:rPr sz="1600" i="1" spc="5" dirty="0">
                <a:latin typeface="Times New Roman"/>
                <a:cs typeface="Times New Roman"/>
              </a:rPr>
              <a:t>l</a:t>
            </a:r>
            <a:r>
              <a:rPr sz="1600" i="1" dirty="0">
                <a:latin typeface="Times New Roman"/>
                <a:cs typeface="Times New Roman"/>
              </a:rPr>
              <a:t>ara</a:t>
            </a:r>
            <a:r>
              <a:rPr sz="1600" i="1" spc="5" dirty="0">
                <a:latin typeface="Times New Roman"/>
                <a:cs typeface="Times New Roman"/>
              </a:rPr>
              <a:t>ti</a:t>
            </a:r>
            <a:r>
              <a:rPr sz="1600" i="1" dirty="0">
                <a:latin typeface="Times New Roman"/>
                <a:cs typeface="Times New Roman"/>
              </a:rPr>
              <a:t>on</a:t>
            </a:r>
            <a:r>
              <a:rPr sz="1600" dirty="0">
                <a:latin typeface="Times New Roman"/>
                <a:cs typeface="Times New Roman"/>
              </a:rPr>
              <a:t>, </a:t>
            </a:r>
            <a:r>
              <a:rPr sz="1600" i="1" dirty="0">
                <a:latin typeface="Times New Roman"/>
                <a:cs typeface="Times New Roman"/>
              </a:rPr>
              <a:t>s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a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e</a:t>
            </a:r>
            <a:r>
              <a:rPr sz="1600" i="1" spc="-10" dirty="0">
                <a:latin typeface="Times New Roman"/>
                <a:cs typeface="Times New Roman"/>
              </a:rPr>
              <a:t>m</a:t>
            </a:r>
            <a:r>
              <a:rPr sz="1600" i="1" dirty="0">
                <a:latin typeface="Times New Roman"/>
                <a:cs typeface="Times New Roman"/>
              </a:rPr>
              <a:t>en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, </a:t>
            </a:r>
            <a:r>
              <a:rPr sz="1400" spc="5" dirty="0">
                <a:latin typeface="Consolas"/>
                <a:cs typeface="Consolas"/>
              </a:rPr>
              <a:t>le</a:t>
            </a:r>
            <a:r>
              <a:rPr sz="1400" dirty="0">
                <a:latin typeface="Consolas"/>
                <a:cs typeface="Consolas"/>
              </a:rPr>
              <a:t>t</a:t>
            </a:r>
            <a:r>
              <a:rPr sz="1400" spc="-365" dirty="0">
                <a:latin typeface="Consolas"/>
                <a:cs typeface="Consolas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s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a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e</a:t>
            </a:r>
            <a:r>
              <a:rPr sz="1600" i="1" spc="-10" dirty="0">
                <a:latin typeface="Times New Roman"/>
                <a:cs typeface="Times New Roman"/>
              </a:rPr>
              <a:t>m</a:t>
            </a:r>
            <a:r>
              <a:rPr sz="1600" i="1" dirty="0">
                <a:latin typeface="Times New Roman"/>
                <a:cs typeface="Times New Roman"/>
              </a:rPr>
              <a:t>en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, </a:t>
            </a:r>
            <a:r>
              <a:rPr sz="1400" spc="5" dirty="0">
                <a:latin typeface="Consolas"/>
                <a:cs typeface="Consolas"/>
              </a:rPr>
              <a:t>i</a:t>
            </a:r>
            <a:r>
              <a:rPr sz="1400" dirty="0">
                <a:latin typeface="Consolas"/>
                <a:cs typeface="Consolas"/>
              </a:rPr>
              <a:t>f</a:t>
            </a:r>
            <a:r>
              <a:rPr sz="1400" spc="-365" dirty="0">
                <a:latin typeface="Consolas"/>
                <a:cs typeface="Consolas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s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a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e</a:t>
            </a:r>
            <a:r>
              <a:rPr sz="1600" i="1" spc="-10" dirty="0">
                <a:latin typeface="Times New Roman"/>
                <a:cs typeface="Times New Roman"/>
              </a:rPr>
              <a:t>m</a:t>
            </a:r>
            <a:r>
              <a:rPr sz="1600" i="1" dirty="0">
                <a:latin typeface="Times New Roman"/>
                <a:cs typeface="Times New Roman"/>
              </a:rPr>
              <a:t>en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, </a:t>
            </a:r>
            <a:r>
              <a:rPr sz="1400" spc="5" dirty="0">
                <a:latin typeface="Consolas"/>
                <a:cs typeface="Consolas"/>
              </a:rPr>
              <a:t>whil</a:t>
            </a:r>
            <a:r>
              <a:rPr sz="1400" dirty="0">
                <a:latin typeface="Consolas"/>
                <a:cs typeface="Consolas"/>
              </a:rPr>
              <a:t>e</a:t>
            </a:r>
            <a:r>
              <a:rPr sz="1400" spc="-365" dirty="0">
                <a:latin typeface="Consolas"/>
                <a:cs typeface="Consolas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s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a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e</a:t>
            </a:r>
            <a:r>
              <a:rPr sz="1600" i="1" spc="-10" dirty="0">
                <a:latin typeface="Times New Roman"/>
                <a:cs typeface="Times New Roman"/>
              </a:rPr>
              <a:t>m</a:t>
            </a:r>
            <a:r>
              <a:rPr sz="1600" i="1" dirty="0">
                <a:latin typeface="Times New Roman"/>
                <a:cs typeface="Times New Roman"/>
              </a:rPr>
              <a:t>en</a:t>
            </a:r>
            <a:r>
              <a:rPr sz="1600" i="1" spc="5" dirty="0">
                <a:latin typeface="Times New Roman"/>
                <a:cs typeface="Times New Roman"/>
              </a:rPr>
              <a:t>t</a:t>
            </a:r>
            <a:r>
              <a:rPr sz="1600" i="1" dirty="0">
                <a:latin typeface="Times New Roman"/>
                <a:cs typeface="Times New Roman"/>
              </a:rPr>
              <a:t>,</a:t>
            </a:r>
            <a:endParaRPr sz="1600" dirty="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latin typeface="Consolas"/>
                <a:cs typeface="Consolas"/>
              </a:rPr>
              <a:t>do</a:t>
            </a:r>
            <a:r>
              <a:rPr sz="1400" spc="-365" dirty="0">
                <a:latin typeface="Consolas"/>
                <a:cs typeface="Consolas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statement, </a:t>
            </a:r>
            <a:r>
              <a:rPr sz="1400" dirty="0">
                <a:latin typeface="Consolas"/>
                <a:cs typeface="Consolas"/>
              </a:rPr>
              <a:t>return</a:t>
            </a:r>
            <a:r>
              <a:rPr sz="1400" spc="-360" dirty="0">
                <a:latin typeface="Consolas"/>
                <a:cs typeface="Consolas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statement, an </a:t>
            </a:r>
            <a:r>
              <a:rPr sz="1600" i="1" spc="-5" dirty="0">
                <a:latin typeface="Times New Roman"/>
                <a:cs typeface="Times New Roman"/>
              </a:rPr>
              <a:t>expression,</a:t>
            </a:r>
            <a:r>
              <a:rPr sz="1600" i="1" dirty="0">
                <a:latin typeface="Times New Roman"/>
                <a:cs typeface="Times New Roman"/>
              </a:rPr>
              <a:t> a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term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dirty="0">
                <a:latin typeface="Times New Roman"/>
                <a:cs typeface="Times New Roman"/>
              </a:rPr>
              <a:t> or an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expression</a:t>
            </a:r>
            <a:r>
              <a:rPr sz="1600" i="1" dirty="0">
                <a:latin typeface="Times New Roman"/>
                <a:cs typeface="Times New Roman"/>
              </a:rPr>
              <a:t> list</a:t>
            </a:r>
            <a:r>
              <a:rPr sz="1600" dirty="0">
                <a:latin typeface="Times New Roman"/>
                <a:cs typeface="Times New Roman"/>
              </a:rPr>
              <a:t>,</a:t>
            </a:r>
          </a:p>
        </p:txBody>
      </p:sp>
      <p:grpSp>
        <p:nvGrpSpPr>
          <p:cNvPr id="10" name="object 5"/>
          <p:cNvGrpSpPr/>
          <p:nvPr/>
        </p:nvGrpSpPr>
        <p:grpSpPr>
          <a:xfrm>
            <a:off x="399675" y="2440414"/>
            <a:ext cx="4322445" cy="1202690"/>
            <a:chOff x="889000" y="2387600"/>
            <a:chExt cx="4322445" cy="1202690"/>
          </a:xfrm>
        </p:grpSpPr>
        <p:pic>
          <p:nvPicPr>
            <p:cNvPr id="11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00" y="2400300"/>
              <a:ext cx="4284132" cy="1151466"/>
            </a:xfrm>
            <a:prstGeom prst="rect">
              <a:avLst/>
            </a:prstGeom>
          </p:spPr>
        </p:pic>
        <p:pic>
          <p:nvPicPr>
            <p:cNvPr id="12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300" y="2387600"/>
              <a:ext cx="4207932" cy="1202266"/>
            </a:xfrm>
            <a:prstGeom prst="rect">
              <a:avLst/>
            </a:prstGeom>
          </p:spPr>
        </p:pic>
      </p:grpSp>
      <p:sp>
        <p:nvSpPr>
          <p:cNvPr id="13" name="object 8"/>
          <p:cNvSpPr txBox="1"/>
          <p:nvPr/>
        </p:nvSpPr>
        <p:spPr>
          <a:xfrm>
            <a:off x="408414" y="2460678"/>
            <a:ext cx="4138929" cy="100838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295"/>
              </a:spcBef>
            </a:pPr>
            <a:r>
              <a:rPr sz="1400" spc="-15" dirty="0">
                <a:solidFill>
                  <a:srgbClr val="008000"/>
                </a:solidFill>
                <a:latin typeface="Consolas"/>
                <a:cs typeface="Consolas"/>
              </a:rPr>
              <a:t>&lt;</a:t>
            </a:r>
            <a:r>
              <a:rPr sz="1600" i="1" spc="-15" dirty="0">
                <a:solidFill>
                  <a:srgbClr val="008000"/>
                </a:solidFill>
                <a:latin typeface="Times New Roman"/>
                <a:cs typeface="Times New Roman"/>
              </a:rPr>
              <a:t>nonTerminal</a:t>
            </a:r>
            <a:r>
              <a:rPr sz="1400" spc="-15" dirty="0">
                <a:solidFill>
                  <a:srgbClr val="008000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520700">
              <a:lnSpc>
                <a:spcPct val="100000"/>
              </a:lnSpc>
              <a:spcBef>
                <a:spcPts val="645"/>
              </a:spcBef>
            </a:pPr>
            <a:r>
              <a:rPr sz="1600" dirty="0">
                <a:latin typeface="Times New Roman"/>
                <a:cs typeface="Times New Roman"/>
              </a:rPr>
              <a:t>Recursive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output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non-terminal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body</a:t>
            </a:r>
          </a:p>
          <a:p>
            <a:pPr marL="215900">
              <a:lnSpc>
                <a:spcPct val="100000"/>
              </a:lnSpc>
              <a:spcBef>
                <a:spcPts val="550"/>
              </a:spcBef>
            </a:pPr>
            <a:r>
              <a:rPr sz="1400" spc="-10" dirty="0">
                <a:solidFill>
                  <a:srgbClr val="008000"/>
                </a:solidFill>
                <a:latin typeface="Consolas"/>
                <a:cs typeface="Consolas"/>
              </a:rPr>
              <a:t>&lt;/</a:t>
            </a:r>
            <a:r>
              <a:rPr sz="1600" i="1" spc="-10" dirty="0">
                <a:solidFill>
                  <a:srgbClr val="008000"/>
                </a:solidFill>
                <a:latin typeface="Times New Roman"/>
                <a:cs typeface="Times New Roman"/>
              </a:rPr>
              <a:t>nonTerminal</a:t>
            </a:r>
            <a:r>
              <a:rPr sz="1400" spc="-10" dirty="0">
                <a:solidFill>
                  <a:srgbClr val="008000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878534" y="2122684"/>
            <a:ext cx="3165475" cy="174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where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nonTerminal </a:t>
            </a:r>
            <a:r>
              <a:rPr sz="1800" spc="-5" dirty="0">
                <a:latin typeface="Times New Roman"/>
                <a:cs typeface="Times New Roman"/>
              </a:rPr>
              <a:t>is:</a:t>
            </a:r>
            <a:endParaRPr sz="1800" dirty="0">
              <a:latin typeface="Times New Roman"/>
              <a:cs typeface="Times New Roman"/>
            </a:endParaRPr>
          </a:p>
          <a:p>
            <a:pPr marL="12700" marR="5080">
              <a:lnSpc>
                <a:spcPts val="1900"/>
              </a:lnSpc>
              <a:spcBef>
                <a:spcPts val="150"/>
              </a:spcBef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class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classVarDec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subroutineDec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parameterList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subroutineBody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varDec</a:t>
            </a:r>
            <a:r>
              <a:rPr sz="1800" dirty="0">
                <a:latin typeface="Times New Roman"/>
                <a:cs typeface="Times New Roman"/>
              </a:rPr>
              <a:t>;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statements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LetStatement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ifStatement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whileStatement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doStatement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returnStatement</a:t>
            </a:r>
            <a:r>
              <a:rPr sz="1800" dirty="0">
                <a:latin typeface="Times New Roman"/>
                <a:cs typeface="Times New Roman"/>
              </a:rPr>
              <a:t>;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expression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term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expressionList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98449" y="2119086"/>
            <a:ext cx="288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parser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generates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output: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16" name="object 11"/>
          <p:cNvGrpSpPr/>
          <p:nvPr/>
        </p:nvGrpSpPr>
        <p:grpSpPr>
          <a:xfrm>
            <a:off x="429308" y="4091414"/>
            <a:ext cx="4254500" cy="2688590"/>
            <a:chOff x="918633" y="4038600"/>
            <a:chExt cx="4254500" cy="2688590"/>
          </a:xfrm>
        </p:grpSpPr>
        <p:pic>
          <p:nvPicPr>
            <p:cNvPr id="17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633" y="4038600"/>
              <a:ext cx="4254500" cy="2688166"/>
            </a:xfrm>
            <a:prstGeom prst="rect">
              <a:avLst/>
            </a:prstGeom>
          </p:spPr>
        </p:pic>
        <p:pic>
          <p:nvPicPr>
            <p:cNvPr id="18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899" y="4135966"/>
              <a:ext cx="3429000" cy="2540000"/>
            </a:xfrm>
            <a:prstGeom prst="rect">
              <a:avLst/>
            </a:prstGeom>
          </p:spPr>
        </p:pic>
      </p:grpSp>
      <p:sp>
        <p:nvSpPr>
          <p:cNvPr id="19" name="object 14"/>
          <p:cNvSpPr txBox="1"/>
          <p:nvPr/>
        </p:nvSpPr>
        <p:spPr>
          <a:xfrm>
            <a:off x="439725" y="4101205"/>
            <a:ext cx="4107179" cy="254381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96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&lt;returnStatement&gt;</a:t>
            </a:r>
            <a:endParaRPr sz="1200" dirty="0">
              <a:latin typeface="Consolas"/>
              <a:cs typeface="Consolas"/>
            </a:endParaRPr>
          </a:p>
          <a:p>
            <a:pPr marR="2945130" algn="r">
              <a:lnSpc>
                <a:spcPct val="100000"/>
              </a:lnSpc>
              <a:spcBef>
                <a:spcPts val="1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endParaRPr sz="1200" dirty="0">
              <a:latin typeface="Consolas"/>
              <a:cs typeface="Consolas"/>
            </a:endParaRPr>
          </a:p>
          <a:p>
            <a:pPr marR="2945130" algn="r">
              <a:lnSpc>
                <a:spcPct val="100000"/>
              </a:lnSpc>
              <a:spcBef>
                <a:spcPts val="195"/>
              </a:spcBef>
            </a:pPr>
            <a:r>
              <a:rPr sz="1200" b="1" dirty="0">
                <a:latin typeface="Consolas"/>
                <a:cs typeface="Consolas"/>
              </a:rPr>
              <a:t>return</a:t>
            </a:r>
            <a:endParaRPr sz="1200" dirty="0">
              <a:latin typeface="Consolas"/>
              <a:cs typeface="Consolas"/>
            </a:endParaRPr>
          </a:p>
          <a:p>
            <a:pPr marL="39624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396240">
              <a:lnSpc>
                <a:spcPct val="100000"/>
              </a:lnSpc>
              <a:spcBef>
                <a:spcPts val="1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200" dirty="0">
              <a:latin typeface="Consolas"/>
              <a:cs typeface="Consolas"/>
            </a:endParaRPr>
          </a:p>
          <a:p>
            <a:pPr marL="648335">
              <a:lnSpc>
                <a:spcPct val="100000"/>
              </a:lnSpc>
              <a:spcBef>
                <a:spcPts val="1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&lt;term&gt;</a:t>
            </a:r>
            <a:endParaRPr sz="1200" dirty="0">
              <a:latin typeface="Consolas"/>
              <a:cs typeface="Consolas"/>
            </a:endParaRPr>
          </a:p>
          <a:p>
            <a:pPr marL="901065">
              <a:lnSpc>
                <a:spcPct val="100000"/>
              </a:lnSpc>
              <a:spcBef>
                <a:spcPts val="1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R="2212340" algn="ctr">
              <a:lnSpc>
                <a:spcPct val="100000"/>
              </a:lnSpc>
              <a:spcBef>
                <a:spcPts val="1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&lt;/term&gt;</a:t>
            </a:r>
            <a:endParaRPr sz="1200" dirty="0">
              <a:latin typeface="Consolas"/>
              <a:cs typeface="Consolas"/>
            </a:endParaRPr>
          </a:p>
          <a:p>
            <a:pPr marR="2212340" algn="ctr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&lt;/expression&gt;</a:t>
            </a:r>
            <a:endParaRPr sz="1200" dirty="0">
              <a:latin typeface="Consolas"/>
              <a:cs typeface="Consolas"/>
            </a:endParaRPr>
          </a:p>
          <a:p>
            <a:pPr marR="1623695" algn="ctr">
              <a:lnSpc>
                <a:spcPct val="100000"/>
              </a:lnSpc>
              <a:spcBef>
                <a:spcPts val="1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;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R="2296795" algn="ctr">
              <a:lnSpc>
                <a:spcPct val="100000"/>
              </a:lnSpc>
              <a:spcBef>
                <a:spcPts val="1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&lt;/returnStatement&gt;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76551" y="3755508"/>
            <a:ext cx="3118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Exa</a:t>
            </a:r>
            <a:r>
              <a:rPr sz="1800" spc="-5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5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e:</a:t>
            </a:r>
            <a:r>
              <a:rPr sz="1800" spc="-5" dirty="0">
                <a:latin typeface="Times New Roman"/>
                <a:cs typeface="Times New Roman"/>
              </a:rPr>
              <a:t> i</a:t>
            </a:r>
            <a:r>
              <a:rPr sz="1800" dirty="0">
                <a:latin typeface="Times New Roman"/>
                <a:cs typeface="Times New Roman"/>
              </a:rPr>
              <a:t>f 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he 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nput</a:t>
            </a:r>
            <a:r>
              <a:rPr sz="1800" spc="-5" dirty="0">
                <a:latin typeface="Times New Roman"/>
                <a:cs typeface="Times New Roman"/>
              </a:rPr>
              <a:t> i</a:t>
            </a:r>
            <a:r>
              <a:rPr sz="1800" dirty="0">
                <a:latin typeface="Times New Roman"/>
                <a:cs typeface="Times New Roman"/>
              </a:rPr>
              <a:t>s  </a:t>
            </a:r>
            <a:r>
              <a:rPr sz="1400" spc="5" dirty="0">
                <a:latin typeface="Consolas"/>
                <a:cs typeface="Consolas"/>
              </a:rPr>
              <a:t>retur</a:t>
            </a:r>
            <a:r>
              <a:rPr sz="1400" dirty="0">
                <a:latin typeface="Consolas"/>
                <a:cs typeface="Consolas"/>
              </a:rPr>
              <a:t>n</a:t>
            </a:r>
            <a:r>
              <a:rPr sz="1400" spc="-415" dirty="0">
                <a:latin typeface="Consolas"/>
                <a:cs typeface="Consolas"/>
              </a:rPr>
              <a:t> </a:t>
            </a:r>
            <a:r>
              <a:rPr sz="1400" spc="5" dirty="0">
                <a:latin typeface="Consolas"/>
                <a:cs typeface="Consolas"/>
              </a:rPr>
              <a:t>x;</a:t>
            </a:r>
            <a:endParaRPr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768067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280840" y="703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382102" y="171901"/>
            <a:ext cx="876189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Jack</a:t>
            </a:r>
            <a:r>
              <a:rPr spc="-5" dirty="0"/>
              <a:t> analyzer: </a:t>
            </a:r>
            <a:r>
              <a:rPr sz="2000" spc="-5" dirty="0"/>
              <a:t>handling</a:t>
            </a:r>
            <a:r>
              <a:rPr sz="2000" dirty="0"/>
              <a:t> </a:t>
            </a:r>
            <a:r>
              <a:rPr sz="2000" spc="-5" dirty="0"/>
              <a:t>inputs</a:t>
            </a:r>
            <a:r>
              <a:rPr sz="2000" spc="-10" dirty="0"/>
              <a:t> </a:t>
            </a:r>
            <a:r>
              <a:rPr sz="2000" spc="-5" dirty="0"/>
              <a:t>that</a:t>
            </a:r>
            <a:r>
              <a:rPr sz="2000" spc="-10" dirty="0"/>
              <a:t> </a:t>
            </a:r>
            <a:r>
              <a:rPr sz="2000" spc="-5" dirty="0"/>
              <a:t>correspond</a:t>
            </a:r>
            <a:r>
              <a:rPr sz="2000" dirty="0"/>
              <a:t> </a:t>
            </a:r>
            <a:r>
              <a:rPr sz="2000" spc="-5" dirty="0"/>
              <a:t>to</a:t>
            </a:r>
            <a:r>
              <a:rPr sz="2000" dirty="0"/>
              <a:t> </a:t>
            </a:r>
            <a:r>
              <a:rPr sz="2000" spc="-5" dirty="0"/>
              <a:t>non-terminal</a:t>
            </a:r>
            <a:r>
              <a:rPr sz="2000" spc="-10" dirty="0"/>
              <a:t> </a:t>
            </a:r>
            <a:r>
              <a:rPr sz="2000" spc="-5" dirty="0"/>
              <a:t>rules</a:t>
            </a:r>
            <a:endParaRPr sz="2000" dirty="0"/>
          </a:p>
        </p:txBody>
      </p:sp>
      <p:sp>
        <p:nvSpPr>
          <p:cNvPr id="9" name="object 4"/>
          <p:cNvSpPr txBox="1"/>
          <p:nvPr/>
        </p:nvSpPr>
        <p:spPr>
          <a:xfrm>
            <a:off x="334648" y="850719"/>
            <a:ext cx="7225030" cy="170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marR="5080" indent="-44958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If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parser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encounter</a:t>
            </a:r>
            <a:r>
              <a:rPr sz="18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nonTerminal</a:t>
            </a:r>
            <a:r>
              <a:rPr sz="18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element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type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type</a:t>
            </a:r>
            <a:r>
              <a:rPr sz="1600" dirty="0">
                <a:latin typeface="Times New Roman"/>
                <a:cs typeface="Times New Roman"/>
              </a:rPr>
              <a:t>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class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name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subroutine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name</a:t>
            </a:r>
            <a:r>
              <a:rPr sz="1600" spc="-5" dirty="0">
                <a:latin typeface="Times New Roman"/>
                <a:cs typeface="Times New Roman"/>
              </a:rPr>
              <a:t>, </a:t>
            </a:r>
            <a:r>
              <a:rPr sz="1600" i="1" dirty="0">
                <a:latin typeface="Times New Roman"/>
                <a:cs typeface="Times New Roman"/>
              </a:rPr>
              <a:t>variable </a:t>
            </a:r>
            <a:r>
              <a:rPr sz="1600" i="1" spc="-5" dirty="0">
                <a:latin typeface="Times New Roman"/>
                <a:cs typeface="Times New Roman"/>
              </a:rPr>
              <a:t>name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statement</a:t>
            </a:r>
            <a:r>
              <a:rPr sz="1600" dirty="0">
                <a:latin typeface="Times New Roman"/>
                <a:cs typeface="Times New Roman"/>
              </a:rPr>
              <a:t>, or </a:t>
            </a:r>
            <a:r>
              <a:rPr sz="1600" i="1" spc="-5" dirty="0">
                <a:latin typeface="Times New Roman"/>
                <a:cs typeface="Times New Roman"/>
              </a:rPr>
              <a:t>subroutine</a:t>
            </a:r>
            <a:r>
              <a:rPr sz="1600" i="1" dirty="0">
                <a:latin typeface="Times New Roman"/>
                <a:cs typeface="Times New Roman"/>
              </a:rPr>
              <a:t> call</a:t>
            </a:r>
            <a:r>
              <a:rPr sz="1600" dirty="0">
                <a:latin typeface="Times New Roman"/>
                <a:cs typeface="Times New Roman"/>
              </a:rPr>
              <a:t>,</a:t>
            </a:r>
          </a:p>
          <a:p>
            <a:pPr marL="87630">
              <a:lnSpc>
                <a:spcPct val="100000"/>
              </a:lnSpc>
              <a:spcBef>
                <a:spcPts val="425"/>
              </a:spcBef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parser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handles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directly,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without recursing.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36525">
              <a:lnSpc>
                <a:spcPct val="100000"/>
              </a:lnSpc>
            </a:pP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endParaRPr sz="1600" dirty="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  <a:spcBef>
                <a:spcPts val="655"/>
              </a:spcBef>
            </a:pPr>
            <a:r>
              <a:rPr sz="1600" dirty="0">
                <a:latin typeface="Times New Roman"/>
                <a:cs typeface="Times New Roman"/>
              </a:rPr>
              <a:t>Jack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grammar: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424156" y="4554626"/>
            <a:ext cx="26758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uppose 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he </a:t>
            </a:r>
            <a:r>
              <a:rPr sz="1600" spc="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nput</a:t>
            </a:r>
            <a:r>
              <a:rPr sz="1600" spc="5" dirty="0">
                <a:latin typeface="Times New Roman"/>
                <a:cs typeface="Times New Roman"/>
              </a:rPr>
              <a:t> i</a:t>
            </a:r>
            <a:r>
              <a:rPr sz="1600" dirty="0">
                <a:latin typeface="Times New Roman"/>
                <a:cs typeface="Times New Roman"/>
              </a:rPr>
              <a:t>s </a:t>
            </a:r>
            <a:r>
              <a:rPr sz="1400" spc="5" dirty="0">
                <a:latin typeface="Consolas"/>
                <a:cs typeface="Consolas"/>
              </a:rPr>
              <a:t>le</a:t>
            </a:r>
            <a:r>
              <a:rPr sz="1400" dirty="0">
                <a:latin typeface="Consolas"/>
                <a:cs typeface="Consolas"/>
              </a:rPr>
              <a:t>t</a:t>
            </a:r>
            <a:r>
              <a:rPr sz="1400" spc="-36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x</a:t>
            </a:r>
            <a:r>
              <a:rPr sz="1400" spc="-36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-365" dirty="0">
                <a:latin typeface="Consolas"/>
                <a:cs typeface="Consolas"/>
              </a:rPr>
              <a:t> </a:t>
            </a:r>
            <a:r>
              <a:rPr sz="1400" spc="5" dirty="0">
                <a:latin typeface="Consolas"/>
                <a:cs typeface="Consolas"/>
              </a:rPr>
              <a:t>17</a:t>
            </a:r>
            <a:r>
              <a:rPr sz="1600" dirty="0">
                <a:latin typeface="Consolas"/>
                <a:cs typeface="Consolas"/>
              </a:rPr>
              <a:t>;</a:t>
            </a:r>
          </a:p>
        </p:txBody>
      </p:sp>
      <p:grpSp>
        <p:nvGrpSpPr>
          <p:cNvPr id="11" name="object 6"/>
          <p:cNvGrpSpPr/>
          <p:nvPr/>
        </p:nvGrpSpPr>
        <p:grpSpPr>
          <a:xfrm>
            <a:off x="430363" y="4902200"/>
            <a:ext cx="3382645" cy="1511300"/>
            <a:chOff x="965200" y="5029200"/>
            <a:chExt cx="3382645" cy="1511300"/>
          </a:xfrm>
        </p:grpSpPr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200" y="5029200"/>
              <a:ext cx="3382432" cy="1511300"/>
            </a:xfrm>
            <a:prstGeom prst="rect">
              <a:avLst/>
            </a:prstGeom>
          </p:spPr>
        </p:pic>
        <p:pic>
          <p:nvPicPr>
            <p:cNvPr id="13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333" y="5092699"/>
              <a:ext cx="2929467" cy="1430867"/>
            </a:xfrm>
            <a:prstGeom prst="rect">
              <a:avLst/>
            </a:prstGeom>
          </p:spPr>
        </p:pic>
        <p:sp>
          <p:nvSpPr>
            <p:cNvPr id="14" name="object 9"/>
            <p:cNvSpPr/>
            <p:nvPr/>
          </p:nvSpPr>
          <p:spPr>
            <a:xfrm>
              <a:off x="975384" y="5039001"/>
              <a:ext cx="3237230" cy="1364615"/>
            </a:xfrm>
            <a:custGeom>
              <a:avLst/>
              <a:gdLst/>
              <a:ahLst/>
              <a:cxnLst/>
              <a:rect l="l" t="t" r="r" b="b"/>
              <a:pathLst>
                <a:path w="3237229" h="1364614">
                  <a:moveTo>
                    <a:pt x="3236983" y="0"/>
                  </a:moveTo>
                  <a:lnTo>
                    <a:pt x="0" y="0"/>
                  </a:lnTo>
                  <a:lnTo>
                    <a:pt x="0" y="1364504"/>
                  </a:lnTo>
                  <a:lnTo>
                    <a:pt x="3236983" y="1364504"/>
                  </a:lnTo>
                  <a:lnTo>
                    <a:pt x="3236983" y="0"/>
                  </a:lnTo>
                  <a:close/>
                </a:path>
              </a:pathLst>
            </a:custGeom>
            <a:solidFill>
              <a:srgbClr val="F3F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0"/>
          <p:cNvSpPr txBox="1"/>
          <p:nvPr/>
        </p:nvSpPr>
        <p:spPr>
          <a:xfrm>
            <a:off x="440546" y="4912001"/>
            <a:ext cx="3237230" cy="1364615"/>
          </a:xfrm>
          <a:prstGeom prst="rect">
            <a:avLst/>
          </a:prstGeom>
          <a:ln w="9525">
            <a:solidFill>
              <a:srgbClr val="293973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68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&lt;letStatement&gt;</a:t>
            </a:r>
            <a:endParaRPr sz="12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&lt;keyword&gt;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let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&lt;/keyword&gt;</a:t>
            </a:r>
            <a:endParaRPr sz="12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&lt;identifier&gt;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x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&lt;/identifier&gt;</a:t>
            </a:r>
            <a:endParaRPr sz="12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&lt;symbol&gt;</a:t>
            </a:r>
            <a:r>
              <a:rPr sz="12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&lt;/symbol&gt;</a:t>
            </a:r>
            <a:endParaRPr sz="12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&lt;expression&gt;</a:t>
            </a:r>
            <a:endParaRPr sz="1200" dirty="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  <a:spcBef>
                <a:spcPts val="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...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6" name="object 11"/>
          <p:cNvSpPr/>
          <p:nvPr/>
        </p:nvSpPr>
        <p:spPr>
          <a:xfrm>
            <a:off x="3337065" y="5327076"/>
            <a:ext cx="3959860" cy="614045"/>
          </a:xfrm>
          <a:custGeom>
            <a:avLst/>
            <a:gdLst/>
            <a:ahLst/>
            <a:cxnLst/>
            <a:rect l="l" t="t" r="r" b="b"/>
            <a:pathLst>
              <a:path w="3959859" h="614045">
                <a:moveTo>
                  <a:pt x="3857477" y="0"/>
                </a:moveTo>
                <a:lnTo>
                  <a:pt x="1094422" y="0"/>
                </a:lnTo>
                <a:lnTo>
                  <a:pt x="1054608" y="8038"/>
                </a:lnTo>
                <a:lnTo>
                  <a:pt x="1022095" y="29958"/>
                </a:lnTo>
                <a:lnTo>
                  <a:pt x="1000174" y="62472"/>
                </a:lnTo>
                <a:lnTo>
                  <a:pt x="992136" y="102287"/>
                </a:lnTo>
                <a:lnTo>
                  <a:pt x="0" y="168529"/>
                </a:lnTo>
                <a:lnTo>
                  <a:pt x="992136" y="255708"/>
                </a:lnTo>
                <a:lnTo>
                  <a:pt x="992136" y="511414"/>
                </a:lnTo>
                <a:lnTo>
                  <a:pt x="1000174" y="551228"/>
                </a:lnTo>
                <a:lnTo>
                  <a:pt x="1022095" y="583741"/>
                </a:lnTo>
                <a:lnTo>
                  <a:pt x="1054608" y="605662"/>
                </a:lnTo>
                <a:lnTo>
                  <a:pt x="1094422" y="613700"/>
                </a:lnTo>
                <a:lnTo>
                  <a:pt x="3857477" y="613700"/>
                </a:lnTo>
                <a:lnTo>
                  <a:pt x="3897291" y="605662"/>
                </a:lnTo>
                <a:lnTo>
                  <a:pt x="3929804" y="583741"/>
                </a:lnTo>
                <a:lnTo>
                  <a:pt x="3951725" y="551228"/>
                </a:lnTo>
                <a:lnTo>
                  <a:pt x="3959763" y="511414"/>
                </a:lnTo>
                <a:lnTo>
                  <a:pt x="3959762" y="102283"/>
                </a:lnTo>
                <a:lnTo>
                  <a:pt x="3951725" y="62472"/>
                </a:lnTo>
                <a:lnTo>
                  <a:pt x="3929804" y="29958"/>
                </a:lnTo>
                <a:lnTo>
                  <a:pt x="3897291" y="8038"/>
                </a:lnTo>
                <a:lnTo>
                  <a:pt x="3857477" y="0"/>
                </a:lnTo>
                <a:close/>
              </a:path>
              <a:path w="3959859" h="614045">
                <a:moveTo>
                  <a:pt x="992136" y="102283"/>
                </a:move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2"/>
          <p:cNvSpPr txBox="1"/>
          <p:nvPr/>
        </p:nvSpPr>
        <p:spPr>
          <a:xfrm>
            <a:off x="4495050" y="5475621"/>
            <a:ext cx="2609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handled directly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18" name="object 13"/>
          <p:cNvGrpSpPr/>
          <p:nvPr/>
        </p:nvGrpSpPr>
        <p:grpSpPr>
          <a:xfrm>
            <a:off x="455763" y="2633134"/>
            <a:ext cx="5622290" cy="1723389"/>
            <a:chOff x="990600" y="2760134"/>
            <a:chExt cx="5622290" cy="1723389"/>
          </a:xfrm>
        </p:grpSpPr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2760134"/>
              <a:ext cx="5621867" cy="1706032"/>
            </a:xfrm>
            <a:prstGeom prst="rect">
              <a:avLst/>
            </a:prstGeom>
          </p:spPr>
        </p:pic>
        <p:pic>
          <p:nvPicPr>
            <p:cNvPr id="20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833" y="2806700"/>
              <a:ext cx="5190067" cy="1676400"/>
            </a:xfrm>
            <a:prstGeom prst="rect">
              <a:avLst/>
            </a:prstGeom>
          </p:spPr>
        </p:pic>
      </p:grpSp>
      <p:sp>
        <p:nvSpPr>
          <p:cNvPr id="21" name="object 16"/>
          <p:cNvSpPr txBox="1"/>
          <p:nvPr/>
        </p:nvSpPr>
        <p:spPr>
          <a:xfrm>
            <a:off x="462950" y="2643882"/>
            <a:ext cx="5478780" cy="156146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740"/>
              </a:spcBef>
            </a:pPr>
            <a:r>
              <a:rPr sz="1600" dirty="0">
                <a:latin typeface="Times New Roman"/>
                <a:cs typeface="Times New Roman"/>
              </a:rPr>
              <a:t>...</a:t>
            </a:r>
          </a:p>
          <a:p>
            <a:pPr marL="251460" marR="1711325">
              <a:lnSpc>
                <a:spcPts val="2370"/>
              </a:lnSpc>
              <a:spcBef>
                <a:spcPts val="50"/>
              </a:spcBef>
              <a:tabLst>
                <a:tab pos="1130935" algn="l"/>
                <a:tab pos="1323340" algn="l"/>
              </a:tabLst>
            </a:pP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letStatement:	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latin typeface="Consolas"/>
                <a:cs typeface="Consolas"/>
              </a:rPr>
              <a:t>let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3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</a:t>
            </a:r>
            <a:r>
              <a:rPr sz="1400" spc="3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solidFill>
                  <a:srgbClr val="008000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spc="3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expression</a:t>
            </a:r>
            <a:r>
              <a:rPr sz="14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'</a:t>
            </a:r>
            <a:r>
              <a:rPr sz="1400" b="1" dirty="0">
                <a:solidFill>
                  <a:srgbClr val="008000"/>
                </a:solidFill>
                <a:latin typeface="Consolas"/>
                <a:cs typeface="Consolas"/>
              </a:rPr>
              <a:t>;</a:t>
            </a:r>
            <a:r>
              <a:rPr sz="1400" dirty="0">
                <a:solidFill>
                  <a:srgbClr val="008000"/>
                </a:solidFill>
                <a:latin typeface="Times New Roman"/>
                <a:cs typeface="Times New Roman"/>
              </a:rPr>
              <a:t>’ </a:t>
            </a:r>
            <a:r>
              <a:rPr sz="1400" spc="-33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varName:	identifier</a:t>
            </a:r>
            <a:endParaRPr sz="1400" dirty="0">
              <a:latin typeface="Times New Roman"/>
              <a:cs typeface="Times New Roman"/>
            </a:endParaRPr>
          </a:p>
          <a:p>
            <a:pPr marL="251460">
              <a:lnSpc>
                <a:spcPts val="1675"/>
              </a:lnSpc>
              <a:spcBef>
                <a:spcPts val="390"/>
              </a:spcBef>
              <a:tabLst>
                <a:tab pos="1129665" algn="l"/>
              </a:tabLst>
            </a:pPr>
            <a:r>
              <a:rPr sz="1400" spc="-5" dirty="0">
                <a:solidFill>
                  <a:srgbClr val="008000"/>
                </a:solidFill>
                <a:latin typeface="Times New Roman"/>
                <a:cs typeface="Times New Roman"/>
              </a:rPr>
              <a:t>identifier:	</a:t>
            </a:r>
            <a:r>
              <a:rPr sz="1400" dirty="0">
                <a:latin typeface="Times New Roman"/>
                <a:cs typeface="Times New Roman"/>
              </a:rPr>
              <a:t>a sequence of</a:t>
            </a:r>
            <a:r>
              <a:rPr sz="1400" spc="-5" dirty="0">
                <a:latin typeface="Times New Roman"/>
                <a:cs typeface="Times New Roman"/>
              </a:rPr>
              <a:t> letters,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digits,</a:t>
            </a:r>
            <a:r>
              <a:rPr sz="1400" dirty="0">
                <a:latin typeface="Times New Roman"/>
                <a:cs typeface="Times New Roman"/>
              </a:rPr>
              <a:t> …, not</a:t>
            </a:r>
            <a:r>
              <a:rPr sz="1400" spc="-5" dirty="0">
                <a:latin typeface="Times New Roman"/>
                <a:cs typeface="Times New Roman"/>
              </a:rPr>
              <a:t> starting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with</a:t>
            </a:r>
            <a:r>
              <a:rPr sz="1400" dirty="0">
                <a:latin typeface="Times New Roman"/>
                <a:cs typeface="Times New Roman"/>
              </a:rPr>
              <a:t> a </a:t>
            </a:r>
            <a:r>
              <a:rPr sz="1400" spc="-5" dirty="0">
                <a:latin typeface="Times New Roman"/>
                <a:cs typeface="Times New Roman"/>
              </a:rPr>
              <a:t>digit</a:t>
            </a:r>
            <a:endParaRPr sz="1400" dirty="0">
              <a:latin typeface="Times New Roman"/>
              <a:cs typeface="Times New Roman"/>
            </a:endParaRPr>
          </a:p>
          <a:p>
            <a:pPr marL="251460">
              <a:lnSpc>
                <a:spcPts val="1914"/>
              </a:lnSpc>
            </a:pPr>
            <a:r>
              <a:rPr sz="1600" dirty="0">
                <a:latin typeface="Times New Roman"/>
                <a:cs typeface="Times New Roman"/>
              </a:rPr>
              <a:t>...</a:t>
            </a:r>
          </a:p>
        </p:txBody>
      </p:sp>
      <p:sp>
        <p:nvSpPr>
          <p:cNvPr id="22" name="object 18"/>
          <p:cNvSpPr txBox="1"/>
          <p:nvPr/>
        </p:nvSpPr>
        <p:spPr>
          <a:xfrm>
            <a:off x="276276" y="6412316"/>
            <a:ext cx="72326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Nand to 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Tetris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 Chapter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10</a:t>
            </a:r>
            <a:r>
              <a:rPr sz="14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Copyright</a:t>
            </a:r>
            <a:r>
              <a:rPr sz="14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©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Noam Nisan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Shimon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5161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58140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 </a:t>
            </a:r>
            <a:r>
              <a:rPr dirty="0"/>
              <a:t>I /</a:t>
            </a:r>
            <a:r>
              <a:rPr spc="-10" dirty="0"/>
              <a:t> </a:t>
            </a:r>
            <a:r>
              <a:rPr spc="-5" dirty="0"/>
              <a:t>parsing</a:t>
            </a:r>
            <a:r>
              <a:rPr sz="1800" spc="-5" dirty="0"/>
              <a:t>:</a:t>
            </a:r>
            <a:r>
              <a:rPr sz="1800" spc="-10" dirty="0"/>
              <a:t> </a:t>
            </a:r>
            <a:r>
              <a:rPr sz="1800" spc="-5" dirty="0"/>
              <a:t>lecture</a:t>
            </a:r>
            <a:r>
              <a:rPr sz="1800" dirty="0"/>
              <a:t> </a:t>
            </a:r>
            <a:r>
              <a:rPr sz="1800" spc="-5" dirty="0"/>
              <a:t>plan</a:t>
            </a:r>
            <a:endParaRPr sz="1800" dirty="0"/>
          </a:p>
        </p:txBody>
      </p:sp>
      <p:sp>
        <p:nvSpPr>
          <p:cNvPr id="9" name="object 4"/>
          <p:cNvSpPr/>
          <p:nvPr/>
        </p:nvSpPr>
        <p:spPr>
          <a:xfrm>
            <a:off x="4789341" y="3302942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85750" y="0"/>
                </a:moveTo>
                <a:lnTo>
                  <a:pt x="2857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85750" y="228600"/>
                </a:lnTo>
                <a:lnTo>
                  <a:pt x="285750" y="304799"/>
                </a:lnTo>
                <a:lnTo>
                  <a:pt x="457200" y="152400"/>
                </a:lnTo>
                <a:lnTo>
                  <a:pt x="28575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/>
          <p:cNvSpPr txBox="1"/>
          <p:nvPr/>
        </p:nvSpPr>
        <p:spPr>
          <a:xfrm>
            <a:off x="1825442" y="1538930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1825442" y="1813313"/>
            <a:ext cx="1722755" cy="215900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15" dirty="0">
                <a:latin typeface="Times New Roman"/>
                <a:cs typeface="Times New Roman"/>
              </a:rPr>
              <a:t>Tokenizer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Grammar</a:t>
            </a:r>
          </a:p>
          <a:p>
            <a:pPr marL="281305" indent="-26860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trees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Parsing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4859093" y="1577604"/>
            <a:ext cx="209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Parsing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Jack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859093" y="1851986"/>
            <a:ext cx="1995805" cy="88074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grammar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Jack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5316293" y="2711395"/>
            <a:ext cx="2776855" cy="129984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81305" indent="-268605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Overview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Proposed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implementation</a:t>
            </a:r>
            <a:endParaRPr sz="1800" dirty="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80670" algn="l"/>
                <a:tab pos="281305" algn="l"/>
              </a:tabLst>
            </a:pPr>
            <a:r>
              <a:rPr sz="1800" spc="-5" dirty="0">
                <a:latin typeface="Times New Roman"/>
                <a:cs typeface="Times New Roman"/>
              </a:rPr>
              <a:t>Building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Jack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Analyzer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14861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06152" y="836341"/>
            <a:ext cx="7439659" cy="0"/>
          </a:xfrm>
          <a:custGeom>
            <a:avLst/>
            <a:gdLst/>
            <a:ahLst/>
            <a:cxnLst/>
            <a:rect l="l" t="t" r="r" b="b"/>
            <a:pathLst>
              <a:path w="7439659">
                <a:moveTo>
                  <a:pt x="0" y="0"/>
                </a:moveTo>
                <a:lnTo>
                  <a:pt x="7439602" y="0"/>
                </a:lnTo>
              </a:path>
            </a:pathLst>
          </a:custGeom>
          <a:ln w="30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9" y="298901"/>
            <a:ext cx="59283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Compiler</a:t>
            </a:r>
            <a:r>
              <a:rPr spc="-25" dirty="0"/>
              <a:t> </a:t>
            </a:r>
            <a:r>
              <a:rPr spc="-5" dirty="0"/>
              <a:t>development</a:t>
            </a:r>
            <a:r>
              <a:rPr spc="-30" dirty="0"/>
              <a:t> </a:t>
            </a:r>
            <a:r>
              <a:rPr spc="-5" dirty="0"/>
              <a:t>roadmap</a:t>
            </a:r>
          </a:p>
        </p:txBody>
      </p:sp>
      <p:grpSp>
        <p:nvGrpSpPr>
          <p:cNvPr id="9" name="object 4"/>
          <p:cNvGrpSpPr/>
          <p:nvPr/>
        </p:nvGrpSpPr>
        <p:grpSpPr>
          <a:xfrm>
            <a:off x="831063" y="1163030"/>
            <a:ext cx="7360920" cy="3122930"/>
            <a:chOff x="831063" y="1163030"/>
            <a:chExt cx="7360920" cy="3122930"/>
          </a:xfrm>
        </p:grpSpPr>
        <p:pic>
          <p:nvPicPr>
            <p:cNvPr id="10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63" y="1163030"/>
              <a:ext cx="7360895" cy="3122424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6228080" y="2479039"/>
              <a:ext cx="873760" cy="589280"/>
            </a:xfrm>
            <a:custGeom>
              <a:avLst/>
              <a:gdLst/>
              <a:ahLst/>
              <a:cxnLst/>
              <a:rect l="l" t="t" r="r" b="b"/>
              <a:pathLst>
                <a:path w="873759" h="589280">
                  <a:moveTo>
                    <a:pt x="873759" y="0"/>
                  </a:moveTo>
                  <a:lnTo>
                    <a:pt x="0" y="0"/>
                  </a:lnTo>
                  <a:lnTo>
                    <a:pt x="0" y="589279"/>
                  </a:lnTo>
                  <a:lnTo>
                    <a:pt x="873759" y="589279"/>
                  </a:lnTo>
                  <a:lnTo>
                    <a:pt x="873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7"/>
            <p:cNvSpPr/>
            <p:nvPr/>
          </p:nvSpPr>
          <p:spPr>
            <a:xfrm>
              <a:off x="2366446" y="2192732"/>
              <a:ext cx="2138045" cy="1818639"/>
            </a:xfrm>
            <a:custGeom>
              <a:avLst/>
              <a:gdLst/>
              <a:ahLst/>
              <a:cxnLst/>
              <a:rect l="l" t="t" r="r" b="b"/>
              <a:pathLst>
                <a:path w="2138045" h="1818639">
                  <a:moveTo>
                    <a:pt x="0" y="0"/>
                  </a:moveTo>
                  <a:lnTo>
                    <a:pt x="2138026" y="0"/>
                  </a:lnTo>
                  <a:lnTo>
                    <a:pt x="2138026" y="1818141"/>
                  </a:lnTo>
                  <a:lnTo>
                    <a:pt x="0" y="1818141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2179185" y="4581502"/>
            <a:ext cx="3498215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Implementation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plan:</a:t>
            </a:r>
            <a:endParaRPr sz="20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onsolas"/>
                <a:cs typeface="Consolas"/>
              </a:rPr>
              <a:t>JackTokenizer</a:t>
            </a:r>
            <a:endParaRPr sz="16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onsolas"/>
                <a:cs typeface="Consolas"/>
              </a:rPr>
              <a:t>CompilationEngine</a:t>
            </a:r>
            <a:endParaRPr sz="16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onsolas"/>
                <a:cs typeface="Consolas"/>
              </a:rPr>
              <a:t>JackAnalyzer</a:t>
            </a:r>
            <a:r>
              <a:rPr sz="1600" spc="-200" dirty="0">
                <a:latin typeface="Consolas"/>
                <a:cs typeface="Consolas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(top-most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/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main module)</a:t>
            </a:r>
            <a:endParaRPr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7696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5225" y="5954218"/>
            <a:ext cx="5977800" cy="49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7614" y="5818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Reference: http://nand2tetris.org</a:t>
            </a:r>
            <a:endParaRPr lang="en-IN" dirty="0"/>
          </a:p>
        </p:txBody>
      </p:sp>
      <p:sp>
        <p:nvSpPr>
          <p:cNvPr id="53" name="object 88"/>
          <p:cNvSpPr txBox="1"/>
          <p:nvPr/>
        </p:nvSpPr>
        <p:spPr>
          <a:xfrm>
            <a:off x="1586756" y="6582547"/>
            <a:ext cx="61245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Nand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Tetris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www.nand2tetris.org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Chapter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6 /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Copyright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© Noam Nisan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Shimon</a:t>
            </a:r>
            <a:r>
              <a:rPr sz="1200" spc="1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Schocken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815677" y="830408"/>
            <a:ext cx="7813675" cy="12065"/>
          </a:xfrm>
          <a:custGeom>
            <a:avLst/>
            <a:gdLst/>
            <a:ahLst/>
            <a:cxnLst/>
            <a:rect l="l" t="t" r="r" b="b"/>
            <a:pathLst>
              <a:path w="7813675" h="12065">
                <a:moveTo>
                  <a:pt x="0" y="11867"/>
                </a:moveTo>
                <a:lnTo>
                  <a:pt x="781366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/>
          <p:cNvSpPr txBox="1">
            <a:spLocks noGrp="1"/>
          </p:cNvSpPr>
          <p:nvPr>
            <p:ph type="title"/>
          </p:nvPr>
        </p:nvSpPr>
        <p:spPr>
          <a:xfrm>
            <a:off x="916938" y="298901"/>
            <a:ext cx="47472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JackAnalyzer:</a:t>
            </a:r>
            <a:r>
              <a:rPr spc="-75" dirty="0"/>
              <a:t> </a:t>
            </a:r>
            <a:r>
              <a:rPr spc="-5" dirty="0"/>
              <a:t>usage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971547" y="3198188"/>
            <a:ext cx="723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Ou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pu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867095" y="3209911"/>
            <a:ext cx="274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375" indent="-320675">
              <a:lnSpc>
                <a:spcPct val="100000"/>
              </a:lnSpc>
              <a:spcBef>
                <a:spcPts val="100"/>
              </a:spcBef>
              <a:buSzPct val="58333"/>
              <a:buFont typeface="Wingdings"/>
              <a:buChar char=""/>
              <a:tabLst>
                <a:tab pos="332740" algn="l"/>
                <a:tab pos="333375" algn="l"/>
              </a:tabLst>
            </a:pPr>
            <a:r>
              <a:rPr sz="1800" spc="-5" dirty="0">
                <a:latin typeface="Times New Roman"/>
                <a:cs typeface="Times New Roman"/>
              </a:rPr>
              <a:t>if the input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single file: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702370" y="3260711"/>
            <a:ext cx="1062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fil</a:t>
            </a:r>
            <a:r>
              <a:rPr sz="1400" i="1" dirty="0">
                <a:latin typeface="Times New Roman"/>
                <a:cs typeface="Times New Roman"/>
              </a:rPr>
              <a:t>eName</a:t>
            </a:r>
            <a:r>
              <a:rPr sz="1400" spc="5" dirty="0">
                <a:latin typeface="Consolas"/>
                <a:cs typeface="Consolas"/>
              </a:rPr>
              <a:t>.xml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1867095" y="3599378"/>
            <a:ext cx="576580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375" indent="-320675">
              <a:lnSpc>
                <a:spcPct val="100000"/>
              </a:lnSpc>
              <a:spcBef>
                <a:spcPts val="100"/>
              </a:spcBef>
              <a:buSzPct val="58333"/>
              <a:buFont typeface="Wingdings"/>
              <a:buChar char=""/>
              <a:tabLst>
                <a:tab pos="332740" algn="l"/>
                <a:tab pos="333375" algn="l"/>
              </a:tabLst>
            </a:pPr>
            <a:r>
              <a:rPr sz="1800" spc="-5" dirty="0">
                <a:latin typeface="Times New Roman"/>
                <a:cs typeface="Times New Roman"/>
              </a:rPr>
              <a:t>if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input is</a:t>
            </a:r>
            <a:r>
              <a:rPr sz="1800" dirty="0">
                <a:latin typeface="Times New Roman"/>
                <a:cs typeface="Times New Roman"/>
              </a:rPr>
              <a:t> 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directory: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 </a:t>
            </a:r>
            <a:r>
              <a:rPr sz="1400" dirty="0">
                <a:latin typeface="Consolas"/>
                <a:cs typeface="Consolas"/>
              </a:rPr>
              <a:t>.xml</a:t>
            </a:r>
            <a:r>
              <a:rPr sz="1400" spc="-409" dirty="0">
                <a:latin typeface="Consolas"/>
                <a:cs typeface="Consolas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</a:t>
            </a:r>
            <a:r>
              <a:rPr sz="1800" dirty="0">
                <a:latin typeface="Times New Roman"/>
                <a:cs typeface="Times New Roman"/>
              </a:rPr>
              <a:t> 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every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nsolas"/>
                <a:cs typeface="Consolas"/>
              </a:rPr>
              <a:t>.jack</a:t>
            </a:r>
            <a:r>
              <a:rPr sz="1400" spc="-315" dirty="0">
                <a:latin typeface="Consolas"/>
                <a:cs typeface="Consolas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file,</a:t>
            </a:r>
            <a:endParaRPr sz="1800" dirty="0">
              <a:latin typeface="Times New Roman"/>
              <a:cs typeface="Times New Roman"/>
            </a:endParaRPr>
          </a:p>
          <a:p>
            <a:pPr marL="279082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/>
                <a:cs typeface="Times New Roman"/>
              </a:rPr>
              <a:t>stored in the same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directory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968240" y="1268019"/>
            <a:ext cx="2829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nsolas"/>
                <a:cs typeface="Consolas"/>
              </a:rPr>
              <a:t>prompt&gt;</a:t>
            </a:r>
            <a:r>
              <a:rPr sz="1600" spc="-4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JackAnalyzer</a:t>
            </a:r>
            <a:r>
              <a:rPr sz="1600" spc="-55" dirty="0">
                <a:latin typeface="Consolas"/>
                <a:cs typeface="Consolas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input</a:t>
            </a:r>
            <a:endParaRPr sz="1800" dirty="0">
              <a:latin typeface="Times New Roman"/>
              <a:cs typeface="Times New Roman"/>
            </a:endParaRPr>
          </a:p>
        </p:txBody>
      </p:sp>
      <p:graphicFrame>
        <p:nvGraphicFramePr>
          <p:cNvPr id="14" name="object 9"/>
          <p:cNvGraphicFramePr>
            <a:graphicFrameLocks noGrp="1"/>
          </p:cNvGraphicFramePr>
          <p:nvPr/>
        </p:nvGraphicFramePr>
        <p:xfrm>
          <a:off x="961462" y="2018675"/>
          <a:ext cx="5648325" cy="902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1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Input: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445770" indent="-267335">
                        <a:lnSpc>
                          <a:spcPts val="2180"/>
                        </a:lnSpc>
                        <a:buSzPct val="59375"/>
                        <a:buFont typeface="Wingdings"/>
                        <a:buChar char=""/>
                        <a:tabLst>
                          <a:tab pos="445770" algn="l"/>
                          <a:tab pos="446405" algn="l"/>
                        </a:tabLst>
                      </a:pPr>
                      <a:r>
                        <a:rPr sz="1600" i="1" spc="-5" dirty="0">
                          <a:latin typeface="Times New Roman"/>
                          <a:cs typeface="Times New Roman"/>
                        </a:rPr>
                        <a:t>fileName</a:t>
                      </a:r>
                      <a:r>
                        <a:rPr sz="1600" spc="-5" dirty="0">
                          <a:latin typeface="Consolas"/>
                          <a:cs typeface="Consolas"/>
                        </a:rPr>
                        <a:t>.jack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: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14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name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single source file,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or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5770" indent="-267335">
                        <a:lnSpc>
                          <a:spcPct val="100000"/>
                        </a:lnSpc>
                        <a:buSzPct val="59375"/>
                        <a:buFont typeface="Wingdings"/>
                        <a:buChar char=""/>
                        <a:tabLst>
                          <a:tab pos="445770" algn="l"/>
                          <a:tab pos="446405" algn="l"/>
                        </a:tabLst>
                      </a:pPr>
                      <a:r>
                        <a:rPr sz="1600" i="1" spc="-5" dirty="0">
                          <a:latin typeface="Times New Roman"/>
                          <a:cs typeface="Times New Roman"/>
                        </a:rPr>
                        <a:t>directoryName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: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62865" indent="-31750">
                        <a:lnSpc>
                          <a:spcPct val="101899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name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 a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directory containing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one or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ore </a:t>
                      </a:r>
                      <a:r>
                        <a:rPr sz="1400" spc="5" dirty="0">
                          <a:latin typeface="Consolas"/>
                          <a:cs typeface="Consolas"/>
                        </a:rPr>
                        <a:t>.jac</a:t>
                      </a:r>
                      <a:r>
                        <a:rPr sz="1400" dirty="0">
                          <a:latin typeface="Consolas"/>
                          <a:cs typeface="Consolas"/>
                        </a:rPr>
                        <a:t>k</a:t>
                      </a:r>
                      <a:r>
                        <a:rPr sz="1400" spc="-4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ource f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il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es</a:t>
                      </a: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726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B9AC6D8B80354CACA7DC07686A28E6" ma:contentTypeVersion="2" ma:contentTypeDescription="Create a new document." ma:contentTypeScope="" ma:versionID="71c2195f4f4f60fbff73ac23363209df">
  <xsd:schema xmlns:xsd="http://www.w3.org/2001/XMLSchema" xmlns:xs="http://www.w3.org/2001/XMLSchema" xmlns:p="http://schemas.microsoft.com/office/2006/metadata/properties" xmlns:ns2="3c500fde-bc16-41f1-baea-ec26feb4b602" targetNamespace="http://schemas.microsoft.com/office/2006/metadata/properties" ma:root="true" ma:fieldsID="757f053b5f308c243318fec6923b50fb" ns2:_="">
    <xsd:import namespace="3c500fde-bc16-41f1-baea-ec26feb4b6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00fde-bc16-41f1-baea-ec26feb4b6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DB802F-665C-4CBC-9654-D6AD360E58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13B24C-2B74-479E-BDBE-3532D3F3DED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5C9D14-AB17-4E73-8791-7C85EF480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500fde-bc16-41f1-baea-ec26feb4b6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29980</TotalTime>
  <Words>15774</Words>
  <Application>Microsoft Office PowerPoint</Application>
  <PresentationFormat>On-screen Show (4:3)</PresentationFormat>
  <Paragraphs>3156</Paragraphs>
  <Slides>136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7" baseType="lpstr">
      <vt:lpstr>Office Theme</vt:lpstr>
      <vt:lpstr>PowerPoint Presentation</vt:lpstr>
      <vt:lpstr>The big picture: compilation</vt:lpstr>
      <vt:lpstr>Two-tier compilation</vt:lpstr>
      <vt:lpstr>Compiler development roadmap</vt:lpstr>
      <vt:lpstr>Take home lessons</vt:lpstr>
      <vt:lpstr>Compiler I / parsing: lecture plan</vt:lpstr>
      <vt:lpstr>Compiler development roadmap</vt:lpstr>
      <vt:lpstr>Tokenizing (first approximation)</vt:lpstr>
      <vt:lpstr>Jack tokens</vt:lpstr>
      <vt:lpstr>Jack tokens</vt:lpstr>
      <vt:lpstr>Jack tokenizer</vt:lpstr>
      <vt:lpstr>Jack tokenizer</vt:lpstr>
      <vt:lpstr>Compiler development roadmap</vt:lpstr>
      <vt:lpstr>Compiler development roadmap</vt:lpstr>
      <vt:lpstr>Compiler I / parsing: lecture plan</vt:lpstr>
      <vt:lpstr>Tokenizing (reminder)</vt:lpstr>
      <vt:lpstr>Grammar</vt:lpstr>
      <vt:lpstr>Grammar</vt:lpstr>
      <vt:lpstr>Grammar</vt:lpstr>
      <vt:lpstr>Grammar</vt:lpstr>
      <vt:lpstr>Grammar</vt:lpstr>
      <vt:lpstr>Grammar</vt:lpstr>
      <vt:lpstr>Grammar</vt:lpstr>
      <vt:lpstr>Grammar</vt:lpstr>
      <vt:lpstr>Compiler I / parsing: lecture plan</vt:lpstr>
      <vt:lpstr>Parse tree</vt:lpstr>
      <vt:lpstr>Parse tree: Jack</vt:lpstr>
      <vt:lpstr>Parse tree : Jack</vt:lpstr>
      <vt:lpstr>Parse tree: Jack</vt:lpstr>
      <vt:lpstr>Compiler I / parsing: lecture plan</vt:lpstr>
      <vt:lpstr>Parser design (sneak preview)</vt:lpstr>
      <vt:lpstr>Parsing process</vt:lpstr>
      <vt:lpstr>Parsing process</vt:lpstr>
      <vt:lpstr>PowerPoint Presentation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Parsing process</vt:lpstr>
      <vt:lpstr>Parser design</vt:lpstr>
      <vt:lpstr>Parser design</vt:lpstr>
      <vt:lpstr>LL grammar</vt:lpstr>
      <vt:lpstr>Compiler I / parsing: lecture plan</vt:lpstr>
      <vt:lpstr>Grammar notation</vt:lpstr>
      <vt:lpstr>Jack grammar</vt:lpstr>
      <vt:lpstr>PowerPoint Presentation</vt:lpstr>
      <vt:lpstr>PowerPoint Presentation</vt:lpstr>
      <vt:lpstr>PowerPoint Presentation</vt:lpstr>
      <vt:lpstr>PowerPoint Presentation</vt:lpstr>
      <vt:lpstr>End note: parsing</vt:lpstr>
      <vt:lpstr>End note: parsing expressions</vt:lpstr>
      <vt:lpstr>End note: parsing expressions</vt:lpstr>
      <vt:lpstr>Compiler I / parsing: lecture plan</vt:lpstr>
      <vt:lpstr>Compiler development roadmap</vt:lpstr>
      <vt:lpstr>Jack analyzer</vt:lpstr>
      <vt:lpstr>Jack grammar</vt:lpstr>
      <vt:lpstr>Jack analyzer: handling inputs that correspond to terminal rules</vt:lpstr>
      <vt:lpstr>Jack analyzer: handling inputs that correspond to non-terminal rules</vt:lpstr>
      <vt:lpstr>Jack analyzer: handling inputs that correspond to non-terminal rules</vt:lpstr>
      <vt:lpstr>Compiler I / parsing: lecture plan</vt:lpstr>
      <vt:lpstr>Compiler development roadmap</vt:lpstr>
      <vt:lpstr>JackAnalyzer: usage</vt:lpstr>
      <vt:lpstr>JackAnalyzer in action</vt:lpstr>
      <vt:lpstr>Jack grammar (guideline for writing the JackAnalyzer)</vt:lpstr>
      <vt:lpstr>JackAnalyzer</vt:lpstr>
      <vt:lpstr>JackTokenizer</vt:lpstr>
      <vt:lpstr>JackTokenizer</vt:lpstr>
      <vt:lpstr>JackTokenizer</vt:lpstr>
      <vt:lpstr>JackTokenizer API</vt:lpstr>
      <vt:lpstr>JackTokenizer API</vt:lpstr>
      <vt:lpstr>Jack grammar</vt:lpstr>
      <vt:lpstr>CompilationEngine design</vt:lpstr>
      <vt:lpstr>PowerPoint Presentation</vt:lpstr>
      <vt:lpstr>PowerPoint Presentation</vt:lpstr>
      <vt:lpstr>PowerPoint Presentation</vt:lpstr>
      <vt:lpstr>CompilationEngine (end-note)</vt:lpstr>
      <vt:lpstr>Recap</vt:lpstr>
      <vt:lpstr>JackAnalyzer</vt:lpstr>
      <vt:lpstr>Recap</vt:lpstr>
      <vt:lpstr>Compiler I / parsing: lecture plan</vt:lpstr>
      <vt:lpstr>Goal: develop a syntax analyzer for the Jack language</vt:lpstr>
      <vt:lpstr>Goal: develop a syntax analyzer for the Jack language</vt:lpstr>
      <vt:lpstr>Implementation plan</vt:lpstr>
      <vt:lpstr>Jack tokenizer</vt:lpstr>
      <vt:lpstr>Jack analyzer</vt:lpstr>
      <vt:lpstr>Sample test class file</vt:lpstr>
      <vt:lpstr>Sample test class file (expressions highlighted)</vt:lpstr>
      <vt:lpstr>Sample test class file (expressionless version)</vt:lpstr>
      <vt:lpstr>Basic Jack analyzer</vt:lpstr>
      <vt:lpstr>Implementation plan</vt:lpstr>
      <vt:lpstr>Remainder: handling expressions</vt:lpstr>
      <vt:lpstr>Remainder: handling expressions</vt:lpstr>
      <vt:lpstr>The ArrayTest class</vt:lpstr>
      <vt:lpstr>Compiler’s development roadmap (project 10)</vt:lpstr>
      <vt:lpstr>Compiler’s development roadmap (project 11)</vt:lpstr>
      <vt:lpstr>PowerPoint Presentation</vt:lpstr>
      <vt:lpstr>PowerPoint Presentation</vt:lpstr>
      <vt:lpstr>PowerPoint Presentation</vt:lpstr>
      <vt:lpstr>References: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Dhivvya</dc:creator>
  <cp:lastModifiedBy>Srithy Anand</cp:lastModifiedBy>
  <cp:revision>1015</cp:revision>
  <cp:lastPrinted>2021-05-07T11:54:07Z</cp:lastPrinted>
  <dcterms:created xsi:type="dcterms:W3CDTF">2020-07-16T02:17:40Z</dcterms:created>
  <dcterms:modified xsi:type="dcterms:W3CDTF">2023-06-08T08:50:30Z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0x010100DAB9AC6D8B80354CACA7DC07686A28E6</vt:lpwstr>
  </property>
</Properties>
</file>